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Relationship Id="rId4" Type="http://schemas.openxmlformats.org/package/2006/relationships/metadata/thumbnail" Target="docProps/thumbnail.jpeg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saveSubsetFonts="1">
  <p:sldMasterIdLst>
    <p:sldMasterId id="2147485793" r:id="rId25"/>
    <p:sldMasterId id="2147485794" r:id="rId27"/>
  </p:sldMasterIdLst>
  <p:sldIdLst>
    <p:sldId id="279" r:id="rId29"/>
    <p:sldId id="278" r:id="rId30"/>
    <p:sldId id="277" r:id="rId31"/>
    <p:sldId id="276" r:id="rId32"/>
    <p:sldId id="275" r:id="rId33"/>
    <p:sldId id="274" r:id="rId34"/>
    <p:sldId id="273" r:id="rId35"/>
    <p:sldId id="272" r:id="rId36"/>
    <p:sldId id="271" r:id="rId37"/>
    <p:sldId id="270" r:id="rId38"/>
    <p:sldId id="269" r:id="rId39"/>
    <p:sldId id="280" r:id="rId4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75D4FE-3504-447F-B5DA-7C9F86494C3A}" v="1" dt="2020-08-10T06:29:07.356"/>
    <p1510:client id="{F7A8F2B2-C4FA-40E3-9498-DAA1F9D9EFEC}" v="24" dt="2020-08-10T01:15:43.1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View">
  <p:normalViewPr horzBarState="maximized">
    <p:restoredLeft sz="15969" autoAdjust="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3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
<Relationships xmlns="http://schemas.openxmlformats.org/package/2006/relationships"><Relationship Id="rId1" Type="http://schemas.microsoft.com/office/2015/10/relationships/revisionInfo" Target="revisionInfo.xml"></Relationship><Relationship Id="rId2" Type="http://schemas.openxmlformats.org/officeDocument/2006/relationships/tableStyles" Target="tableStyles.xml"></Relationship><Relationship Id="rId25" Type="http://schemas.openxmlformats.org/officeDocument/2006/relationships/slideMaster" Target="slideMasters/slideMaster1.xml"></Relationship><Relationship Id="rId26" Type="http://schemas.openxmlformats.org/officeDocument/2006/relationships/theme" Target="theme/theme1.xml"></Relationship><Relationship Id="rId27" Type="http://schemas.openxmlformats.org/officeDocument/2006/relationships/slideMaster" Target="slideMasters/slideMaster2.xml"></Relationship><Relationship Id="rId29" Type="http://schemas.openxmlformats.org/officeDocument/2006/relationships/slide" Target="slides/slide1.xml"></Relationship><Relationship Id="rId30" Type="http://schemas.openxmlformats.org/officeDocument/2006/relationships/slide" Target="slides/slide2.xml"></Relationship><Relationship Id="rId31" Type="http://schemas.openxmlformats.org/officeDocument/2006/relationships/slide" Target="slides/slide3.xml"></Relationship><Relationship Id="rId32" Type="http://schemas.openxmlformats.org/officeDocument/2006/relationships/slide" Target="slides/slide4.xml"></Relationship><Relationship Id="rId33" Type="http://schemas.openxmlformats.org/officeDocument/2006/relationships/slide" Target="slides/slide5.xml"></Relationship><Relationship Id="rId34" Type="http://schemas.openxmlformats.org/officeDocument/2006/relationships/slide" Target="slides/slide6.xml"></Relationship><Relationship Id="rId35" Type="http://schemas.openxmlformats.org/officeDocument/2006/relationships/slide" Target="slides/slide7.xml"></Relationship><Relationship Id="rId36" Type="http://schemas.openxmlformats.org/officeDocument/2006/relationships/slide" Target="slides/slide8.xml"></Relationship><Relationship Id="rId37" Type="http://schemas.openxmlformats.org/officeDocument/2006/relationships/slide" Target="slides/slide9.xml"></Relationship><Relationship Id="rId38" Type="http://schemas.openxmlformats.org/officeDocument/2006/relationships/slide" Target="slides/slide10.xml"></Relationship><Relationship Id="rId39" Type="http://schemas.openxmlformats.org/officeDocument/2006/relationships/slide" Target="slides/slide11.xml"></Relationship><Relationship Id="rId40" Type="http://schemas.openxmlformats.org/officeDocument/2006/relationships/slide" Target="slides/slide12.xml"></Relationship><Relationship Id="rId41" Type="http://schemas.openxmlformats.org/officeDocument/2006/relationships/viewProps" Target="viewProps.xml"></Relationship><Relationship Id="rId42" Type="http://schemas.openxmlformats.org/officeDocument/2006/relationships/presProps" Target="presProps.xml"></Relationship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2.xml"></Relationship><Relationship Id="rId2" Type="http://schemas.openxmlformats.org/officeDocument/2006/relationships/image" Target="../media/image4.png"></Relationship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Bấm &amp; sửa kiểu phụ đề của Bản chính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7750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ề và Văn bản Dọ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7484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ề Dọc và Văn bả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000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메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13" descr="전등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567" y="2025651"/>
            <a:ext cx="973667" cy="111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1" y="1411818"/>
            <a:ext cx="2402417" cy="1068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모서리가 둥근 직사각형 6"/>
          <p:cNvSpPr/>
          <p:nvPr/>
        </p:nvSpPr>
        <p:spPr>
          <a:xfrm>
            <a:off x="2965451" y="2777067"/>
            <a:ext cx="6261100" cy="869951"/>
          </a:xfrm>
          <a:prstGeom prst="roundRect">
            <a:avLst>
              <a:gd name="adj" fmla="val 12067"/>
            </a:avLst>
          </a:prstGeom>
          <a:solidFill>
            <a:srgbClr val="17375E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1479" tIns="40739" rIns="81479" bIns="40739" anchor="ctr"/>
          <a:lstStyle/>
          <a:p>
            <a:pPr algn="ctr" eaLnBrk="1" latinLnBrk="1" hangingPunct="1">
              <a:defRPr/>
            </a:pPr>
            <a:endParaRPr lang="ko-KR" altLang="en-US" sz="3200" dirty="0">
              <a:solidFill>
                <a:srgbClr val="FFFF00"/>
              </a:solidFill>
            </a:endParaRPr>
          </a:p>
        </p:txBody>
      </p:sp>
      <p:sp>
        <p:nvSpPr>
          <p:cNvPr id="17" name="제목 1"/>
          <p:cNvSpPr>
            <a:spLocks noGrp="1"/>
          </p:cNvSpPr>
          <p:nvPr>
            <p:ph type="ctrTitle"/>
          </p:nvPr>
        </p:nvSpPr>
        <p:spPr>
          <a:xfrm>
            <a:off x="3071664" y="2996954"/>
            <a:ext cx="6048673" cy="43204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2159001" y="4485218"/>
            <a:ext cx="2400300" cy="690033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latinLnBrk="1" hangingPunct="1">
              <a:spcAft>
                <a:spcPts val="0"/>
              </a:spcAft>
              <a:defRPr/>
            </a:pPr>
            <a:endParaRPr kumimoji="0" lang="en-US" altLang="ko-KR" sz="1600" b="1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0" hasCustomPrompt="1"/>
          </p:nvPr>
        </p:nvSpPr>
        <p:spPr>
          <a:xfrm>
            <a:off x="2077508" y="1616198"/>
            <a:ext cx="1219200" cy="5884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/>
            <a:r>
              <a:rPr lang="en-US" altLang="ko-KR"/>
              <a:t>1</a:t>
            </a:r>
            <a:endParaRPr lang="ko-KR" altLang="en-US"/>
          </a:p>
        </p:txBody>
      </p:sp>
      <p:sp>
        <p:nvSpPr>
          <p:cNvPr id="14" name="텍스트 개체 틀 11"/>
          <p:cNvSpPr>
            <a:spLocks noGrp="1"/>
          </p:cNvSpPr>
          <p:nvPr>
            <p:ph type="body" sz="quarter" idx="11" hasCustomPrompt="1"/>
          </p:nvPr>
        </p:nvSpPr>
        <p:spPr>
          <a:xfrm>
            <a:off x="2351585" y="4536017"/>
            <a:ext cx="2016224" cy="5884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/>
            <a:r>
              <a:rPr lang="ko-KR" altLang="en-US"/>
              <a:t>이 름</a:t>
            </a:r>
          </a:p>
        </p:txBody>
      </p:sp>
    </p:spTree>
    <p:extLst>
      <p:ext uri="{BB962C8B-B14F-4D97-AF65-F5344CB8AC3E}">
        <p14:creationId xmlns:p14="http://schemas.microsoft.com/office/powerpoint/2010/main" val="8236128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, 선택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2" y="274406"/>
            <a:ext cx="8640000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6" y="1519346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726270" y="2370549"/>
            <a:ext cx="6999129" cy="797523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21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742951" y="2369895"/>
            <a:ext cx="6982448" cy="797983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21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21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21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21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42527" y="3570147"/>
            <a:ext cx="6479540" cy="2434699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667835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지문, 선택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4" y="274406"/>
            <a:ext cx="8064897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6" y="1519346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742526" y="2370549"/>
            <a:ext cx="6983401" cy="1516224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21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742951" y="2369895"/>
            <a:ext cx="6982448" cy="151687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21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21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21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21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42527" y="4156813"/>
            <a:ext cx="6479540" cy="2434699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072776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테두리 없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2" y="274406"/>
            <a:ext cx="8640000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6" y="1519346"/>
            <a:ext cx="7182605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1015991" y="4319580"/>
            <a:ext cx="6479540" cy="2433600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0753494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, 선택지 2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4" y="274406"/>
            <a:ext cx="8064897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6" y="1519346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742525" y="2370549"/>
            <a:ext cx="9076912" cy="2652064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21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742950" y="2369896"/>
            <a:ext cx="9075673" cy="2653209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lt"/>
              <a:buAutoNum type="alphaUcPeriod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lt"/>
              <a:buAutoNum type="alphaUcPeriod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lt"/>
              <a:buAutoNum type="alphaUcPeriod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lt"/>
              <a:buAutoNum type="alphaUcPeriod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lt"/>
              <a:buAutoNum type="alphaUcPeriod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42528" y="5266944"/>
            <a:ext cx="4166785" cy="132456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1pPr>
            <a:lvl2pPr marL="452955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2pPr>
            <a:lvl3pPr marL="905911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3pPr>
            <a:lvl4pPr marL="1358866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3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4909313" y="5266944"/>
            <a:ext cx="4166785" cy="132456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1pPr>
            <a:lvl2pPr marL="452955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2pPr>
            <a:lvl3pPr marL="905911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3pPr>
            <a:lvl4pPr marL="1358866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 startAt="3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0996714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이미지_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2" y="274406"/>
            <a:ext cx="8640000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5" y="1519346"/>
            <a:ext cx="8150307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4290130" y="2107736"/>
            <a:ext cx="6479540" cy="2433600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6832055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2" y="274406"/>
            <a:ext cx="8640000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6" y="1519346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742527" y="2370549"/>
            <a:ext cx="8054619" cy="3940327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21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742952" y="2369895"/>
            <a:ext cx="8053520" cy="394259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21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21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21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21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1403156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가지 문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2" y="274406"/>
            <a:ext cx="8640000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6" y="1519346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742527" y="2074288"/>
            <a:ext cx="7773747" cy="93394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21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742951" y="2073634"/>
            <a:ext cx="7772687" cy="934484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21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21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21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21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42527" y="3112274"/>
            <a:ext cx="6479540" cy="761820"/>
          </a:xfrm>
          <a:prstGeom prst="rect">
            <a:avLst/>
          </a:prstGeom>
        </p:spPr>
        <p:txBody>
          <a:bodyPr anchor="ctr"/>
          <a:lstStyle>
            <a:lvl1pPr marL="457189" indent="-457189"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496580" y="4110955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21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21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21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21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4" name="텍스트 개체 틀 10"/>
          <p:cNvSpPr>
            <a:spLocks noGrp="1"/>
          </p:cNvSpPr>
          <p:nvPr>
            <p:ph type="body" sz="quarter" idx="15"/>
          </p:nvPr>
        </p:nvSpPr>
        <p:spPr>
          <a:xfrm>
            <a:off x="742527" y="4768683"/>
            <a:ext cx="7773747" cy="1895667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947789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739312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preserve="1" userDrawn="1">
  <p:cSld name="1_2가지 문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7125" y="274320"/>
            <a:ext cx="8639810" cy="695960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55" y="506095"/>
            <a:ext cx="260350" cy="23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05" y="1519555"/>
            <a:ext cx="8018145" cy="45021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42315" y="2342515"/>
            <a:ext cx="6479540" cy="762000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496570" y="3762375"/>
            <a:ext cx="8018145" cy="45021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4" name="텍스트 개체 틀 10"/>
          <p:cNvSpPr>
            <a:spLocks noGrp="1"/>
          </p:cNvSpPr>
          <p:nvPr>
            <p:ph type="body" sz="quarter" idx="15"/>
          </p:nvPr>
        </p:nvSpPr>
        <p:spPr>
          <a:xfrm>
            <a:off x="742315" y="4475480"/>
            <a:ext cx="7773670" cy="1895475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742399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623392" y="2084852"/>
            <a:ext cx="10515600" cy="1325033"/>
          </a:xfrm>
          <a:prstGeom prst="rect">
            <a:avLst/>
          </a:prstGeom>
        </p:spPr>
        <p:txBody>
          <a:bodyPr/>
          <a:lstStyle>
            <a:lvl1pPr>
              <a:defRPr sz="53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r>
              <a:rPr lang="ko-KR" altLang="en-US"/>
              <a:t>수고하셨습니다</a:t>
            </a:r>
            <a:r>
              <a:rPr lang="en-US" altLang="ko-KR"/>
              <a:t>.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18792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중단원 소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111456" y="2396596"/>
            <a:ext cx="8305024" cy="284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7899" tIns="33949" rIns="67899" bIns="33949">
            <a:spAutoFit/>
          </a:bodyPr>
          <a:lstStyle>
            <a:lvl1pPr marL="452659" indent="-452659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 kumimoji="1" lang="ko-KR" altLang="en-US" sz="32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1pPr>
            <a:lvl2pPr marL="792155" indent="-339493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  <a:defRPr kumimoji="1" lang="ko-KR" altLang="en-US" sz="32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2pPr>
            <a:lvl3pPr marL="1244814" indent="-339493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ea"/>
              <a:buAutoNum type="circleNumDbPlain"/>
              <a:defRPr kumimoji="1" lang="ko-KR" altLang="en-US" sz="32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3pPr>
            <a:lvl4pPr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defRPr kumimoji="1" lang="ko-KR" altLang="en-US" sz="3200" b="1" kern="12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4pPr>
            <a:lvl5pPr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defRPr kumimoji="1" lang="ko-KR" altLang="en-US" sz="3200" b="1" kern="1200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919434" y="1412777"/>
            <a:ext cx="8064897" cy="695788"/>
          </a:xfrm>
          <a:prstGeom prst="rect">
            <a:avLst/>
          </a:prstGeom>
        </p:spPr>
        <p:txBody>
          <a:bodyPr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700" b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39344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1434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5" name="Chỗ dành sẵn cho Văn bản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6" name="Chỗ dành sẵn cho Nội dung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7" name="Chỗ dành sẵn cho Ngày thá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5300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13401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3857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Phụ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38026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Phụ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0145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36428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5775" r:id="rId1"/>
    <p:sldLayoutId id="2147485777" r:id="rId2"/>
    <p:sldLayoutId id="2147485788" r:id="rId3"/>
    <p:sldLayoutId id="2147485780" r:id="rId4"/>
    <p:sldLayoutId id="2147485789" r:id="rId5"/>
    <p:sldLayoutId id="2147485781" r:id="rId6"/>
    <p:sldLayoutId id="2147485782" r:id="rId7"/>
    <p:sldLayoutId id="2147485783" r:id="rId8"/>
    <p:sldLayoutId id="2147485790" r:id="rId9"/>
    <p:sldLayoutId id="2147485779" r:id="rId10"/>
    <p:sldLayoutId id="2147485791" r:id="rId11"/>
  </p:sldLayoutIdLst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HY견고딕" panose="02030600000101010101" pitchFamily="18" charset="-127"/>
          <a:ea typeface="HY견고딕" panose="02030600000101010101" pitchFamily="18" charset="-127"/>
          <a:cs typeface="+mj-cs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Y견고딕" pitchFamily="18" charset="-127"/>
          <a:ea typeface="HY견고딕" pitchFamily="18" charset="-127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Y견고딕" pitchFamily="18" charset="-127"/>
          <a:ea typeface="HY견고딕" pitchFamily="18" charset="-127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Y견고딕" pitchFamily="18" charset="-127"/>
          <a:ea typeface="HY견고딕" pitchFamily="18" charset="-127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Y견고딕" pitchFamily="18" charset="-127"/>
          <a:ea typeface="HY견고딕" pitchFamily="18" charset="-127"/>
        </a:defRPr>
      </a:lvl5pPr>
      <a:lvl6pPr marL="452629" algn="l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-윤고딕340" pitchFamily="18" charset="-127"/>
          <a:ea typeface="-윤고딕340" pitchFamily="18" charset="-127"/>
        </a:defRPr>
      </a:lvl6pPr>
      <a:lvl7pPr marL="905259" algn="l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-윤고딕340" pitchFamily="18" charset="-127"/>
          <a:ea typeface="-윤고딕340" pitchFamily="18" charset="-127"/>
        </a:defRPr>
      </a:lvl7pPr>
      <a:lvl8pPr marL="1357889" algn="l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-윤고딕340" pitchFamily="18" charset="-127"/>
          <a:ea typeface="-윤고딕340" pitchFamily="18" charset="-127"/>
        </a:defRPr>
      </a:lvl8pPr>
      <a:lvl9pPr marL="1810519" algn="l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-윤고딕340" pitchFamily="18" charset="-127"/>
          <a:ea typeface="-윤고딕340" pitchFamily="18" charset="-127"/>
        </a:defRPr>
      </a:lvl9pPr>
    </p:titleStyle>
    <p:bodyStyle>
      <a:lvl1pPr marL="336542" indent="-336542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1pPr>
      <a:lvl2pPr marL="732348" indent="-279393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2pPr>
      <a:lvl3pPr marL="1128156" indent="-222245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3pPr>
      <a:lvl4pPr marL="1581111" indent="-222245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4pPr>
      <a:lvl5pPr marL="2034066" indent="-222245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5pPr>
      <a:lvl6pPr marL="2489462" indent="-226316" algn="l" defTabSz="905259" rtl="0" eaLnBrk="1" latinLnBrk="1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942092" indent="-226316" algn="l" defTabSz="905259" rtl="0" eaLnBrk="1" latinLnBrk="1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394722" indent="-226316" algn="l" defTabSz="905259" rtl="0" eaLnBrk="1" latinLnBrk="1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847353" indent="-226316" algn="l" defTabSz="905259" rtl="0" eaLnBrk="1" latinLnBrk="1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2629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05259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57889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10519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7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15779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68406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21037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8.xml"></Relationship></Relationships>
</file>

<file path=ppt/slides/_rels/slide1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9.xml"></Relationship></Relationships>
</file>

<file path=ppt/slides/_rels/slide1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1.xml"></Relationship></Relationships>
</file>

<file path=ppt/slides/_rels/slide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8.xml"></Relationship></Relationships>
</file>

<file path=ppt/slides/_rels/slide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0.xml"></Relationship></Relationships>
</file>

<file path=ppt/slides/_rels/slide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8.xml"></Relationship></Relationships>
</file>

<file path=ppt/slides/_rels/slide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0.xml"></Relationship></Relationships>
</file>

<file path=ppt/slides/_rels/slide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8.xml"></Relationship></Relationships>
</file>

<file path=ppt/slides/_rels/slide7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0.xml"></Relationship></Relationships>
</file>

<file path=ppt/slides/_rels/slide8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8.xml"></Relationship></Relationships>
</file>

<file path=ppt/slides/_rels/slide9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0.xml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유형</a:t>
            </a:r>
            <a:r>
              <a:rPr lang="en-US" altLang="ko-KR" dirty="0"/>
              <a:t>7 37</a:t>
            </a:r>
            <a:r>
              <a:rPr lang="ko-KR" altLang="en-US" dirty="0"/>
              <a:t>회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17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ko-KR" dirty="0"/>
              <a:t>37</a:t>
            </a:r>
            <a:r>
              <a:rPr lang="ko-KR" altLang="en-US" dirty="0"/>
              <a:t>회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244814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864044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빈칸 채우기</a:t>
            </a:r>
            <a:endParaRPr lang="ko-KR" altLang="en-US" sz="35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29-30. 다음을 읽고 물음에 답하십시오.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1" name="텍스트 개체 틀 10"/>
          <p:cNvSpPr txBox="1">
            <a:spLocks/>
          </p:cNvSpPr>
          <p:nvPr>
            <p:ph type="body" sz="quarter" idx="11"/>
          </p:nvPr>
        </p:nvSpPr>
        <p:spPr>
          <a:xfrm rot="0">
            <a:off x="742950" y="2369820"/>
            <a:ext cx="6748145" cy="3943350"/>
          </a:xfrm>
          <a:prstGeom prst="rect"/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우리 어머니와 아버지는 모두 일을 하셔서 집에 혼자 있는 날이 많았습니다. ( ㉠ ) 혼자 있으면 보통 게임을 하면서 시간을 보냈습니다. ( ㉡ ) 그런데 어머니가 강아지를 사 오시면서 제 생활이 달라졌습니다. ( ㉢ ) 강아지와 함께 놀고 같이 산책도 하면서 시간을 보내게 되었습니다. ( ㉣ ) 저는 게임보다 더 좋은 친구를 갖게 되었습니다.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2" name="텍스트 상자 11"/>
          <p:cNvSpPr txBox="1">
            <a:spLocks/>
          </p:cNvSpPr>
          <p:nvPr/>
        </p:nvSpPr>
        <p:spPr>
          <a:xfrm rot="0">
            <a:off x="7587615" y="1525270"/>
            <a:ext cx="4573270" cy="3568065"/>
          </a:xfrm>
          <a:prstGeom prst="rect"/>
          <a:noFill/>
        </p:spPr>
        <p:txBody>
          <a:bodyPr wrap="square" lIns="0" tIns="0" rIns="0" bIns="0" vert="horz" anchor="t">
            <a:noAutofit/>
          </a:bodyPr>
          <a:lstStyle/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어머니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Mẹ 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아버지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Bố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혼자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Một mình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게임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Game (Trò chơi)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강아지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Cún con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생활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Sinh hoạt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다르다: Khác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놀다: Chơi đùa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산책하다: Đi bộ, đi dạo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갖더: Có, sở hữu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423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864044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빈칸 채우기</a:t>
            </a:r>
            <a:endParaRPr lang="ko-KR" altLang="en-US" sz="35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29. 다음 문장이 들어갈 곳을 고르십시오.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4" name="텍스트 개체 틀 3"/>
          <p:cNvSpPr txBox="1">
            <a:spLocks/>
          </p:cNvSpPr>
          <p:nvPr>
            <p:ph type="body" sz="quarter" idx="11"/>
          </p:nvPr>
        </p:nvSpPr>
        <p:spPr>
          <a:xfrm rot="0">
            <a:off x="742950" y="2073910"/>
            <a:ext cx="6309995" cy="935355"/>
          </a:xfrm>
          <a:prstGeom prst="rect"/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19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한 번 컴퓨터 앞에 앉으면 밥도 안 먹고 게임을 할 때도 있었습니다.</a:t>
            </a:r>
            <a:endParaRPr lang="ko-KR" altLang="en-US" sz="19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742315" y="3112135"/>
            <a:ext cx="6480175" cy="76263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㉠	② ㉡	③ ㉢	④ ㉣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2" name="텍스트 개체 틀 11"/>
          <p:cNvSpPr txBox="1">
            <a:spLocks/>
          </p:cNvSpPr>
          <p:nvPr>
            <p:ph type="body" sz="quarter" idx="13"/>
          </p:nvPr>
        </p:nvSpPr>
        <p:spPr>
          <a:xfrm rot="0">
            <a:off x="496569" y="4098290"/>
            <a:ext cx="8018779" cy="45085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30. 이 글의 내용과 같은 것을 고르십시오.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6" name="텍스트 개체 틀 5"/>
          <p:cNvSpPr>
            <a:spLocks noGrp="1"/>
          </p:cNvSpPr>
          <p:nvPr>
            <p:ph type="body" sz="quarter" idx="15"/>
          </p:nvPr>
        </p:nvSpPr>
        <p:spPr>
          <a:xfrm>
            <a:off x="742315" y="4768850"/>
            <a:ext cx="7774305" cy="1896110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457200" indent="-45720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+mj-ea"/>
              <a:buAutoNum type="circleNumDbPlain"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우리 어머니는 게임을 좋아하십니다.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457200" indent="-45720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+mj-ea"/>
              <a:buAutoNum type="circleNumDbPlain"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저는 요즘 어머니와 함께 산책을 합니다.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457200" indent="-45720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+mj-ea"/>
              <a:buAutoNum type="circleNumDbPlain"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우리 어머니는 집에 계실 때가 많습니다.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457200" indent="-45720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+mj-ea"/>
              <a:buAutoNum type="circleNumDbPlain"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저는 강아지와 보내는 시간이 즐겁습니다.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3" name="텍스트 개체 틀 12"/>
          <p:cNvSpPr txBox="1">
            <a:spLocks/>
          </p:cNvSpPr>
          <p:nvPr>
            <p:ph type="body" idx="16"/>
          </p:nvPr>
        </p:nvSpPr>
        <p:spPr>
          <a:xfrm rot="0">
            <a:off x="7219950" y="967104"/>
            <a:ext cx="4719320" cy="3893820"/>
          </a:xfrm>
          <a:prstGeom prst="rect"/>
          <a:solidFill>
            <a:srgbClr val="FFFFFF"/>
          </a:solidFill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19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우리 어머니와 아버지는 모두 일을 하셔서 집에 혼자 있는 날이 많았습니다. ( ㉠ ) 혼자 있으면 보통 게임을 하면서 시간을 보냈습니다. ( ㉡ ) 그런데 어머니가 강아지를 사 오시면서 제 생활이 달라졌습니다. ( ㉢ ) 강아지와 함께 놀고 같이 산책도 하면서 시간을 보내게 되었습니다. ( ㉣ ) 저는 게임보다 더 좋은 친구를 갖게 되었습니다.</a:t>
            </a:r>
            <a:endParaRPr lang="ko-KR" altLang="en-US" sz="19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4" name="타원 13"/>
          <p:cNvSpPr>
            <a:spLocks/>
          </p:cNvSpPr>
          <p:nvPr/>
        </p:nvSpPr>
        <p:spPr>
          <a:xfrm rot="0">
            <a:off x="1793875" y="3408680"/>
            <a:ext cx="262890" cy="262890"/>
          </a:xfrm>
          <a:prstGeom prst="ellipse"/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457200" indent="-457200" algn="l" defTabSz="91440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</a:pPr>
            <a:endParaRPr lang="ko-KR" altLang="en-US" sz="1800">
              <a:solidFill>
                <a:srgbClr val="000000"/>
              </a:solidFill>
              <a:latin typeface="맑은 고딕" charset="0"/>
              <a:ea typeface="Arial" charset="0"/>
              <a:cs typeface="+mn-cs"/>
            </a:endParaRPr>
          </a:p>
        </p:txBody>
      </p:sp>
      <p:sp>
        <p:nvSpPr>
          <p:cNvPr id="15" name="타원 14"/>
          <p:cNvSpPr>
            <a:spLocks/>
          </p:cNvSpPr>
          <p:nvPr/>
        </p:nvSpPr>
        <p:spPr>
          <a:xfrm rot="0">
            <a:off x="859790" y="6471920"/>
            <a:ext cx="262890" cy="262890"/>
          </a:xfrm>
          <a:prstGeom prst="ellipse"/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defTabSz="91440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맑은 고딕" charset="0"/>
              <a:ea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8486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 idx="1"/>
          </p:nvPr>
        </p:nvSpPr>
        <p:spPr>
          <a:xfrm rot="0">
            <a:off x="623570" y="2084704"/>
            <a:ext cx="10516870" cy="132651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5300">
                <a:solidFill>
                  <a:srgbClr val="000000"/>
                </a:solidFill>
                <a:latin typeface="나눔고딕 ExtraBold" charset="0"/>
                <a:ea typeface="나눔고딕 ExtraBold" charset="0"/>
              </a:rPr>
              <a:t>감사합니다.</a:t>
            </a:r>
            <a:endParaRPr lang="ko-KR" altLang="en-US" sz="5300">
              <a:solidFill>
                <a:srgbClr val="000000"/>
              </a:solidFill>
              <a:latin typeface="나눔고딕 ExtraBold" charset="0"/>
              <a:ea typeface="나눔고딕 Extra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035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chemeClr val="tx1"/>
                </a:solidFill>
                <a:latin typeface="HY견고딕" charset="0"/>
                <a:ea typeface="HY견고딕" charset="0"/>
                <a:cs typeface="+mn-cs"/>
              </a:rPr>
              <a:t>7-8. </a:t>
            </a:r>
            <a:r>
              <a:rPr sz="2400" b="1">
                <a:solidFill>
                  <a:schemeClr val="tx1"/>
                </a:solidFill>
                <a:latin typeface="HY견고딕" charset="0"/>
                <a:ea typeface="HY견고딕" charset="0"/>
                <a:cs typeface="+mn-cs"/>
              </a:rPr>
              <a:t>다음을 읽고 물음에 답하십시오.</a:t>
            </a:r>
            <a:endParaRPr lang="ko-KR" altLang="en-US" sz="2400" b="1">
              <a:solidFill>
                <a:schemeClr val="tx1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1" name="텍스트 개체 틀 10"/>
          <p:cNvSpPr txBox="1">
            <a:spLocks/>
          </p:cNvSpPr>
          <p:nvPr>
            <p:ph type="body" sz="quarter" idx="11"/>
          </p:nvPr>
        </p:nvSpPr>
        <p:spPr>
          <a:xfrm rot="0">
            <a:off x="742950" y="2369820"/>
            <a:ext cx="6786880" cy="3943350"/>
          </a:xfrm>
          <a:prstGeom prst="rect"/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chemeClr val="tx1"/>
                </a:solidFill>
                <a:latin typeface="HY견고딕" charset="0"/>
                <a:ea typeface="HY견고딕" charset="0"/>
                <a:cs typeface="+mn-cs"/>
              </a:rPr>
              <a:t>저는 모자가 여러 개 있습니다. 그래서 그때그때 다른 모자를 씁니다. 사람을 처음 만날 때는 부드러운 느낌의 모자를 씁니다. 운동을 할 때는 가벼운 모자를 씁니다. ( ㉠ ) 멋있게 보이고 싶을 때는 유행하는 모자를 씁니다. 이렇게 모자를 바꿔서 쓰면 기분이 좋아집니다.</a:t>
            </a:r>
            <a:endParaRPr lang="ko-KR" altLang="en-US" sz="2100">
              <a:solidFill>
                <a:schemeClr val="tx1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6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1090866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chemeClr val="tx1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</a:t>
            </a:r>
            <a:r>
              <a:rPr sz="3200" b="1">
                <a:solidFill>
                  <a:schemeClr val="tx1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빈칸 채우기/세부내용 파악하기</a:t>
            </a:r>
            <a:endParaRPr lang="ko-KR" altLang="en-US" sz="3200" b="1">
              <a:solidFill>
                <a:schemeClr val="tx1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12" name="텍스트 상자 11"/>
          <p:cNvSpPr txBox="1">
            <a:spLocks/>
          </p:cNvSpPr>
          <p:nvPr/>
        </p:nvSpPr>
        <p:spPr>
          <a:xfrm rot="0">
            <a:off x="7774305" y="1525270"/>
            <a:ext cx="4347845" cy="3464560"/>
          </a:xfrm>
          <a:prstGeom prst="rect"/>
          <a:noFill/>
        </p:spPr>
        <p:txBody>
          <a:bodyPr wrap="square" lIns="0" tIns="0" rIns="0" bIns="0" vert="horz" anchor="t">
            <a:noAutofit/>
          </a:bodyPr>
          <a:lstStyle/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모자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: Mũ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개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: Cái, chiếc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그때그때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: Mỗi khi có viêc, hoặc có cơ hội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부드럽다: Mềm mại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느낌: Cảm giác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가볍다: Nhẹ (무겁다: Nặng)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멋있다: Đẹp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보이다: Cho thấy, được trông thấy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유행하다: Thịnh hành, xu hướng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바꾸다: Đổi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256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7. ㉠에 들어갈 알맞은 말을 고르십시오.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2"/>
          </p:nvPr>
        </p:nvSpPr>
        <p:spPr>
          <a:xfrm>
            <a:off x="742315" y="2342515"/>
            <a:ext cx="8326120" cy="76263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그러면 		② 그래서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③ 그리고 		④ 그러니까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>
          <a:xfrm>
            <a:off x="496569" y="3762374"/>
            <a:ext cx="8018779" cy="450850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8. 이 글의 내용과 같은 것을 고르십시오.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5"/>
          </p:nvPr>
        </p:nvSpPr>
        <p:spPr>
          <a:xfrm>
            <a:off x="742315" y="4475480"/>
            <a:ext cx="7774305" cy="1896110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저는 모자가 한 개 있습니다.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② 저는 유행하는 모자가 있습니다.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③ 저는 운동을 할 때 모자를 안 씁니다.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④ 저는 사람을 만날 때 모자를 벗습니다.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7" name="타원 6"/>
          <p:cNvSpPr/>
          <p:nvPr/>
        </p:nvSpPr>
        <p:spPr>
          <a:xfrm>
            <a:off x="878205" y="2880360"/>
            <a:ext cx="262890" cy="26289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맑은 고딕" charset="0"/>
              <a:ea typeface="Arial" charset="0"/>
              <a:cs typeface="+mn-cs"/>
            </a:endParaRPr>
          </a:p>
        </p:txBody>
      </p:sp>
      <p:sp>
        <p:nvSpPr>
          <p:cNvPr id="8" name="타원 7"/>
          <p:cNvSpPr/>
          <p:nvPr/>
        </p:nvSpPr>
        <p:spPr>
          <a:xfrm>
            <a:off x="878205" y="5052060"/>
            <a:ext cx="262890" cy="26289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맑은 고딕" charset="0"/>
              <a:ea typeface="Arial" charset="0"/>
              <a:cs typeface="+mn-cs"/>
            </a:endParaRPr>
          </a:p>
        </p:txBody>
      </p:sp>
      <p:sp>
        <p:nvSpPr>
          <p:cNvPr id="10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1090866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</a:t>
            </a:r>
            <a:r>
              <a:rPr sz="32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빈칸 채우기/세부내용 파악하기</a:t>
            </a:r>
            <a:endParaRPr lang="ko-KR" altLang="en-US" sz="32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13" name="텍스트 개체 틀 12"/>
          <p:cNvSpPr txBox="1">
            <a:spLocks/>
          </p:cNvSpPr>
          <p:nvPr>
            <p:ph type="body" idx="16"/>
          </p:nvPr>
        </p:nvSpPr>
        <p:spPr>
          <a:xfrm rot="0">
            <a:off x="6299835" y="1083310"/>
            <a:ext cx="5678170" cy="3270250"/>
          </a:xfrm>
          <a:prstGeom prst="rect"/>
          <a:solidFill>
            <a:schemeClr val="bg1"/>
          </a:solidFill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chemeClr val="tx1"/>
                </a:solidFill>
                <a:latin typeface="HY견고딕" charset="0"/>
                <a:ea typeface="HY견고딕" charset="0"/>
                <a:cs typeface="+mn-cs"/>
              </a:rPr>
              <a:t>저는 모자가 여러 개 있습니다. 그래서 그때그때 다른 모자를 씁니다. 사람을 처음 만날 때는 부드러운 느낌의 모자를 씁니다. 운동을 할 때는 가벼운 모자를 씁니다. ( ㉠ ) 멋있게 보이고 싶을 때는 유행하는 모자를 씁니다. 이렇게 모자를 바꿔서 쓰면 기분이 좋아집니다.</a:t>
            </a:r>
            <a:endParaRPr lang="ko-KR" altLang="en-US" sz="2100">
              <a:solidFill>
                <a:schemeClr val="tx1"/>
              </a:solidFill>
              <a:latin typeface="HY견고딕" charset="0"/>
              <a:ea typeface="HY견고딕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6564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864044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빈칸 채우기</a:t>
            </a:r>
            <a:endParaRPr lang="ko-KR" altLang="en-US" sz="35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23-24. 다음을 읽고 물음에 답하십시오.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1" name="텍스트 개체 틀 10"/>
          <p:cNvSpPr txBox="1">
            <a:spLocks/>
          </p:cNvSpPr>
          <p:nvPr>
            <p:ph type="body" sz="quarter" idx="11"/>
          </p:nvPr>
        </p:nvSpPr>
        <p:spPr>
          <a:xfrm rot="0">
            <a:off x="742950" y="2369820"/>
            <a:ext cx="6632575" cy="3943350"/>
          </a:xfrm>
          <a:prstGeom prst="rect"/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겨울에 기차를 타고 떠나는 ‘눈꽃 여행’이 있습니다. ‘눈꽃 여행’은 ( ㉠ ) 즐거운 시간을 보내고 다음 역으로 가는 여행입니다. 첫 번째 역에서 내리면 눈길을 산책하고 얼음낚시를 합니다. 다음 역에서는 눈사람을 만듭니다. 그리고 마지막 역에서는 따뜻한 차를 마십니다.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2" name="텍스트 상자 11"/>
          <p:cNvSpPr txBox="1">
            <a:spLocks/>
          </p:cNvSpPr>
          <p:nvPr/>
        </p:nvSpPr>
        <p:spPr>
          <a:xfrm rot="0">
            <a:off x="7484110" y="1061085"/>
            <a:ext cx="4573270" cy="4264025"/>
          </a:xfrm>
          <a:prstGeom prst="rect"/>
          <a:noFill/>
        </p:spPr>
        <p:txBody>
          <a:bodyPr wrap="square" lIns="0" tIns="0" rIns="0" bIns="0" vert="horz" anchor="t">
            <a:noAutofit/>
          </a:bodyPr>
          <a:lstStyle/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겨울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: Mùa đông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기차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: Tàu hoả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여행을 떠나다: Đi du lịchh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눈꽃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: bông tuyết, hoa tuyết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보내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다: Gửi, trải qua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역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: Ga tàu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내리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다: Xuống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눈길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: Đường tuyết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산책하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다: Đi dạo, đi bộ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얼음낚시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: Câu cá trên băng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눈사람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: Người tuyết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따뜻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하다: Ấm áp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차: Trà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125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864044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빈칸 채우기</a:t>
            </a:r>
            <a:endParaRPr lang="ko-KR" altLang="en-US" sz="35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23. ㉠에 들어갈 알맞은 말을 고르십시오.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2"/>
          </p:nvPr>
        </p:nvSpPr>
        <p:spPr>
          <a:xfrm>
            <a:off x="742315" y="2342515"/>
            <a:ext cx="6852920" cy="76263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기차가 지나가서 	② 기차를 기다려서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③ 기차역에 내려서 	④ 기차역에 돌아와서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>
          <a:xfrm>
            <a:off x="496569" y="3762374"/>
            <a:ext cx="8018779" cy="450850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24. 무엇에 대한 이야기인지 고르십시오.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5"/>
          </p:nvPr>
        </p:nvSpPr>
        <p:spPr>
          <a:xfrm>
            <a:off x="742315" y="4475480"/>
            <a:ext cx="7774305" cy="1896110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457200" indent="-45720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+mj-ea"/>
              <a:buAutoNum type="circleNumDbPlain"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기차 안에서 볼 수 있는 것 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457200" indent="-45720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+mj-ea"/>
              <a:buAutoNum type="circleNumDbPlain"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기차를 다시 탈 수 있는 곳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457200" indent="-45720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+mj-ea"/>
              <a:buAutoNum type="circleNumDbPlain"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눈꽃 여행을 갈 수 있는 날 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457200" indent="-45720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+mj-ea"/>
              <a:buAutoNum type="circleNumDbPlain"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눈꽃 여행에서 할 수 있는 일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3" name="텍스트 개체 틀 12"/>
          <p:cNvSpPr txBox="1">
            <a:spLocks/>
          </p:cNvSpPr>
          <p:nvPr>
            <p:ph type="body" idx="16"/>
          </p:nvPr>
        </p:nvSpPr>
        <p:spPr>
          <a:xfrm rot="0">
            <a:off x="6480175" y="967104"/>
            <a:ext cx="5317490" cy="3347720"/>
          </a:xfrm>
          <a:prstGeom prst="rect"/>
          <a:solidFill>
            <a:srgbClr val="FFFFFF"/>
          </a:solidFill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겨울에 기차를 타고 떠나는 ‘눈꽃 여행’이 있습니다. ‘눈꽃 여행’은 ( ㉠ ) 즐거운 시간을 보내고 다음 역으로 가는 여행입니다. 첫 번째 역에서 내리면 눈길을 산책하고 얼음낚시를 합니다. 다음 역에서는 눈사람을 만듭니다. 그리고 마지막 역에서는 따뜻한 차를 마십니다.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4" name="타원 13"/>
          <p:cNvSpPr>
            <a:spLocks/>
          </p:cNvSpPr>
          <p:nvPr/>
        </p:nvSpPr>
        <p:spPr>
          <a:xfrm rot="0">
            <a:off x="878205" y="2880360"/>
            <a:ext cx="262890" cy="262890"/>
          </a:xfrm>
          <a:prstGeom prst="ellipse"/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맑은 고딕" charset="0"/>
              <a:ea typeface="Arial" charset="0"/>
              <a:cs typeface="+mn-cs"/>
            </a:endParaRPr>
          </a:p>
        </p:txBody>
      </p:sp>
      <p:sp>
        <p:nvSpPr>
          <p:cNvPr id="15" name="타원 14"/>
          <p:cNvSpPr>
            <a:spLocks/>
          </p:cNvSpPr>
          <p:nvPr/>
        </p:nvSpPr>
        <p:spPr>
          <a:xfrm rot="0">
            <a:off x="865505" y="6134735"/>
            <a:ext cx="262890" cy="262890"/>
          </a:xfrm>
          <a:prstGeom prst="ellipse"/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457200" indent="-457200" algn="l" defTabSz="91440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</a:pPr>
            <a:endParaRPr lang="ko-KR" altLang="en-US" sz="1800">
              <a:solidFill>
                <a:srgbClr val="000000"/>
              </a:solidFill>
              <a:latin typeface="맑은 고딕" charset="0"/>
              <a:ea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330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864044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빈칸 채우기</a:t>
            </a:r>
            <a:endParaRPr lang="ko-KR" altLang="en-US" sz="35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25-26. </a:t>
            </a:r>
            <a:r>
              <a:rPr sz="2400" b="1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다음을 읽고 물음에 답하십시오.</a:t>
            </a:r>
            <a:endParaRPr lang="ko-KR" altLang="en-US" sz="2400" b="1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1" name="텍스트 개체 틀 10"/>
          <p:cNvSpPr txBox="1">
            <a:spLocks/>
          </p:cNvSpPr>
          <p:nvPr>
            <p:ph type="body" sz="quarter" idx="11"/>
          </p:nvPr>
        </p:nvSpPr>
        <p:spPr>
          <a:xfrm rot="0">
            <a:off x="742950" y="2369820"/>
            <a:ext cx="6748145" cy="3943350"/>
          </a:xfrm>
          <a:prstGeom prst="rect"/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저는 한국에 온 지 1년이 되었습니다. 가끔 고향 생각이 날 때는 서울타워에 올라가서 밤경치를 봅니다. 서울 시내는 ( ㉠ )밤경치가 아름답습니다. 그리고 서울타워에 갔다 오면 마음도 가벼워지고 기분도 좋아집니다.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2" name="텍스트 상자 11"/>
          <p:cNvSpPr txBox="1">
            <a:spLocks/>
          </p:cNvSpPr>
          <p:nvPr/>
        </p:nvSpPr>
        <p:spPr>
          <a:xfrm rot="0">
            <a:off x="7548880" y="1525270"/>
            <a:ext cx="4573270" cy="3074670"/>
          </a:xfrm>
          <a:prstGeom prst="rect"/>
          <a:noFill/>
        </p:spPr>
        <p:txBody>
          <a:bodyPr wrap="square" lIns="0" tIns="0" rIns="0" bIns="0" vert="horz" anchor="t">
            <a:noAutofit/>
          </a:bodyPr>
          <a:lstStyle/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(으)ㄴ 지 + Thời gian + 되다/지나다: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Đã được bao lâu kể từ khi làm gì đó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고향: Quê hương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서울타워: Tháp Seoul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올라가다: Đi lên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밤경치: Cảnh ban đêm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시내: Nội đô 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마음: Tấm lòng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가볍다: Nhẹ nhõm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Adj + 아/어지다: Trở nên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902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864044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빈칸 채우기</a:t>
            </a:r>
            <a:endParaRPr lang="ko-KR" altLang="en-US" sz="35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25. ㉠에 들어갈 알맞은 말을 고르십시오.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4" name="텍스트 개체 틀 3"/>
          <p:cNvSpPr txBox="1">
            <a:spLocks/>
          </p:cNvSpPr>
          <p:nvPr>
            <p:ph type="body" sz="quarter" idx="12"/>
          </p:nvPr>
        </p:nvSpPr>
        <p:spPr>
          <a:xfrm rot="0">
            <a:off x="497204" y="2393950"/>
            <a:ext cx="8326120" cy="1100455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457200" indent="-45720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+mj-ea"/>
              <a:buAutoNum type="circleNumDbPlain"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복잡하면 		</a:t>
            </a: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③</a:t>
            </a: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 </a:t>
            </a: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복잡하지만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457200" indent="-45720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+mj-ea"/>
              <a:buAutoNum type="circleNumDbPlain"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복잡</a:t>
            </a: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해서    </a:t>
            </a: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	④ 복잡하니까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>
          <a:xfrm>
            <a:off x="496569" y="3762374"/>
            <a:ext cx="8018779" cy="450850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26. 이 글의 내용과 같은 것을 고르십시오.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5"/>
          </p:nvPr>
        </p:nvSpPr>
        <p:spPr>
          <a:xfrm>
            <a:off x="742315" y="4475480"/>
            <a:ext cx="7774305" cy="1896110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서울타워에 가서 밤경치를 봅니다.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② 고향 생각이 나면 서울타워를 봅니다.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③ 서울타워에 가면 고향 생각이 납니다.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④ 저는 일 년 전에 서울타워에 갔습니다.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3" name="텍스트 개체 틀 12"/>
          <p:cNvSpPr txBox="1">
            <a:spLocks/>
          </p:cNvSpPr>
          <p:nvPr>
            <p:ph type="body" idx="16"/>
          </p:nvPr>
        </p:nvSpPr>
        <p:spPr>
          <a:xfrm rot="0">
            <a:off x="6595745" y="967104"/>
            <a:ext cx="5240020" cy="3102610"/>
          </a:xfrm>
          <a:prstGeom prst="rect"/>
          <a:solidFill>
            <a:srgbClr val="FFFFFF"/>
          </a:solidFill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저는 한국에 온 지 1년이 되었습니다. 가끔 고향 생각이 날 때는 서울타워에 올라가서 밤경치를 봅니다. 서울 시내는 ( ㉠ )밤경치가 아름답습니다. 그리고 서울타워에 갔다 오면 마음도 가벼워지고 기분도 좋아집니다.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4" name="타원 13"/>
          <p:cNvSpPr>
            <a:spLocks/>
          </p:cNvSpPr>
          <p:nvPr/>
        </p:nvSpPr>
        <p:spPr>
          <a:xfrm rot="0">
            <a:off x="3302000" y="2609215"/>
            <a:ext cx="262890" cy="262890"/>
          </a:xfrm>
          <a:prstGeom prst="ellipse"/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맑은 고딕" charset="0"/>
              <a:ea typeface="Arial" charset="0"/>
              <a:cs typeface="+mn-cs"/>
            </a:endParaRPr>
          </a:p>
        </p:txBody>
      </p:sp>
      <p:sp>
        <p:nvSpPr>
          <p:cNvPr id="15" name="타원 14"/>
          <p:cNvSpPr>
            <a:spLocks/>
          </p:cNvSpPr>
          <p:nvPr/>
        </p:nvSpPr>
        <p:spPr>
          <a:xfrm rot="0">
            <a:off x="859790" y="4512310"/>
            <a:ext cx="262890" cy="262890"/>
          </a:xfrm>
          <a:prstGeom prst="ellipse"/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맑은 고딕" charset="0"/>
              <a:ea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4112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864044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빈칸 채우기</a:t>
            </a:r>
            <a:endParaRPr lang="ko-KR" altLang="en-US" sz="35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27-28. </a:t>
            </a:r>
            <a:r>
              <a:rPr sz="2400" b="1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다음을 읽고 물음에 답하십시오.</a:t>
            </a:r>
            <a:endParaRPr lang="ko-KR" altLang="en-US" sz="2400" b="1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1" name="텍스트 개체 틀 10"/>
          <p:cNvSpPr txBox="1">
            <a:spLocks/>
          </p:cNvSpPr>
          <p:nvPr>
            <p:ph type="body" sz="quarter" idx="11"/>
          </p:nvPr>
        </p:nvSpPr>
        <p:spPr>
          <a:xfrm rot="0">
            <a:off x="742950" y="2369820"/>
            <a:ext cx="6786880" cy="3943350"/>
          </a:xfrm>
          <a:prstGeom prst="rect"/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제가 어렸을 때 우리 집 근처에 있는 작은 시장에 자주 갔습니다. ( ㉠ )백화점이 생긴 후에는 그 시장에 가지 않았습니다. 오늘은 오랜만에 그 시장에 가 보고 많이 놀랐습니다. 시장 안에 가게가 많고 살 수 있는 물건도 다양했습니다. 또 아주머니들이 맛있는 음식을 만들어서 팔고 있었습니다. 앞으로 집 근처 시장을 자주 이용하기로 했습니다.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2" name="텍스트 상자 11"/>
          <p:cNvSpPr txBox="1">
            <a:spLocks/>
          </p:cNvSpPr>
          <p:nvPr/>
        </p:nvSpPr>
        <p:spPr>
          <a:xfrm rot="0">
            <a:off x="7600314" y="970914"/>
            <a:ext cx="4573270" cy="4122420"/>
          </a:xfrm>
          <a:prstGeom prst="rect"/>
          <a:noFill/>
        </p:spPr>
        <p:txBody>
          <a:bodyPr wrap="square" lIns="0" tIns="0" rIns="0" bIns="0" vert="horz" anchor="t">
            <a:noAutofit/>
          </a:bodyPr>
          <a:lstStyle/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근처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Gần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시장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Chợ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백화점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Trung tâm thương mại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생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기다: Xuất hiện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오랜만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Đã lâu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놀라다: Ngạc nhiên, bất ngờ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가게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Cửa hàng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물건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Đồ vật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다양하다: Đa dạng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아주머니: Cô, dì, bà, bác (Chỉ người phụ nữ lớn tuổi)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팔다: Bán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l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이용하다: Sử dụng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967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864044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빈칸 채우기</a:t>
            </a:r>
            <a:endParaRPr lang="ko-KR" altLang="en-US" sz="35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27. ㉠에 들어갈 알맞은 말을 고르십시오.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2"/>
          </p:nvPr>
        </p:nvSpPr>
        <p:spPr>
          <a:xfrm>
            <a:off x="742315" y="2342515"/>
            <a:ext cx="8326120" cy="76263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그래서 		② 그리고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③ 그런데 		④ 그러니까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>
          <a:xfrm>
            <a:off x="496569" y="3762374"/>
            <a:ext cx="8018779" cy="450850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28. 이 글의 내용과 같은 것을 고르십시오.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5"/>
          </p:nvPr>
        </p:nvSpPr>
        <p:spPr>
          <a:xfrm>
            <a:off x="742315" y="4475480"/>
            <a:ext cx="7774305" cy="1896110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저는 이제 시장에 자주 가려고 합니다.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② 물건을 사는 아주머니들이 많았습니다.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③ 시장이 생기기 전에 백화점에 자주 갔습니다.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④ 전에는 가게가 많아서 물건 사기가 편했습니다.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3" name="텍스트 개체 틀 12"/>
          <p:cNvSpPr txBox="1">
            <a:spLocks/>
          </p:cNvSpPr>
          <p:nvPr>
            <p:ph type="body" idx="16"/>
          </p:nvPr>
        </p:nvSpPr>
        <p:spPr>
          <a:xfrm rot="0">
            <a:off x="6433820" y="966470"/>
            <a:ext cx="5350510" cy="3920489"/>
          </a:xfrm>
          <a:prstGeom prst="rect"/>
          <a:solidFill>
            <a:srgbClr val="FFFFFF"/>
          </a:solidFill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제가 어렸을 때 우리 집 근처에 있는 작은 시장에 자주 갔습니다. ( ㉠ )백화점이 생긴 후에는 그 시장에 가지 않았습니다. 오늘은 오랜만에 그 시장에 가 보고 많이 놀랐습니다. 시장 안에 가게가 많고 살 수 있는 물건도 다양했습니다. 또 아주머니들이 맛있는 음식을 만들어서 팔고 있었습니다. 앞으로 집 근처 시장을 자주 이용하기로 했습니다.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4" name="타원 13"/>
          <p:cNvSpPr>
            <a:spLocks/>
          </p:cNvSpPr>
          <p:nvPr/>
        </p:nvSpPr>
        <p:spPr>
          <a:xfrm rot="0">
            <a:off x="865505" y="2918460"/>
            <a:ext cx="262890" cy="262890"/>
          </a:xfrm>
          <a:prstGeom prst="ellipse"/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defTabSz="91440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맑은 고딕" charset="0"/>
              <a:ea typeface="Arial" charset="0"/>
              <a:cs typeface="+mn-cs"/>
            </a:endParaRPr>
          </a:p>
        </p:txBody>
      </p:sp>
      <p:sp>
        <p:nvSpPr>
          <p:cNvPr id="15" name="타원 14"/>
          <p:cNvSpPr>
            <a:spLocks/>
          </p:cNvSpPr>
          <p:nvPr/>
        </p:nvSpPr>
        <p:spPr>
          <a:xfrm rot="0">
            <a:off x="859790" y="4512310"/>
            <a:ext cx="262890" cy="262890"/>
          </a:xfrm>
          <a:prstGeom prst="ellipse"/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defTabSz="91440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맑은 고딕" charset="0"/>
              <a:ea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7667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1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Văn phòng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칠판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칠판 테마" id="{79B717BB-EDF7-4CE2-B1FF-CC9C47730053}" vid="{D3F7E5C9-0125-4529-BE1C-98214DB34E2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AppVersion>12.000</AppVersion>
  <Characters>0</Characters>
  <CharactersWithSpaces>0</CharactersWithSpaces>
  <DocSecurity>0</DocSecurity>
  <HyperlinksChanged>false</HyperlinksChanged>
  <Lines>0</Lines>
  <LinksUpToDate>false</LinksUpToDate>
  <Pages>12</Pages>
  <Paragraphs>0</Paragraphs>
  <Words>0</Words>
  <TotalTime>0</TotalTime>
  <MMClips>0</MMClips>
  <ScaleCrop>false</ScaleCrop>
  <HeadingPairs>
    <vt:vector size="2" baseType="variant">
      <vt:variant>
        <vt:lpstr>제목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cp:lastModifiedBy>hathupham98</cp:lastModifiedBy>
  <dc:title>Bản trình bày PowerPoint</dc:title>
  <dcterms:modified xsi:type="dcterms:W3CDTF">2020-08-10T06:30:58Z</dcterms:modified>
</cp:coreProperties>
</file>