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82" r:id="rId3"/>
    <p:sldId id="305" r:id="rId4"/>
    <p:sldId id="304" r:id="rId5"/>
    <p:sldId id="303" r:id="rId6"/>
    <p:sldId id="302" r:id="rId7"/>
    <p:sldId id="301" r:id="rId8"/>
    <p:sldId id="300" r:id="rId9"/>
    <p:sldId id="307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1906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14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896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153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71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49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10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255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25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직사각형 7"/>
          <p:cNvSpPr/>
          <p:nvPr/>
        </p:nvSpPr>
        <p:spPr>
          <a:xfrm>
            <a:off x="1079500" y="1085850"/>
            <a:ext cx="9918700" cy="7054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24.[NG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ỮPHÁP]ĐỘNGTỪ</a:t>
            </a:r>
            <a:endParaRPr lang="en-US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-TÍNH TỪ-DANH TỪ </a:t>
            </a:r>
            <a:endParaRPr lang="en-US" altLang="ko-KR" sz="6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 (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o-KR" altLang="ko-KR" sz="6600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31800" y="402171"/>
            <a:ext cx="8115300" cy="5596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2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~(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 LẼ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웬휘비엣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한국어를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참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잘하는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Nguyễn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Huy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giỏi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아직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잘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못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vẫn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chưa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thể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tốt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한국은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여름에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더운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mùa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hè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lắm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요금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비가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오는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nghĩ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ời mưa quá nhiều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8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10963" y="224752"/>
            <a:ext cx="4045275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200" b="1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형태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lang="vi-VN" altLang="ko-KR" sz="32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200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103382"/>
              </p:ext>
            </p:extLst>
          </p:nvPr>
        </p:nvGraphicFramePr>
        <p:xfrm>
          <a:off x="300355" y="1220630"/>
          <a:ext cx="7538720" cy="4551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6661">
                  <a:extLst>
                    <a:ext uri="{9D8B030D-6E8A-4147-A177-3AD203B41FA5}">
                      <a16:colId xmlns:a16="http://schemas.microsoft.com/office/drawing/2014/main" val="906544453"/>
                    </a:ext>
                  </a:extLst>
                </a:gridCol>
                <a:gridCol w="1676114">
                  <a:extLst>
                    <a:ext uri="{9D8B030D-6E8A-4147-A177-3AD203B41FA5}">
                      <a16:colId xmlns:a16="http://schemas.microsoft.com/office/drawing/2014/main" val="1522048460"/>
                    </a:ext>
                  </a:extLst>
                </a:gridCol>
                <a:gridCol w="1553111">
                  <a:extLst>
                    <a:ext uri="{9D8B030D-6E8A-4147-A177-3AD203B41FA5}">
                      <a16:colId xmlns:a16="http://schemas.microsoft.com/office/drawing/2014/main" val="2986129155"/>
                    </a:ext>
                  </a:extLst>
                </a:gridCol>
                <a:gridCol w="1852834">
                  <a:extLst>
                    <a:ext uri="{9D8B030D-6E8A-4147-A177-3AD203B41FA5}">
                      <a16:colId xmlns:a16="http://schemas.microsoft.com/office/drawing/2014/main" val="134457038"/>
                    </a:ext>
                  </a:extLst>
                </a:gridCol>
              </a:tblGrid>
              <a:tr h="686819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Động từ</a:t>
                      </a:r>
                      <a:endParaRPr lang="ko-KR" sz="20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79641"/>
                  </a:ext>
                </a:extLst>
              </a:tr>
              <a:tr h="7729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오다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Đến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는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Có lẽ, </a:t>
                      </a:r>
                      <a:endParaRPr lang="ko-KR" sz="2000" kern="10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 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오는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Đến</a:t>
                      </a:r>
                      <a:endParaRPr lang="ko-KR" sz="2000" kern="1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8829616"/>
                  </a:ext>
                </a:extLst>
              </a:tr>
              <a:tr h="7729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Ăn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먹는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Ăn 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1597460"/>
                  </a:ext>
                </a:extLst>
              </a:tr>
              <a:tr h="7729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‘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’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알다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Biết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아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는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Biết 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6713173"/>
                  </a:ext>
                </a:extLst>
              </a:tr>
              <a:tr h="772940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Lưu ý: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Tính từ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있다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2000" kern="10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있</a:t>
                      </a:r>
                      <a:r>
                        <a:rPr lang="ko-KR" sz="2000" kern="10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는 </a:t>
                      </a: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Có 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0754123"/>
                  </a:ext>
                </a:extLst>
              </a:tr>
              <a:tr h="77294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없다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Không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2000" kern="10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없는 것 같다</a:t>
                      </a:r>
                      <a:endParaRPr lang="en-US" altLang="ko-KR" sz="2000" kern="100"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>
                          <a:effectLst/>
                        </a:rPr>
                        <a:t>Có </a:t>
                      </a:r>
                      <a:r>
                        <a:rPr lang="vi-VN" sz="2000" kern="100" dirty="0">
                          <a:effectLst/>
                        </a:rPr>
                        <a:t>lẽ Không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5505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276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819984"/>
              </p:ext>
            </p:extLst>
          </p:nvPr>
        </p:nvGraphicFramePr>
        <p:xfrm>
          <a:off x="284192" y="542923"/>
          <a:ext cx="8707408" cy="58578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9534">
                  <a:extLst>
                    <a:ext uri="{9D8B030D-6E8A-4147-A177-3AD203B41FA5}">
                      <a16:colId xmlns:a16="http://schemas.microsoft.com/office/drawing/2014/main" val="4291019535"/>
                    </a:ext>
                  </a:extLst>
                </a:gridCol>
                <a:gridCol w="1454713">
                  <a:extLst>
                    <a:ext uri="{9D8B030D-6E8A-4147-A177-3AD203B41FA5}">
                      <a16:colId xmlns:a16="http://schemas.microsoft.com/office/drawing/2014/main" val="2242627895"/>
                    </a:ext>
                  </a:extLst>
                </a:gridCol>
                <a:gridCol w="1647917">
                  <a:extLst>
                    <a:ext uri="{9D8B030D-6E8A-4147-A177-3AD203B41FA5}">
                      <a16:colId xmlns:a16="http://schemas.microsoft.com/office/drawing/2014/main" val="978253391"/>
                    </a:ext>
                  </a:extLst>
                </a:gridCol>
                <a:gridCol w="3995244">
                  <a:extLst>
                    <a:ext uri="{9D8B030D-6E8A-4147-A177-3AD203B41FA5}">
                      <a16:colId xmlns:a16="http://schemas.microsoft.com/office/drawing/2014/main" val="1712481090"/>
                    </a:ext>
                  </a:extLst>
                </a:gridCol>
              </a:tblGrid>
              <a:tr h="398148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</a:rPr>
                        <a:t>Tính từ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139214"/>
                  </a:ext>
                </a:extLst>
              </a:tr>
              <a:tr h="8399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예쁘다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Đẹp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 err="1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ㄴ</a:t>
                      </a:r>
                      <a:r>
                        <a:rPr lang="ko-KR" sz="200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것 같다</a:t>
                      </a:r>
                      <a:endParaRPr lang="en-US" altLang="ko-KR" sz="200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solidFill>
                            <a:srgbClr val="C00000"/>
                          </a:solidFill>
                          <a:effectLst/>
                        </a:rPr>
                        <a:t>Có lẽ</a:t>
                      </a:r>
                      <a:endParaRPr lang="ko-KR" sz="20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예쁜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Đẹp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2733154"/>
                  </a:ext>
                </a:extLst>
              </a:tr>
              <a:tr h="8399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‘</a:t>
                      </a:r>
                      <a:r>
                        <a:rPr lang="ko-KR" sz="2000" b="0" kern="100" dirty="0" err="1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</a:t>
                      </a: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</a:rPr>
                        <a:t>’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달다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Ngọt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단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Ngọt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7347877"/>
                  </a:ext>
                </a:extLst>
              </a:tr>
              <a:tr h="83995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Nhỏ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1524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은 것 같다</a:t>
                      </a:r>
                      <a:endParaRPr lang="en-US" altLang="ko-KR" sz="200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indent="1524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solidFill>
                            <a:srgbClr val="C00000"/>
                          </a:solidFill>
                          <a:effectLst/>
                        </a:rPr>
                        <a:t>Có lẽ</a:t>
                      </a:r>
                      <a:endParaRPr lang="ko-KR" sz="20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작은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Có lẽ Nhỏ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9215650"/>
                  </a:ext>
                </a:extLst>
              </a:tr>
              <a:tr h="419979">
                <a:tc gridSpan="4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Danh từ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90610"/>
                  </a:ext>
                </a:extLst>
              </a:tr>
              <a:tr h="12599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가수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Ca sĩ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인 것 같다</a:t>
                      </a:r>
                      <a:endParaRPr lang="en-US" altLang="ko-KR" sz="200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solidFill>
                            <a:srgbClr val="C00000"/>
                          </a:solidFill>
                          <a:effectLst/>
                        </a:rPr>
                        <a:t>Chắc</a:t>
                      </a:r>
                      <a:endParaRPr lang="ko-KR" sz="2000" kern="100" dirty="0">
                        <a:solidFill>
                          <a:srgbClr val="C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가수인 것 같다</a:t>
                      </a:r>
                      <a:r>
                        <a:rPr lang="vi-VN" sz="2000" kern="100" dirty="0">
                          <a:effectLst/>
                        </a:rPr>
                        <a:t> </a:t>
                      </a:r>
                      <a:endParaRPr lang="ko-KR" sz="2000" kern="100" dirty="0">
                        <a:effectLst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Chắc Ca sĩ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90636287"/>
                  </a:ext>
                </a:extLst>
              </a:tr>
              <a:tr h="1259938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0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학생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Học Sinh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000" kern="100" dirty="0"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학생 인 것 같다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000" kern="100" dirty="0">
                          <a:effectLst/>
                        </a:rPr>
                        <a:t>Chắc Học Sinh</a:t>
                      </a:r>
                      <a:endParaRPr lang="ko-KR" sz="2000" kern="10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2275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633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6700" y="241174"/>
            <a:ext cx="7112000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☞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SO SÁNH THÌ QUÁ KH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VÀ THÌ TƯƠNG LAI: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Tính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401954"/>
            <a:ext cx="5772150" cy="1633220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66700" y="2984374"/>
            <a:ext cx="8382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비싼것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đắt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đắt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그림 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4001090"/>
            <a:ext cx="5695950" cy="158750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04774" y="5597856"/>
            <a:ext cx="9674226" cy="9550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맛있는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ngon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맛있을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ngon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71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08485" y="262852"/>
            <a:ext cx="8066632" cy="4572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☞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</a:t>
            </a:r>
            <a:r>
              <a:rPr lang="en-US" altLang="ko-KR" sz="24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동사는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4" y="1579528"/>
            <a:ext cx="6992938" cy="1802765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525462" y="3382293"/>
            <a:ext cx="8110538" cy="45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mưa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mưa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trời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mưa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076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4800" y="330571"/>
            <a:ext cx="8394700" cy="1086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연습</a:t>
            </a:r>
            <a:r>
              <a:rPr lang="ko-KR" altLang="ko-KR" sz="3200" b="1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ững câu sau đây với</a:t>
            </a:r>
            <a:r>
              <a:rPr lang="en-US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‘~(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ㄴ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/~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는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/~(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으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ㄹ</a:t>
            </a:r>
            <a:r>
              <a:rPr lang="ko-KR" altLang="ko-KR" sz="2400" b="1" kern="100" dirty="0">
                <a:solidFill>
                  <a:srgbClr val="FF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b="1" kern="100" dirty="0">
                <a:solidFill>
                  <a:srgbClr val="FF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같다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" y="1644744"/>
            <a:ext cx="7848600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밖에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날씨가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춥다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 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cs typeface="Times New Roman" panose="02020603050405020304" pitchFamily="18" charset="0"/>
              </a:rPr>
              <a:t>ời tiêt bên ngoài chắc là sẽ lạnh lắm</a:t>
            </a:r>
            <a:r>
              <a:rPr lang="en-US" altLang="ko-KR" sz="2400" kern="100" dirty="0"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04800" y="2824457"/>
            <a:ext cx="8890000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수진씨는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드라마를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             .(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Sujin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dường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như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phim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truyền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04800" y="4135873"/>
            <a:ext cx="6096000" cy="98527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동생이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1877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ắc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ngủ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04800" y="5321174"/>
            <a:ext cx="7315200" cy="985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너무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배불러요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먹다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ắc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quá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363508" y="1649709"/>
            <a:ext cx="2249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추울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</a:t>
            </a:r>
            <a:r>
              <a:rPr lang="ko-KR" altLang="en-US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아요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4030383" y="2814932"/>
            <a:ext cx="2973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보는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  <p:sp>
        <p:nvSpPr>
          <p:cNvPr id="9" name="직사각형 8"/>
          <p:cNvSpPr/>
          <p:nvPr/>
        </p:nvSpPr>
        <p:spPr>
          <a:xfrm>
            <a:off x="1665441" y="4135873"/>
            <a:ext cx="2249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자는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  <p:sp>
        <p:nvSpPr>
          <p:cNvPr id="10" name="직사각형 9"/>
          <p:cNvSpPr/>
          <p:nvPr/>
        </p:nvSpPr>
        <p:spPr>
          <a:xfrm>
            <a:off x="2133791" y="5321174"/>
            <a:ext cx="2249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먹은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u="sng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2155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7800" y="330731"/>
            <a:ext cx="10744200" cy="566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TÂP2</a:t>
            </a:r>
            <a:r>
              <a:rPr lang="en-US" altLang="ko-KR" sz="36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chọn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thích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hợp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marL="352425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근처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중에서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53848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gần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ở trường thì </a:t>
            </a:r>
            <a:r>
              <a:rPr lang="en-US" altLang="ko-KR" sz="2400" kern="100" dirty="0" err="1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Quán</a:t>
            </a:r>
            <a:r>
              <a:rPr lang="vi-VN" altLang="ko-KR" sz="2400" kern="100" dirty="0">
                <a:solidFill>
                  <a:srgbClr val="000000"/>
                </a:solidFill>
                <a:ea typeface="바탕" panose="02030600000101010101" pitchFamily="18" charset="-127"/>
                <a:cs typeface="Times New Roman" panose="02020603050405020304" pitchFamily="18" charset="0"/>
              </a:rPr>
              <a:t> nào ngon nhất?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식당이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ngon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nhất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매일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거기서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먹는데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모든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메뉴가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cũng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ở đấy và thấy món nào cũng non</a:t>
            </a:r>
            <a:endParaRPr lang="en-US" altLang="ko-KR" sz="2400" kern="100" dirty="0">
              <a:solidFill>
                <a:srgbClr val="000000"/>
              </a:solidFill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indent="304800"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맛있을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ea"/>
              <a:buAutoNum type="circleNumDbPlain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 </a:t>
            </a:r>
            <a:r>
              <a:rPr lang="ko-KR" altLang="ko-KR" sz="2400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④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맛있었는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123400" y="4968359"/>
            <a:ext cx="2557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맛있는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8800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41300" y="3256986"/>
            <a:ext cx="8597900" cy="3474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3. ‘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러브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’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라는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영화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봤어요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?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어때요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?</a:t>
            </a:r>
            <a:endParaRPr lang="en-US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xem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phim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Yêu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chưa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예고편만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봤는데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en-US" altLang="ko-KR" sz="2400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      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Mình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</a:t>
            </a: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ới chỉ xem phần giới thiệu thôi</a:t>
            </a:r>
            <a:r>
              <a:rPr lang="vi-VN" altLang="ko-KR" sz="2400" u="sng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299085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b="1" u="sng" kern="100" dirty="0">
                <a:solidFill>
                  <a:srgbClr val="00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nhưng mình nghĩ </a:t>
            </a:r>
            <a:r>
              <a:rPr lang="vi-VN" altLang="ko-KR" sz="2400" b="1" u="sng" kern="100" dirty="0">
                <a:solidFill>
                  <a:srgbClr val="FF00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chắc là sẽ hay lắm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바탕" panose="02030600000101010101" pitchFamily="18" charset="-127"/>
              <a:buAutoNum type="circleNumDbPlain"/>
            </a:pPr>
            <a:r>
              <a:rPr lang="vi-VN" altLang="ko-KR" sz="2400" kern="100" dirty="0">
                <a:solidFill>
                  <a:srgbClr val="000000"/>
                </a:solidFill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재미있을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재미있는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바탕" panose="02030600000101010101" pitchFamily="18" charset="-127"/>
              <a:buAutoNum type="circleNumDbPlain"/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재미있은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④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재미있었는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41300" y="379467"/>
            <a:ext cx="10452100" cy="2877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김치는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집에서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식당에서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ko-KR" sz="2400" kern="100" dirty="0">
              <a:solidFill>
                <a:srgbClr val="000000"/>
              </a:solidFill>
              <a:latin typeface="맑은 고딕" panose="020B0503020000020004" pitchFamily="50" charset="-127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김치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하고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맛이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달라요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304800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Kim chi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này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khác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kim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chi 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hàng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chắc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được</a:t>
            </a:r>
            <a:r>
              <a:rPr lang="en-US" altLang="ko-KR" sz="2400" u="sng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u="sng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làm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바탕" panose="02030600000101010101" pitchFamily="18" charset="-127"/>
              <a:buAutoNum type="circleNumDbPlain"/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만들었는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만든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바탕" panose="02030600000101010101" pitchFamily="18" charset="-127"/>
              <a:buAutoNum type="circleNumDbPlain"/>
            </a:pP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만들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바탕" panose="02030600000101010101" pitchFamily="18" charset="-127"/>
              </a:rPr>
              <a:t>                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④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만드는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0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바탕" panose="02030600000101010101" pitchFamily="18" charset="-127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410266" y="1863209"/>
            <a:ext cx="2249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만든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664709" y="5730359"/>
            <a:ext cx="2864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재미있을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것</a:t>
            </a:r>
            <a:r>
              <a:rPr lang="ko-KR" altLang="ko-KR" sz="2400" kern="100" dirty="0">
                <a:solidFill>
                  <a:srgbClr val="C000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바탕" panose="02030600000101010101" pitchFamily="18" charset="-127"/>
              </a:rPr>
              <a:t> 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같아요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96761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699</Words>
  <Application>Microsoft Office PowerPoint</Application>
  <PresentationFormat>와이드스크린</PresentationFormat>
  <Paragraphs>134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7" baseType="lpstr">
      <vt:lpstr>HY견명조</vt:lpstr>
      <vt:lpstr>맑은 고딕</vt:lpstr>
      <vt:lpstr>바탕</vt:lpstr>
      <vt:lpstr>Arial</vt:lpstr>
      <vt:lpstr>Calibri Light</vt:lpstr>
      <vt:lpstr>Segoe UI Symbol</vt:lpstr>
      <vt:lpstr>Times New Roman</vt:lpstr>
      <vt:lpstr>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33</cp:revision>
  <dcterms:created xsi:type="dcterms:W3CDTF">2020-06-09T23:32:38Z</dcterms:created>
  <dcterms:modified xsi:type="dcterms:W3CDTF">2020-07-03T00:36:09Z</dcterms:modified>
</cp:coreProperties>
</file>