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82" r:id="rId3"/>
    <p:sldId id="305" r:id="rId4"/>
    <p:sldId id="304" r:id="rId5"/>
    <p:sldId id="303" r:id="rId6"/>
    <p:sldId id="302" r:id="rId7"/>
    <p:sldId id="301" r:id="rId8"/>
    <p:sldId id="300" r:id="rId9"/>
    <p:sldId id="307" r:id="rId10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3" d="100"/>
          <a:sy n="73" d="100"/>
        </p:scale>
        <p:origin x="82" y="4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alpha val="80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2020-07-03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srgbClr val="FFFFFF">
                  <a:alpha val="80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srgbClr val="FFFFFF">
                  <a:alpha val="80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FFFFFF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19061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2020-07-03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51436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2020-07-03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3896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2020-07-03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6658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2020-07-03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3153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2020-07-03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67154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2020-07-03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97315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2020-07-03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8495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2020-07-03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5495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2020-07-03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alpha val="20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FFFFFF">
                  <a:alpha val="20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51016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alpha val="80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2020-07-03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srgbClr val="FFFFFF">
                  <a:alpha val="80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srgbClr val="FFFFFF">
                  <a:alpha val="80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FFFFFF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82255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75">
          <a:fgClr>
            <a:srgbClr val="FFFF00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2020-07-03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0250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1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000" y="180000"/>
            <a:ext cx="1085850" cy="108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직사각형 7"/>
          <p:cNvSpPr/>
          <p:nvPr/>
        </p:nvSpPr>
        <p:spPr>
          <a:xfrm>
            <a:off x="1079500" y="1085850"/>
            <a:ext cx="9918700" cy="70548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66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24.[NG</a:t>
            </a:r>
            <a:r>
              <a:rPr lang="vi-VN" altLang="ko-KR" sz="66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ỮPHÁP]ĐỘNGTỪ</a:t>
            </a:r>
            <a:endParaRPr lang="en-US" altLang="ko-KR" sz="6600" b="1" kern="100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vi-VN" altLang="ko-KR" sz="66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-TÍNH TỪ-DANH TỪ </a:t>
            </a:r>
            <a:endParaRPr lang="en-US" altLang="ko-KR" sz="6600" b="1" kern="100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66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~ (</a:t>
            </a:r>
            <a:r>
              <a:rPr lang="ko-KR" altLang="ko-KR" sz="66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으</a:t>
            </a:r>
            <a:r>
              <a:rPr lang="en-US" altLang="ko-KR" sz="66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r>
              <a:rPr lang="ko-KR" altLang="ko-KR" sz="66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ㄴ</a:t>
            </a:r>
            <a:r>
              <a:rPr lang="en-US" altLang="ko-KR" sz="66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/</a:t>
            </a:r>
            <a:r>
              <a:rPr lang="ko-KR" altLang="ko-KR" sz="66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는</a:t>
            </a:r>
            <a:r>
              <a:rPr lang="ko-KR" altLang="ko-KR" sz="66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66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것</a:t>
            </a:r>
            <a:r>
              <a:rPr lang="ko-KR" altLang="ko-KR" sz="66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66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같다</a:t>
            </a:r>
            <a:endParaRPr lang="ko-KR" altLang="ko-KR" sz="6600" b="1" kern="1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ko-KR" altLang="ko-KR" sz="6600" b="1" kern="1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ko-KR" altLang="ko-KR" sz="6600" b="1" kern="1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o-KR" altLang="ko-KR" sz="6600" kern="1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22108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431800" y="402171"/>
            <a:ext cx="8115300" cy="55969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32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①</a:t>
            </a:r>
            <a:r>
              <a:rPr lang="ko-KR" altLang="ko-KR" sz="32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 NGH</a:t>
            </a:r>
            <a:r>
              <a:rPr lang="en-US" altLang="ko-KR" sz="32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ĨA:</a:t>
            </a:r>
            <a:endParaRPr lang="ko-KR" altLang="ko-KR" sz="3200" b="1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~(</a:t>
            </a:r>
            <a:r>
              <a:rPr lang="ko-KR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으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r>
              <a:rPr lang="ko-KR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ㄴ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/</a:t>
            </a:r>
            <a:r>
              <a:rPr lang="ko-KR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는</a:t>
            </a:r>
            <a:r>
              <a:rPr lang="ko-KR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것</a:t>
            </a:r>
            <a:r>
              <a:rPr lang="ko-KR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같다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suy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đoán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CÓ LẼ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웬휘비엣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씨는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한국어를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참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잘하는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것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같아요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Nguyễn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Huy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Việt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chắc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bạn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rất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giỏi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tiếng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Hàn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나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아직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잘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못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해요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vẫn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chưa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thể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nói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tốt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tiếng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Hàn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·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한국은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여름에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너무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더운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것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같아요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Chắc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ở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Hàn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Quốc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vào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mùa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hè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nóng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lắm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·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요금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비가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너무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많이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오는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것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같아요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Mình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nghĩ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tr</a:t>
            </a:r>
            <a:r>
              <a:rPr lang="vi-VN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ời mưa quá nhiều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40805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110963" y="224752"/>
            <a:ext cx="4045275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3200" b="1" kern="100" dirty="0">
                <a:latin typeface="맑은 고딕" panose="020B0503020000020004" pitchFamily="50" charset="-127"/>
                <a:ea typeface="바탕" panose="02030600000101010101" pitchFamily="18" charset="-127"/>
                <a:cs typeface="바탕" panose="02030600000101010101" pitchFamily="18" charset="-127"/>
              </a:rPr>
              <a:t>②</a:t>
            </a:r>
            <a:r>
              <a:rPr lang="en-US" altLang="ko-KR" sz="3200" b="1" kern="100" dirty="0">
                <a:latin typeface="맑은 고딕" panose="020B0503020000020004" pitchFamily="50" charset="-127"/>
                <a:ea typeface="바탕" panose="02030600000101010101" pitchFamily="18" charset="-127"/>
                <a:cs typeface="바탕" panose="02030600000101010101" pitchFamily="18" charset="-127"/>
              </a:rPr>
              <a:t> </a:t>
            </a:r>
            <a:r>
              <a:rPr lang="ko-KR" altLang="ko-KR" sz="32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형태</a:t>
            </a:r>
            <a:r>
              <a:rPr lang="en-US" altLang="ko-KR" sz="32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HÌNH TH</a:t>
            </a:r>
            <a:r>
              <a:rPr lang="vi-VN" altLang="ko-KR" sz="3200" b="1" kern="100" dirty="0">
                <a:ea typeface="HY견명조" panose="02030600000101010101" pitchFamily="18" charset="-127"/>
                <a:cs typeface="Times New Roman" panose="02020603050405020304" pitchFamily="18" charset="0"/>
              </a:rPr>
              <a:t>ỨC</a:t>
            </a:r>
            <a:endParaRPr lang="ko-KR" altLang="ko-KR" sz="3200" b="1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3103382"/>
              </p:ext>
            </p:extLst>
          </p:nvPr>
        </p:nvGraphicFramePr>
        <p:xfrm>
          <a:off x="300355" y="1220630"/>
          <a:ext cx="7538720" cy="455151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56661">
                  <a:extLst>
                    <a:ext uri="{9D8B030D-6E8A-4147-A177-3AD203B41FA5}">
                      <a16:colId xmlns:a16="http://schemas.microsoft.com/office/drawing/2014/main" val="906544453"/>
                    </a:ext>
                  </a:extLst>
                </a:gridCol>
                <a:gridCol w="1676114">
                  <a:extLst>
                    <a:ext uri="{9D8B030D-6E8A-4147-A177-3AD203B41FA5}">
                      <a16:colId xmlns:a16="http://schemas.microsoft.com/office/drawing/2014/main" val="1522048460"/>
                    </a:ext>
                  </a:extLst>
                </a:gridCol>
                <a:gridCol w="1553111">
                  <a:extLst>
                    <a:ext uri="{9D8B030D-6E8A-4147-A177-3AD203B41FA5}">
                      <a16:colId xmlns:a16="http://schemas.microsoft.com/office/drawing/2014/main" val="2986129155"/>
                    </a:ext>
                  </a:extLst>
                </a:gridCol>
                <a:gridCol w="1852834">
                  <a:extLst>
                    <a:ext uri="{9D8B030D-6E8A-4147-A177-3AD203B41FA5}">
                      <a16:colId xmlns:a16="http://schemas.microsoft.com/office/drawing/2014/main" val="134457038"/>
                    </a:ext>
                  </a:extLst>
                </a:gridCol>
              </a:tblGrid>
              <a:tr h="686819">
                <a:tc gridSpan="4"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000" kern="1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Động từ</a:t>
                      </a:r>
                      <a:endParaRPr lang="ko-KR" sz="2000" kern="100" dirty="0">
                        <a:solidFill>
                          <a:schemeClr val="tx1"/>
                        </a:solidFill>
                        <a:effectLst/>
                        <a:latin typeface="+mn-lt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6979641"/>
                  </a:ext>
                </a:extLst>
              </a:tr>
              <a:tr h="772940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000" b="0" kern="1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Không có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000" b="0" kern="1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phụ âm cuối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+mn-lt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오다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000" kern="100" dirty="0">
                          <a:effectLst/>
                        </a:rPr>
                        <a:t>Đến</a:t>
                      </a:r>
                      <a:endParaRPr lang="ko-KR" sz="20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5"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는 것 같다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000" kern="100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Có lẽ, </a:t>
                      </a:r>
                      <a:endParaRPr lang="ko-KR" sz="2000" kern="100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000" kern="100" dirty="0">
                          <a:effectLst/>
                        </a:rPr>
                        <a:t> </a:t>
                      </a:r>
                      <a:endParaRPr lang="ko-KR" sz="20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오는 것 같다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000" kern="100" dirty="0">
                          <a:effectLst/>
                        </a:rPr>
                        <a:t>Có lẽ Đến</a:t>
                      </a:r>
                      <a:endParaRPr lang="ko-KR" sz="2000" kern="100" dirty="0">
                        <a:effectLst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08829616"/>
                  </a:ext>
                </a:extLst>
              </a:tr>
              <a:tr h="772940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000" b="0" kern="1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có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000" b="0" kern="1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phụ âm cuối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+mn-lt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먹다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000" kern="100" dirty="0">
                          <a:effectLst/>
                        </a:rPr>
                        <a:t>Ăn</a:t>
                      </a:r>
                      <a:endParaRPr lang="ko-KR" sz="20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먹는 것 같다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000" kern="100" dirty="0">
                          <a:effectLst/>
                        </a:rPr>
                        <a:t>Có lẽ Ăn </a:t>
                      </a:r>
                      <a:endParaRPr lang="ko-KR" sz="20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91597460"/>
                  </a:ext>
                </a:extLst>
              </a:tr>
              <a:tr h="772940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000" b="0" kern="1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phụ âm cuối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000" b="0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HY견명조" panose="02030600000101010101" pitchFamily="18" charset="-127"/>
                        </a:rPr>
                        <a:t>‘</a:t>
                      </a:r>
                      <a:r>
                        <a:rPr lang="ko-KR" sz="2000" b="0" kern="100" dirty="0" err="1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ㄹ</a:t>
                      </a:r>
                      <a:r>
                        <a:rPr lang="vi-VN" sz="2000" b="0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HY견명조" panose="02030600000101010101" pitchFamily="18" charset="-127"/>
                        </a:rPr>
                        <a:t>’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알다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000" kern="100" dirty="0">
                          <a:effectLst/>
                        </a:rPr>
                        <a:t>Biết</a:t>
                      </a:r>
                      <a:endParaRPr lang="ko-KR" sz="20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20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아</a:t>
                      </a:r>
                      <a:r>
                        <a:rPr lang="ko-KR" sz="20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는 것 같다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000" kern="100" dirty="0">
                          <a:effectLst/>
                        </a:rPr>
                        <a:t>Có lẽ Biết </a:t>
                      </a:r>
                      <a:endParaRPr lang="ko-KR" sz="20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86713173"/>
                  </a:ext>
                </a:extLst>
              </a:tr>
              <a:tr h="772940">
                <a:tc rowSpan="2"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000" b="0" kern="1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Lưu ý: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000" b="0" kern="1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Tính từ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+mn-lt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있다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000" kern="100" dirty="0">
                          <a:effectLst/>
                        </a:rPr>
                        <a:t>Có</a:t>
                      </a:r>
                      <a:endParaRPr lang="ko-KR" sz="20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2000" kern="10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있</a:t>
                      </a:r>
                      <a:r>
                        <a:rPr lang="ko-KR" sz="2000" kern="10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는 </a:t>
                      </a:r>
                      <a:r>
                        <a:rPr lang="ko-KR" sz="20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것 같다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000" kern="100" dirty="0">
                          <a:effectLst/>
                        </a:rPr>
                        <a:t>Có lẽ Có </a:t>
                      </a:r>
                      <a:endParaRPr lang="ko-KR" sz="20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30754123"/>
                  </a:ext>
                </a:extLst>
              </a:tr>
              <a:tr h="77294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없다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000" kern="100" dirty="0">
                          <a:effectLst/>
                        </a:rPr>
                        <a:t>Không</a:t>
                      </a:r>
                      <a:endParaRPr lang="ko-KR" sz="20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2000" kern="10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없는 것 같다</a:t>
                      </a:r>
                      <a:endParaRPr lang="en-US" altLang="ko-KR" sz="2000" kern="100"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000" kern="100">
                          <a:effectLst/>
                        </a:rPr>
                        <a:t>Có </a:t>
                      </a:r>
                      <a:r>
                        <a:rPr lang="vi-VN" sz="2000" kern="100" dirty="0">
                          <a:effectLst/>
                        </a:rPr>
                        <a:t>lẽ Không</a:t>
                      </a:r>
                      <a:endParaRPr lang="ko-KR" sz="20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855053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752762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8819984"/>
              </p:ext>
            </p:extLst>
          </p:nvPr>
        </p:nvGraphicFramePr>
        <p:xfrm>
          <a:off x="284192" y="542923"/>
          <a:ext cx="8707408" cy="585787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09534">
                  <a:extLst>
                    <a:ext uri="{9D8B030D-6E8A-4147-A177-3AD203B41FA5}">
                      <a16:colId xmlns:a16="http://schemas.microsoft.com/office/drawing/2014/main" val="4291019535"/>
                    </a:ext>
                  </a:extLst>
                </a:gridCol>
                <a:gridCol w="1454713">
                  <a:extLst>
                    <a:ext uri="{9D8B030D-6E8A-4147-A177-3AD203B41FA5}">
                      <a16:colId xmlns:a16="http://schemas.microsoft.com/office/drawing/2014/main" val="2242627895"/>
                    </a:ext>
                  </a:extLst>
                </a:gridCol>
                <a:gridCol w="1647917">
                  <a:extLst>
                    <a:ext uri="{9D8B030D-6E8A-4147-A177-3AD203B41FA5}">
                      <a16:colId xmlns:a16="http://schemas.microsoft.com/office/drawing/2014/main" val="978253391"/>
                    </a:ext>
                  </a:extLst>
                </a:gridCol>
                <a:gridCol w="3995244">
                  <a:extLst>
                    <a:ext uri="{9D8B030D-6E8A-4147-A177-3AD203B41FA5}">
                      <a16:colId xmlns:a16="http://schemas.microsoft.com/office/drawing/2014/main" val="1712481090"/>
                    </a:ext>
                  </a:extLst>
                </a:gridCol>
              </a:tblGrid>
              <a:tr h="398148">
                <a:tc gridSpan="4"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000" b="0" kern="100" dirty="0">
                          <a:solidFill>
                            <a:schemeClr val="tx1"/>
                          </a:solidFill>
                          <a:effectLst/>
                        </a:rPr>
                        <a:t>Tính từ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0139214"/>
                  </a:ext>
                </a:extLst>
              </a:tr>
              <a:tr h="839958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000" b="0" kern="1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Không có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000" b="0" kern="1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phụ âm cuối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+mn-lt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예쁘다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000" kern="100" dirty="0">
                          <a:effectLst/>
                        </a:rPr>
                        <a:t>Đẹp</a:t>
                      </a:r>
                      <a:endParaRPr lang="ko-KR" sz="20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kern="100" dirty="0" err="1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ㄴ</a:t>
                      </a:r>
                      <a:r>
                        <a:rPr lang="ko-KR" sz="200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 것 같다</a:t>
                      </a:r>
                      <a:endParaRPr lang="en-US" altLang="ko-KR" sz="2000" kern="100" dirty="0">
                        <a:solidFill>
                          <a:srgbClr val="C00000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000" kern="100" dirty="0">
                          <a:solidFill>
                            <a:srgbClr val="C00000"/>
                          </a:solidFill>
                          <a:effectLst/>
                        </a:rPr>
                        <a:t>Có lẽ</a:t>
                      </a:r>
                      <a:endParaRPr lang="ko-KR" sz="2000" kern="100" dirty="0">
                        <a:solidFill>
                          <a:srgbClr val="C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예쁜 것 같다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000" kern="100" dirty="0">
                          <a:effectLst/>
                        </a:rPr>
                        <a:t>Có lẽ Đẹp</a:t>
                      </a:r>
                      <a:endParaRPr lang="ko-KR" sz="20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02733154"/>
                  </a:ext>
                </a:extLst>
              </a:tr>
              <a:tr h="839958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000" b="0" kern="1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phụ âm cuối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000" b="0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HY견명조" panose="02030600000101010101" pitchFamily="18" charset="-127"/>
                        </a:rPr>
                        <a:t>‘</a:t>
                      </a:r>
                      <a:r>
                        <a:rPr lang="ko-KR" sz="2000" b="0" kern="100" dirty="0" err="1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ㄹ</a:t>
                      </a:r>
                      <a:r>
                        <a:rPr lang="vi-VN" sz="2000" b="0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HY견명조" panose="02030600000101010101" pitchFamily="18" charset="-127"/>
                        </a:rPr>
                        <a:t>’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달다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000" kern="100" dirty="0">
                          <a:effectLst/>
                        </a:rPr>
                        <a:t>Ngọt</a:t>
                      </a:r>
                      <a:endParaRPr lang="ko-KR" sz="20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단 것 같다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000" kern="100" dirty="0">
                          <a:effectLst/>
                        </a:rPr>
                        <a:t>Có lẽ Ngọt</a:t>
                      </a:r>
                      <a:endParaRPr lang="ko-KR" sz="20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17347877"/>
                  </a:ext>
                </a:extLst>
              </a:tr>
              <a:tr h="839958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000" b="0" kern="1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có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000" b="0" kern="1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phụ âm cuối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+mn-lt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작다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000" kern="100" dirty="0">
                          <a:effectLst/>
                        </a:rPr>
                        <a:t>Nhỏ</a:t>
                      </a:r>
                      <a:endParaRPr lang="ko-KR" sz="20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52400"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은 것 같다</a:t>
                      </a:r>
                      <a:endParaRPr lang="en-US" altLang="ko-KR" sz="2000" kern="100" dirty="0">
                        <a:solidFill>
                          <a:srgbClr val="C00000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</a:endParaRPr>
                    </a:p>
                    <a:p>
                      <a:pPr indent="152400"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000" kern="100" dirty="0">
                          <a:solidFill>
                            <a:srgbClr val="C00000"/>
                          </a:solidFill>
                          <a:effectLst/>
                        </a:rPr>
                        <a:t>Có lẽ</a:t>
                      </a:r>
                      <a:endParaRPr lang="ko-KR" sz="2000" kern="100" dirty="0">
                        <a:solidFill>
                          <a:srgbClr val="C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작은 것 같다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000" kern="100" dirty="0">
                          <a:effectLst/>
                        </a:rPr>
                        <a:t>Có lẽ Nhỏ</a:t>
                      </a:r>
                      <a:endParaRPr lang="ko-KR" sz="20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89215650"/>
                  </a:ext>
                </a:extLst>
              </a:tr>
              <a:tr h="419979">
                <a:tc gridSpan="4"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000" b="0" kern="1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Danh từ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+mn-lt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3990610"/>
                  </a:ext>
                </a:extLst>
              </a:tr>
              <a:tr h="1259938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000" b="0" kern="1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Không có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000" b="0" kern="1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phụ âm cuối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+mn-lt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가수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000" kern="100" dirty="0">
                          <a:effectLst/>
                        </a:rPr>
                        <a:t>Ca sĩ</a:t>
                      </a:r>
                      <a:endParaRPr lang="ko-KR" sz="20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인 것 같다</a:t>
                      </a:r>
                      <a:endParaRPr lang="en-US" altLang="ko-KR" sz="2000" kern="100" dirty="0">
                        <a:solidFill>
                          <a:srgbClr val="C00000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000" kern="100" dirty="0">
                          <a:solidFill>
                            <a:srgbClr val="C00000"/>
                          </a:solidFill>
                          <a:effectLst/>
                        </a:rPr>
                        <a:t>Chắc</a:t>
                      </a:r>
                      <a:endParaRPr lang="ko-KR" sz="2000" kern="100" dirty="0">
                        <a:solidFill>
                          <a:srgbClr val="C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가수인 것 같다</a:t>
                      </a:r>
                      <a:r>
                        <a:rPr lang="vi-VN" sz="2000" kern="100" dirty="0">
                          <a:effectLst/>
                        </a:rPr>
                        <a:t> </a:t>
                      </a:r>
                      <a:endParaRPr lang="ko-KR" sz="2000" kern="100" dirty="0">
                        <a:effectLst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000" kern="100" dirty="0">
                          <a:effectLst/>
                        </a:rPr>
                        <a:t>Chắc Ca sĩ</a:t>
                      </a:r>
                      <a:endParaRPr lang="ko-KR" sz="20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90636287"/>
                  </a:ext>
                </a:extLst>
              </a:tr>
              <a:tr h="1259938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000" b="0" kern="1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có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000" b="0" kern="1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phụ âm cuối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+mn-lt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학생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000" kern="100" dirty="0">
                          <a:effectLst/>
                        </a:rPr>
                        <a:t>Học Sinh</a:t>
                      </a:r>
                      <a:endParaRPr lang="ko-KR" sz="20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학생 인 것 같다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000" kern="100" dirty="0">
                          <a:effectLst/>
                        </a:rPr>
                        <a:t>Chắc Học Sinh</a:t>
                      </a:r>
                      <a:endParaRPr lang="ko-KR" sz="20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222751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263383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266700" y="241174"/>
            <a:ext cx="7112000" cy="9852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Segoe UI Symbol" panose="020B0502040204020203" pitchFamily="34" charset="0"/>
                <a:ea typeface="HY견명조" panose="02030600000101010101" pitchFamily="18" charset="-127"/>
                <a:cs typeface="Segoe UI Symbol" panose="020B0502040204020203" pitchFamily="34" charset="0"/>
              </a:rPr>
              <a:t>☞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SO SÁNH THÌ QUÁ KH</a:t>
            </a:r>
            <a:r>
              <a:rPr lang="vi-VN" altLang="ko-KR" sz="2400" kern="100" dirty="0">
                <a:ea typeface="HY견명조" panose="02030600000101010101" pitchFamily="18" charset="-127"/>
                <a:cs typeface="Times New Roman" panose="02020603050405020304" pitchFamily="18" charset="0"/>
              </a:rPr>
              <a:t>Ứ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VÀ THÌ TƯƠNG LAI: 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Tính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T</a:t>
            </a:r>
            <a:r>
              <a:rPr lang="vi-VN" altLang="ko-KR" sz="2400" kern="100" dirty="0">
                <a:ea typeface="HY견명조" panose="02030600000101010101" pitchFamily="18" charset="-127"/>
                <a:cs typeface="Times New Roman" panose="02020603050405020304" pitchFamily="18" charset="0"/>
              </a:rPr>
              <a:t>Ừ 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(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으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ㄴ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같다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và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(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으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ㄹ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것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같다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pic>
        <p:nvPicPr>
          <p:cNvPr id="3" name="그림 2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" y="1401954"/>
            <a:ext cx="5772150" cy="1633220"/>
          </a:xfrm>
          <a:prstGeom prst="rect">
            <a:avLst/>
          </a:prstGeom>
        </p:spPr>
      </p:pic>
      <p:sp>
        <p:nvSpPr>
          <p:cNvPr id="4" name="직사각형 3"/>
          <p:cNvSpPr/>
          <p:nvPr/>
        </p:nvSpPr>
        <p:spPr>
          <a:xfrm>
            <a:off x="266700" y="2984374"/>
            <a:ext cx="8382000" cy="4875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</a:t>
            </a:r>
            <a:r>
              <a:rPr lang="ko-KR" altLang="ko-KR" sz="2400" kern="100" dirty="0" err="1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비싼것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같아요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r>
              <a:rPr lang="en-US" altLang="ko-KR" sz="2400" kern="100" dirty="0" err="1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Chắc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là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đắt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비쌀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것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같아요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r>
              <a:rPr lang="en-US" altLang="ko-KR" sz="2400" kern="100" dirty="0" err="1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Chắc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là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sẽ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đắt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그림 4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" y="4001090"/>
            <a:ext cx="5695950" cy="1587500"/>
          </a:xfrm>
          <a:prstGeom prst="rect">
            <a:avLst/>
          </a:prstGeom>
        </p:spPr>
      </p:pic>
      <p:sp>
        <p:nvSpPr>
          <p:cNvPr id="6" name="직사각형 5"/>
          <p:cNvSpPr/>
          <p:nvPr/>
        </p:nvSpPr>
        <p:spPr>
          <a:xfrm>
            <a:off x="104774" y="5597856"/>
            <a:ext cx="9674226" cy="9550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· 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맛있는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것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같아요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r>
              <a:rPr lang="en-US" altLang="ko-KR" sz="2400" kern="100" dirty="0" err="1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Chắc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là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ngon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맛있을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것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같아요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r>
              <a:rPr lang="en-US" altLang="ko-KR" sz="2400" kern="100" dirty="0" err="1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chắc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là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sẽ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ngon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47102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208485" y="262852"/>
            <a:ext cx="8066632" cy="4572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Segoe UI Symbol" panose="020B0502040204020203" pitchFamily="34" charset="0"/>
                <a:ea typeface="HY견명조" panose="02030600000101010101" pitchFamily="18" charset="-127"/>
                <a:cs typeface="Segoe UI Symbol" panose="020B0502040204020203" pitchFamily="34" charset="0"/>
              </a:rPr>
              <a:t>☞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Động</a:t>
            </a:r>
            <a:r>
              <a:rPr lang="en-US" altLang="ko-KR" sz="2400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từ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(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으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ㄴ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것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같다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동사는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것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같다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,(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으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ㄹ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것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같다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pic>
        <p:nvPicPr>
          <p:cNvPr id="3" name="그림 2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624" y="1579528"/>
            <a:ext cx="6992938" cy="1802765"/>
          </a:xfrm>
          <a:prstGeom prst="rect">
            <a:avLst/>
          </a:prstGeom>
        </p:spPr>
      </p:pic>
      <p:sp>
        <p:nvSpPr>
          <p:cNvPr id="4" name="직사각형 3"/>
          <p:cNvSpPr/>
          <p:nvPr/>
        </p:nvSpPr>
        <p:spPr>
          <a:xfrm>
            <a:off x="525462" y="3382293"/>
            <a:ext cx="8110538" cy="4599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chắc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trời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đã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mưa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hình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như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trời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đang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mưa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chắc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trời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sẽ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mưa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90769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304800" y="330571"/>
            <a:ext cx="8394700" cy="1086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32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연습</a:t>
            </a:r>
            <a:r>
              <a:rPr lang="ko-KR" altLang="ko-KR" sz="3200" b="1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b="1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.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Hãy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hoàn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thành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nh</a:t>
            </a:r>
            <a:r>
              <a:rPr lang="vi-VN" altLang="ko-KR" sz="2400" kern="100" dirty="0">
                <a:solidFill>
                  <a:srgbClr val="000000"/>
                </a:solidFill>
                <a:ea typeface="바탕" panose="02030600000101010101" pitchFamily="18" charset="-127"/>
                <a:cs typeface="Times New Roman" panose="02020603050405020304" pitchFamily="18" charset="0"/>
              </a:rPr>
              <a:t>ững câu sau đây với</a:t>
            </a:r>
            <a:r>
              <a:rPr lang="en-US" altLang="ko-KR" sz="2400" kern="100" dirty="0">
                <a:solidFill>
                  <a:srgbClr val="000000"/>
                </a:solidFill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‘~(</a:t>
            </a:r>
            <a:r>
              <a:rPr lang="ko-KR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으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r>
              <a:rPr lang="ko-KR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ㄴ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/~</a:t>
            </a:r>
            <a:r>
              <a:rPr lang="ko-KR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는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/~(</a:t>
            </a:r>
            <a:r>
              <a:rPr lang="ko-KR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으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r>
              <a:rPr lang="ko-KR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ㄹ</a:t>
            </a:r>
            <a:r>
              <a:rPr lang="ko-KR" altLang="ko-KR" sz="2400" b="1" kern="100" dirty="0">
                <a:solidFill>
                  <a:srgbClr val="FF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것</a:t>
            </a:r>
            <a:r>
              <a:rPr lang="ko-KR" altLang="ko-KR" sz="2400" b="1" kern="100" dirty="0">
                <a:solidFill>
                  <a:srgbClr val="FF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같다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r>
              <a:rPr lang="en-US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304800" y="1644744"/>
            <a:ext cx="7848600" cy="9852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밖에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날씨가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             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(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춥다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endParaRPr lang="en-US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  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vi-VN" altLang="ko-KR" sz="2400" kern="100" dirty="0">
                <a:cs typeface="Times New Roman" panose="02020603050405020304" pitchFamily="18" charset="0"/>
              </a:rPr>
              <a:t>ời tiêt bên ngoài chắc là sẽ lạnh lắm</a:t>
            </a:r>
            <a:r>
              <a:rPr lang="en-US" altLang="ko-KR" sz="2400" kern="100" dirty="0"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304800" y="2824457"/>
            <a:ext cx="8890000" cy="9852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2.  </a:t>
            </a:r>
            <a:r>
              <a:rPr lang="ko-KR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수진씨는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드라마를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너무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                              .(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많이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보다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9017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Bạn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Sujin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dường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như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đã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xem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rất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nhiều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phim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truyền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hình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304800" y="4135873"/>
            <a:ext cx="6096000" cy="98527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3. 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동생이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                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(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자다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31877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Ch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ắc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là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em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đang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ngủ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304800" y="5321174"/>
            <a:ext cx="7315200" cy="9852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4.  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너무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많이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             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배불러요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.(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먹다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Ch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ắc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là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mình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đã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ăn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nhiều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quá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2363508" y="1649709"/>
            <a:ext cx="224933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추울</a:t>
            </a:r>
            <a:r>
              <a:rPr lang="ko-KR" altLang="ko-KR" sz="2400" u="sng" kern="100" dirty="0">
                <a:solidFill>
                  <a:srgbClr val="C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것</a:t>
            </a:r>
            <a:r>
              <a:rPr lang="ko-KR" altLang="ko-KR" sz="2400" u="sng" kern="100" dirty="0">
                <a:solidFill>
                  <a:srgbClr val="C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같</a:t>
            </a:r>
            <a:r>
              <a:rPr lang="ko-KR" altLang="en-US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아요</a:t>
            </a:r>
            <a:endParaRPr lang="ko-KR" altLang="en-US" sz="2400" dirty="0"/>
          </a:p>
        </p:txBody>
      </p:sp>
      <p:sp>
        <p:nvSpPr>
          <p:cNvPr id="8" name="직사각형 7"/>
          <p:cNvSpPr/>
          <p:nvPr/>
        </p:nvSpPr>
        <p:spPr>
          <a:xfrm>
            <a:off x="4030383" y="2814932"/>
            <a:ext cx="297389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많이</a:t>
            </a:r>
            <a:r>
              <a:rPr lang="ko-KR" altLang="ko-KR" sz="2400" u="sng" kern="100" dirty="0">
                <a:solidFill>
                  <a:srgbClr val="C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보는</a:t>
            </a:r>
            <a:r>
              <a:rPr lang="ko-KR" altLang="ko-KR" sz="2400" u="sng" kern="100" dirty="0">
                <a:solidFill>
                  <a:srgbClr val="C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것</a:t>
            </a:r>
            <a:r>
              <a:rPr lang="ko-KR" altLang="ko-KR" sz="2400" u="sng" kern="100" dirty="0">
                <a:solidFill>
                  <a:srgbClr val="C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같아요</a:t>
            </a:r>
            <a:endParaRPr lang="ko-KR" altLang="en-US" sz="2400" dirty="0"/>
          </a:p>
        </p:txBody>
      </p:sp>
      <p:sp>
        <p:nvSpPr>
          <p:cNvPr id="9" name="직사각형 8"/>
          <p:cNvSpPr/>
          <p:nvPr/>
        </p:nvSpPr>
        <p:spPr>
          <a:xfrm>
            <a:off x="1665441" y="4135873"/>
            <a:ext cx="224933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자는</a:t>
            </a:r>
            <a:r>
              <a:rPr lang="ko-KR" altLang="ko-KR" sz="2400" u="sng" kern="100" dirty="0">
                <a:solidFill>
                  <a:srgbClr val="C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것</a:t>
            </a:r>
            <a:r>
              <a:rPr lang="ko-KR" altLang="ko-KR" sz="2400" u="sng" kern="100" dirty="0">
                <a:solidFill>
                  <a:srgbClr val="C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같아요</a:t>
            </a:r>
            <a:endParaRPr lang="ko-KR" altLang="en-US" sz="2400" dirty="0"/>
          </a:p>
        </p:txBody>
      </p:sp>
      <p:sp>
        <p:nvSpPr>
          <p:cNvPr id="10" name="직사각형 9"/>
          <p:cNvSpPr/>
          <p:nvPr/>
        </p:nvSpPr>
        <p:spPr>
          <a:xfrm>
            <a:off x="2133791" y="5321174"/>
            <a:ext cx="224933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먹은</a:t>
            </a:r>
            <a:r>
              <a:rPr lang="ko-KR" altLang="ko-KR" sz="2400" u="sng" kern="100" dirty="0">
                <a:solidFill>
                  <a:srgbClr val="C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것</a:t>
            </a:r>
            <a:r>
              <a:rPr lang="ko-KR" altLang="ko-KR" sz="2400" u="sng" kern="100" dirty="0">
                <a:solidFill>
                  <a:srgbClr val="C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같아요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521559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177800" y="330731"/>
            <a:ext cx="10744200" cy="5662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2425">
              <a:lnSpc>
                <a:spcPct val="107000"/>
              </a:lnSpc>
              <a:spcAft>
                <a:spcPts val="800"/>
              </a:spcAft>
            </a:pPr>
            <a:r>
              <a:rPr lang="en-US" altLang="ko-KR" sz="36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LUYỆN TÂP2</a:t>
            </a:r>
            <a:r>
              <a:rPr lang="en-US" altLang="ko-KR" sz="36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Hãy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chọn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những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câu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thích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hợp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sau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đây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</a:p>
          <a:p>
            <a:pPr marL="352425">
              <a:lnSpc>
                <a:spcPct val="107000"/>
              </a:lnSpc>
              <a:spcAft>
                <a:spcPts val="800"/>
              </a:spcAft>
            </a:pP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바탕" panose="02030600000101010101" pitchFamily="18" charset="-127"/>
              </a:rPr>
              <a:t>: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학교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바탕" panose="02030600000101010101" pitchFamily="18" charset="-127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근처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바탕" panose="02030600000101010101" pitchFamily="18" charset="-127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식당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바탕" panose="02030600000101010101" pitchFamily="18" charset="-127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중에서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바탕" panose="02030600000101010101" pitchFamily="18" charset="-127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어디가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바탕" panose="02030600000101010101" pitchFamily="18" charset="-127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맛있어요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바탕" panose="02030600000101010101" pitchFamily="18" charset="-127"/>
              </a:rPr>
              <a:t>?</a:t>
            </a:r>
            <a:endParaRPr lang="ko-KR" altLang="ko-KR" sz="2400" kern="100" dirty="0">
              <a:latin typeface="맑은 고딕" panose="020B0503020000020004" pitchFamily="50" charset="-127"/>
              <a:cs typeface="바탕" panose="02030600000101010101" pitchFamily="18" charset="-127"/>
            </a:endParaRPr>
          </a:p>
          <a:p>
            <a:pPr marL="53848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Trong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các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nhà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ăn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gần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vi-VN" altLang="ko-KR" sz="2400" kern="100" dirty="0">
                <a:solidFill>
                  <a:srgbClr val="000000"/>
                </a:solidFill>
                <a:ea typeface="바탕" panose="02030600000101010101" pitchFamily="18" charset="-127"/>
                <a:cs typeface="Times New Roman" panose="02020603050405020304" pitchFamily="18" charset="0"/>
              </a:rPr>
              <a:t>ở trường thì </a:t>
            </a:r>
            <a:r>
              <a:rPr lang="en-US" altLang="ko-KR" sz="2400" kern="100" dirty="0" err="1">
                <a:solidFill>
                  <a:srgbClr val="000000"/>
                </a:solidFill>
                <a:ea typeface="바탕" panose="02030600000101010101" pitchFamily="18" charset="-127"/>
                <a:cs typeface="Times New Roman" panose="02020603050405020304" pitchFamily="18" charset="0"/>
              </a:rPr>
              <a:t>Quán</a:t>
            </a:r>
            <a:r>
              <a:rPr lang="vi-VN" altLang="ko-KR" sz="2400" kern="100" dirty="0">
                <a:solidFill>
                  <a:srgbClr val="000000"/>
                </a:solidFill>
                <a:ea typeface="바탕" panose="02030600000101010101" pitchFamily="18" charset="-127"/>
                <a:cs typeface="Times New Roman" panose="02020603050405020304" pitchFamily="18" charset="0"/>
              </a:rPr>
              <a:t> nào ngon nhất?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indent="3048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나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저는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학교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식당이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</a:t>
            </a:r>
            <a:r>
              <a:rPr lang="en-US" altLang="ko-KR" sz="2400" u="sng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                 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indent="3048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u="sng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ngh</a:t>
            </a:r>
            <a:r>
              <a:rPr lang="en-US" altLang="ko-KR" sz="2400" u="sng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ĩ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nhà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ăn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của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trường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mình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u="sng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là</a:t>
            </a:r>
            <a:r>
              <a:rPr lang="en-US" altLang="ko-KR" sz="2400" u="sng" kern="100" dirty="0">
                <a:solidFill>
                  <a:srgbClr val="FF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u="sng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ngon</a:t>
            </a:r>
            <a:r>
              <a:rPr lang="en-US" altLang="ko-KR" sz="2400" u="sng" kern="100" dirty="0">
                <a:solidFill>
                  <a:srgbClr val="FF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u="sng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nhất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indent="3048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매일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거기서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먹는데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모든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메뉴가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다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맛있어요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indent="3048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Ngày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nào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cũng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ăn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vi-VN" altLang="ko-KR" sz="2400" kern="100" dirty="0">
                <a:solidFill>
                  <a:srgbClr val="000000"/>
                </a:solidFill>
                <a:ea typeface="HY견명조" panose="02030600000101010101" pitchFamily="18" charset="-127"/>
                <a:cs typeface="Times New Roman" panose="02020603050405020304" pitchFamily="18" charset="0"/>
              </a:rPr>
              <a:t>ở đấy và thấy món nào cũng non</a:t>
            </a:r>
            <a:endParaRPr lang="en-US" altLang="ko-KR" sz="2400" kern="100" dirty="0">
              <a:solidFill>
                <a:srgbClr val="000000"/>
              </a:solidFill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indent="304800" algn="just">
              <a:lnSpc>
                <a:spcPct val="107000"/>
              </a:lnSpc>
              <a:spcAft>
                <a:spcPts val="800"/>
              </a:spcAft>
            </a:pP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ea"/>
              <a:buAutoNum type="circleNumDbPlain"/>
            </a:pPr>
            <a:r>
              <a:rPr lang="vi-VN" altLang="ko-KR" sz="2400" kern="100" dirty="0">
                <a:solidFill>
                  <a:srgbClr val="000000"/>
                </a:solidFill>
                <a:ea typeface="HY견명조" panose="02030600000101010101" pitchFamily="18" charset="-127"/>
                <a:cs typeface="바탕" panose="02030600000101010101" pitchFamily="18" charset="-127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맛있을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바탕" panose="02030600000101010101" pitchFamily="18" charset="-127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것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바탕" panose="02030600000101010101" pitchFamily="18" charset="-127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같아요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바탕" panose="02030600000101010101" pitchFamily="18" charset="-127"/>
              </a:rPr>
              <a:t>         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바탕" panose="02030600000101010101" pitchFamily="18" charset="-127"/>
                <a:cs typeface="바탕" panose="02030600000101010101" pitchFamily="18" charset="-127"/>
              </a:rPr>
              <a:t>②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바탕" panose="02030600000101010101" pitchFamily="18" charset="-127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맛있는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바탕" panose="02030600000101010101" pitchFamily="18" charset="-127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것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바탕" panose="02030600000101010101" pitchFamily="18" charset="-127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같아요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맑은 고딕" panose="020B0503020000020004" pitchFamily="50" charset="-127"/>
              <a:cs typeface="바탕" panose="02030600000101010101" pitchFamily="18" charset="-127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ea"/>
              <a:buAutoNum type="circleNumDbPlain"/>
            </a:pP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바탕" panose="02030600000101010101" pitchFamily="18" charset="-127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맛있은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바탕" panose="02030600000101010101" pitchFamily="18" charset="-127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것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바탕" panose="02030600000101010101" pitchFamily="18" charset="-127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같아요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바탕" panose="02030600000101010101" pitchFamily="18" charset="-127"/>
              </a:rPr>
              <a:t>         </a:t>
            </a:r>
            <a:r>
              <a:rPr lang="ko-KR" altLang="ko-KR" sz="2400" kern="100" dirty="0">
                <a:latin typeface="맑은 고딕" panose="020B0503020000020004" pitchFamily="50" charset="-127"/>
                <a:ea typeface="바탕" panose="02030600000101010101" pitchFamily="18" charset="-127"/>
                <a:cs typeface="바탕" panose="02030600000101010101" pitchFamily="18" charset="-127"/>
              </a:rPr>
              <a:t>④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바탕" panose="02030600000101010101" pitchFamily="18" charset="-127"/>
              </a:rPr>
              <a:t> </a:t>
            </a:r>
            <a:r>
              <a:rPr lang="ko-KR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맛있었는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바탕" panose="02030600000101010101" pitchFamily="18" charset="-127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것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바탕" panose="02030600000101010101" pitchFamily="18" charset="-127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같아요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맑은 고딕" panose="020B0503020000020004" pitchFamily="50" charset="-127"/>
              <a:cs typeface="바탕" panose="02030600000101010101" pitchFamily="18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4123400" y="4968359"/>
            <a:ext cx="25571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맛있는</a:t>
            </a:r>
            <a:r>
              <a:rPr lang="ko-KR" altLang="ko-KR" sz="2400" kern="100" dirty="0">
                <a:solidFill>
                  <a:srgbClr val="C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바탕" panose="02030600000101010101" pitchFamily="18" charset="-127"/>
              </a:rPr>
              <a:t> 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것</a:t>
            </a:r>
            <a:r>
              <a:rPr lang="ko-KR" altLang="ko-KR" sz="2400" kern="100" dirty="0">
                <a:solidFill>
                  <a:srgbClr val="C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바탕" panose="02030600000101010101" pitchFamily="18" charset="-127"/>
              </a:rPr>
              <a:t> 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같아요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888001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241300" y="3256986"/>
            <a:ext cx="8597900" cy="3474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바탕" panose="02030600000101010101" pitchFamily="18" charset="-127"/>
              </a:rPr>
              <a:t>3. ‘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러브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바탕" panose="02030600000101010101" pitchFamily="18" charset="-127"/>
              </a:rPr>
              <a:t>’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라는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바탕" panose="02030600000101010101" pitchFamily="18" charset="-127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영화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바탕" panose="02030600000101010101" pitchFamily="18" charset="-127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봤어요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바탕" panose="02030600000101010101" pitchFamily="18" charset="-127"/>
              </a:rPr>
              <a:t>?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어때요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바탕" panose="02030600000101010101" pitchFamily="18" charset="-127"/>
              </a:rPr>
              <a:t>?</a:t>
            </a:r>
            <a:endParaRPr lang="en-US" altLang="ko-KR" sz="2400" kern="100" dirty="0">
              <a:latin typeface="맑은 고딕" panose="020B0503020000020004" pitchFamily="50" charset="-127"/>
              <a:cs typeface="바탕" panose="02030600000101010101" pitchFamily="18" charset="-127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 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Bạn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đã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xem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phim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Tình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Yêu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chưa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Có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hay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không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indent="304800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나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예고편만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봤는데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</a:t>
            </a:r>
            <a:r>
              <a:rPr lang="en-US" altLang="ko-KR" sz="2400" u="sng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                 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indent="304800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Mình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m</a:t>
            </a:r>
            <a:r>
              <a:rPr lang="vi-VN" altLang="ko-KR" sz="2400" kern="100" dirty="0">
                <a:solidFill>
                  <a:srgbClr val="000000"/>
                </a:solidFill>
                <a:ea typeface="HY견명조" panose="02030600000101010101" pitchFamily="18" charset="-127"/>
                <a:cs typeface="Times New Roman" panose="02020603050405020304" pitchFamily="18" charset="0"/>
              </a:rPr>
              <a:t>ới chỉ xem phần giới thiệu thôi</a:t>
            </a:r>
            <a:r>
              <a:rPr lang="vi-VN" altLang="ko-KR" sz="2400" u="sng" kern="100" dirty="0">
                <a:solidFill>
                  <a:srgbClr val="000000"/>
                </a:solidFill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indent="299085">
              <a:lnSpc>
                <a:spcPct val="107000"/>
              </a:lnSpc>
              <a:spcAft>
                <a:spcPts val="800"/>
              </a:spcAft>
            </a:pPr>
            <a:r>
              <a:rPr lang="vi-VN" altLang="ko-KR" sz="2400" b="1" u="sng" kern="100" dirty="0">
                <a:solidFill>
                  <a:srgbClr val="000000"/>
                </a:solidFill>
                <a:ea typeface="HY견명조" panose="02030600000101010101" pitchFamily="18" charset="-127"/>
                <a:cs typeface="Times New Roman" panose="02020603050405020304" pitchFamily="18" charset="0"/>
              </a:rPr>
              <a:t>nhưng mình nghĩ </a:t>
            </a:r>
            <a:r>
              <a:rPr lang="vi-VN" altLang="ko-KR" sz="2400" b="1" u="sng" kern="100" dirty="0">
                <a:solidFill>
                  <a:srgbClr val="FF0000"/>
                </a:solidFill>
                <a:ea typeface="HY견명조" panose="02030600000101010101" pitchFamily="18" charset="-127"/>
                <a:cs typeface="Times New Roman" panose="02020603050405020304" pitchFamily="18" charset="0"/>
              </a:rPr>
              <a:t>chắc là sẽ hay lắm 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바탕" panose="02030600000101010101" pitchFamily="18" charset="-127"/>
              <a:buAutoNum type="circleNumDbPlain"/>
            </a:pPr>
            <a:r>
              <a:rPr lang="vi-VN" altLang="ko-KR" sz="2400" kern="100" dirty="0">
                <a:solidFill>
                  <a:srgbClr val="000000"/>
                </a:solidFill>
                <a:ea typeface="HY견명조" panose="02030600000101010101" pitchFamily="18" charset="-127"/>
                <a:cs typeface="바탕" panose="02030600000101010101" pitchFamily="18" charset="-127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재미있을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바탕" panose="02030600000101010101" pitchFamily="18" charset="-127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것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바탕" panose="02030600000101010101" pitchFamily="18" charset="-127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같아요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바탕" panose="02030600000101010101" pitchFamily="18" charset="-127"/>
              </a:rPr>
              <a:t>        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바탕" panose="02030600000101010101" pitchFamily="18" charset="-127"/>
                <a:cs typeface="바탕" panose="02030600000101010101" pitchFamily="18" charset="-127"/>
              </a:rPr>
              <a:t>②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바탕" panose="02030600000101010101" pitchFamily="18" charset="-127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재미있는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바탕" panose="02030600000101010101" pitchFamily="18" charset="-127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것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바탕" panose="02030600000101010101" pitchFamily="18" charset="-127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같아요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맑은 고딕" panose="020B0503020000020004" pitchFamily="50" charset="-127"/>
              <a:cs typeface="바탕" panose="02030600000101010101" pitchFamily="18" charset="-127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바탕" panose="02030600000101010101" pitchFamily="18" charset="-127"/>
              <a:buAutoNum type="circleNumDbPlain"/>
            </a:pP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바탕" panose="02030600000101010101" pitchFamily="18" charset="-127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재미있은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바탕" panose="02030600000101010101" pitchFamily="18" charset="-127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것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바탕" panose="02030600000101010101" pitchFamily="18" charset="-127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같아요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바탕" panose="02030600000101010101" pitchFamily="18" charset="-127"/>
              </a:rPr>
              <a:t>        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바탕" panose="02030600000101010101" pitchFamily="18" charset="-127"/>
                <a:cs typeface="바탕" panose="02030600000101010101" pitchFamily="18" charset="-127"/>
              </a:rPr>
              <a:t>④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바탕" panose="02030600000101010101" pitchFamily="18" charset="-127"/>
              </a:rPr>
              <a:t> </a:t>
            </a:r>
            <a:r>
              <a:rPr lang="ko-KR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재미있었는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바탕" panose="02030600000101010101" pitchFamily="18" charset="-127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것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바탕" panose="02030600000101010101" pitchFamily="18" charset="-127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같아요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맑은 고딕" panose="020B0503020000020004" pitchFamily="50" charset="-127"/>
              <a:cs typeface="바탕" panose="02030600000101010101" pitchFamily="18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241300" y="379467"/>
            <a:ext cx="10452100" cy="28775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04800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2.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이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김치는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집에서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u="sng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r>
              <a:rPr lang="en-US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식당에서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ko-KR" sz="2400" kern="100" dirty="0">
              <a:solidFill>
                <a:srgbClr val="000000"/>
              </a:solidFill>
              <a:latin typeface="맑은 고딕" panose="020B0503020000020004" pitchFamily="50" charset="-127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04800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먹는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김치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하고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맛이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달라요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indent="304800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Kim chi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này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khác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với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kim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chi ở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nhà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hàng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u="sng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chắc</a:t>
            </a:r>
            <a:r>
              <a:rPr lang="en-US" altLang="ko-KR" sz="2400" u="sng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u="sng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là</a:t>
            </a:r>
            <a:r>
              <a:rPr lang="en-US" altLang="ko-KR" sz="2400" u="sng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u="sng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đã</a:t>
            </a:r>
            <a:r>
              <a:rPr lang="en-US" altLang="ko-KR" sz="2400" u="sng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u="sng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được</a:t>
            </a:r>
            <a:r>
              <a:rPr lang="en-US" altLang="ko-KR" sz="2400" u="sng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u="sng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làm</a:t>
            </a:r>
            <a:r>
              <a:rPr lang="en-US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ở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nhà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바탕" panose="02030600000101010101" pitchFamily="18" charset="-127"/>
              <a:buAutoNum type="circleNumDbPlain"/>
            </a:pP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바탕" panose="02030600000101010101" pitchFamily="18" charset="-127"/>
              </a:rPr>
              <a:t> </a:t>
            </a:r>
            <a:r>
              <a:rPr lang="ko-KR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만들었는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바탕" panose="02030600000101010101" pitchFamily="18" charset="-127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것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바탕" panose="02030600000101010101" pitchFamily="18" charset="-127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같아요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바탕" panose="02030600000101010101" pitchFamily="18" charset="-127"/>
              </a:rPr>
              <a:t>        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바탕" panose="02030600000101010101" pitchFamily="18" charset="-127"/>
                <a:cs typeface="바탕" panose="02030600000101010101" pitchFamily="18" charset="-127"/>
              </a:rPr>
              <a:t>②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바탕" panose="02030600000101010101" pitchFamily="18" charset="-127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만든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바탕" panose="02030600000101010101" pitchFamily="18" charset="-127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것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바탕" panose="02030600000101010101" pitchFamily="18" charset="-127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같아요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맑은 고딕" panose="020B0503020000020004" pitchFamily="50" charset="-127"/>
              <a:cs typeface="바탕" panose="02030600000101010101" pitchFamily="18" charset="-127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바탕" panose="02030600000101010101" pitchFamily="18" charset="-127"/>
              <a:buAutoNum type="circleNumDbPlain"/>
            </a:pP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바탕" panose="02030600000101010101" pitchFamily="18" charset="-127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만들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바탕" panose="02030600000101010101" pitchFamily="18" charset="-127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것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바탕" panose="02030600000101010101" pitchFamily="18" charset="-127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같아요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바탕" panose="02030600000101010101" pitchFamily="18" charset="-127"/>
              </a:rPr>
              <a:t>                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바탕" panose="02030600000101010101" pitchFamily="18" charset="-127"/>
                <a:cs typeface="바탕" panose="02030600000101010101" pitchFamily="18" charset="-127"/>
              </a:rPr>
              <a:t>④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바탕" panose="02030600000101010101" pitchFamily="18" charset="-127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만드는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바탕" panose="02030600000101010101" pitchFamily="18" charset="-127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것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바탕" panose="02030600000101010101" pitchFamily="18" charset="-127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같아요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맑은 고딕" panose="020B0503020000020004" pitchFamily="50" charset="-127"/>
              <a:cs typeface="바탕" panose="02030600000101010101" pitchFamily="18" charset="-127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 </a:t>
            </a:r>
            <a:endParaRPr lang="ko-KR" altLang="ko-KR" sz="12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4410266" y="1863209"/>
            <a:ext cx="224933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만든</a:t>
            </a:r>
            <a:r>
              <a:rPr lang="ko-KR" altLang="ko-KR" sz="2400" kern="100" dirty="0">
                <a:solidFill>
                  <a:srgbClr val="C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바탕" panose="02030600000101010101" pitchFamily="18" charset="-127"/>
              </a:rPr>
              <a:t> 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것</a:t>
            </a:r>
            <a:r>
              <a:rPr lang="ko-KR" altLang="ko-KR" sz="2400" kern="100" dirty="0">
                <a:solidFill>
                  <a:srgbClr val="C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바탕" panose="02030600000101010101" pitchFamily="18" charset="-127"/>
              </a:rPr>
              <a:t> 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같아요</a:t>
            </a:r>
            <a:endParaRPr lang="ko-KR" altLang="en-US" sz="2400" dirty="0"/>
          </a:p>
        </p:txBody>
      </p:sp>
      <p:sp>
        <p:nvSpPr>
          <p:cNvPr id="5" name="직사각형 4"/>
          <p:cNvSpPr/>
          <p:nvPr/>
        </p:nvSpPr>
        <p:spPr>
          <a:xfrm>
            <a:off x="664709" y="5730359"/>
            <a:ext cx="286488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재미있을</a:t>
            </a:r>
            <a:r>
              <a:rPr lang="ko-KR" altLang="ko-KR" sz="2400" kern="100" dirty="0">
                <a:solidFill>
                  <a:srgbClr val="C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바탕" panose="02030600000101010101" pitchFamily="18" charset="-127"/>
              </a:rPr>
              <a:t> 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것</a:t>
            </a:r>
            <a:r>
              <a:rPr lang="ko-KR" altLang="ko-KR" sz="2400" kern="100" dirty="0">
                <a:solidFill>
                  <a:srgbClr val="C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바탕" panose="02030600000101010101" pitchFamily="18" charset="-127"/>
              </a:rPr>
              <a:t> 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같아요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967610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theme/theme1.xml><?xml version="1.0" encoding="utf-8"?>
<a:theme xmlns:a="http://schemas.openxmlformats.org/drawingml/2006/main" name="메트로폴리탄">
  <a:themeElements>
    <a:clrScheme name="메트로폴리탄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메트로폴리탄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메트로폴리탄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</TotalTime>
  <Words>699</Words>
  <Application>Microsoft Office PowerPoint</Application>
  <PresentationFormat>와이드스크린</PresentationFormat>
  <Paragraphs>134</Paragraphs>
  <Slides>9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9</vt:i4>
      </vt:variant>
    </vt:vector>
  </HeadingPairs>
  <TitlesOfParts>
    <vt:vector size="17" baseType="lpstr">
      <vt:lpstr>HY견명조</vt:lpstr>
      <vt:lpstr>맑은 고딕</vt:lpstr>
      <vt:lpstr>바탕</vt:lpstr>
      <vt:lpstr>Arial</vt:lpstr>
      <vt:lpstr>Calibri Light</vt:lpstr>
      <vt:lpstr>Segoe UI Symbol</vt:lpstr>
      <vt:lpstr>Times New Roman</vt:lpstr>
      <vt:lpstr>메트로폴리탄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Sky123.Org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Windows 사용자</dc:creator>
  <cp:lastModifiedBy>이 유락</cp:lastModifiedBy>
  <cp:revision>33</cp:revision>
  <dcterms:created xsi:type="dcterms:W3CDTF">2020-06-09T23:32:38Z</dcterms:created>
  <dcterms:modified xsi:type="dcterms:W3CDTF">2020-07-03T00:36:09Z</dcterms:modified>
</cp:coreProperties>
</file>