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82" r:id="rId3"/>
    <p:sldId id="288" r:id="rId4"/>
    <p:sldId id="287" r:id="rId5"/>
    <p:sldId id="299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1906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5143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3896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665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1530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6715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9731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8495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54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5101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82255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025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직사각형 7"/>
          <p:cNvSpPr/>
          <p:nvPr/>
        </p:nvSpPr>
        <p:spPr>
          <a:xfrm>
            <a:off x="1079500" y="1085850"/>
            <a:ext cx="8686800" cy="4676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23.TR</a:t>
            </a:r>
            <a:r>
              <a:rPr lang="vi-VN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Ợ TỪ: </a:t>
            </a:r>
            <a:endParaRPr lang="en-US" altLang="ko-KR" sz="6600" b="1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와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과</a:t>
            </a:r>
            <a:r>
              <a:rPr lang="en-US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하고</a:t>
            </a:r>
            <a:r>
              <a:rPr lang="en-US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(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en-US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랑</a:t>
            </a:r>
            <a:endParaRPr lang="ko-KR" altLang="ko-KR" sz="6600" b="1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b="1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o-KR" altLang="ko-KR" sz="6600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210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92100" y="440271"/>
            <a:ext cx="9194800" cy="5992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b="1" kern="100" dirty="0">
                <a:solidFill>
                  <a:srgbClr val="000000"/>
                </a:solidFill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①</a:t>
            </a:r>
            <a:r>
              <a:rPr lang="ko-KR" altLang="ko-KR" sz="3200" b="1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3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의미</a:t>
            </a:r>
            <a:r>
              <a:rPr lang="en-US" altLang="ko-KR" sz="3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Ý NGH</a:t>
            </a:r>
            <a:r>
              <a:rPr lang="en-US" altLang="ko-KR" sz="3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ĨA:</a:t>
            </a:r>
            <a:endParaRPr lang="ko-KR" altLang="ko-KR" sz="32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와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과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하고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(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랑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liệt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kê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cùng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làm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một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việc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nào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về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người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hay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sự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vật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와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과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dùng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văn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viết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văn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nói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하고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랑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chủ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yếu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được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sử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dụng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văn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nói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r>
              <a:rPr lang="vi-VN" altLang="ko-KR" sz="2400" b="1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 ,với</a:t>
            </a:r>
            <a:endParaRPr lang="en-US" altLang="ko-KR" sz="2400" b="1" kern="100" dirty="0">
              <a:solidFill>
                <a:srgbClr val="FF0000"/>
              </a:solidFill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주말에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보통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친구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와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영화를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봅니다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</a:t>
            </a:r>
            <a:r>
              <a:rPr lang="vi-VN" altLang="ko-KR" sz="2400" kern="100" dirty="0">
                <a:solidFill>
                  <a:srgbClr val="00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ường xem phim </a:t>
            </a:r>
            <a:r>
              <a:rPr lang="vi-VN" altLang="ko-KR" sz="2400" b="1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với </a:t>
            </a:r>
            <a:r>
              <a:rPr lang="vi-VN" altLang="ko-KR" sz="2400" kern="100" dirty="0">
                <a:solidFill>
                  <a:srgbClr val="00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bạn vào cuối tuần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비빔밥</a:t>
            </a:r>
            <a:r>
              <a:rPr lang="ko-KR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하고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불고기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주세요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món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thịt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nướng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cơm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trộn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동생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이랑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이야기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했어요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nói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chuyện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với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em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080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26999" y="292100"/>
            <a:ext cx="4089401" cy="578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②</a:t>
            </a:r>
            <a:r>
              <a:rPr lang="en-US" altLang="ko-KR" sz="32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형태</a:t>
            </a: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HÌNH TH</a:t>
            </a:r>
            <a:r>
              <a:rPr lang="vi-VN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ỨC</a:t>
            </a:r>
            <a:endParaRPr lang="ko-KR" altLang="ko-KR" sz="32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59838"/>
              </p:ext>
            </p:extLst>
          </p:nvPr>
        </p:nvGraphicFramePr>
        <p:xfrm>
          <a:off x="394652" y="1045144"/>
          <a:ext cx="6615747" cy="14789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7100">
                  <a:extLst>
                    <a:ext uri="{9D8B030D-6E8A-4147-A177-3AD203B41FA5}">
                      <a16:colId xmlns:a16="http://schemas.microsoft.com/office/drawing/2014/main" val="2979227946"/>
                    </a:ext>
                  </a:extLst>
                </a:gridCol>
                <a:gridCol w="1839315">
                  <a:extLst>
                    <a:ext uri="{9D8B030D-6E8A-4147-A177-3AD203B41FA5}">
                      <a16:colId xmlns:a16="http://schemas.microsoft.com/office/drawing/2014/main" val="2697010316"/>
                    </a:ext>
                  </a:extLst>
                </a:gridCol>
                <a:gridCol w="981483">
                  <a:extLst>
                    <a:ext uri="{9D8B030D-6E8A-4147-A177-3AD203B41FA5}">
                      <a16:colId xmlns:a16="http://schemas.microsoft.com/office/drawing/2014/main" val="140434563"/>
                    </a:ext>
                  </a:extLst>
                </a:gridCol>
                <a:gridCol w="1847849">
                  <a:extLst>
                    <a:ext uri="{9D8B030D-6E8A-4147-A177-3AD203B41FA5}">
                      <a16:colId xmlns:a16="http://schemas.microsoft.com/office/drawing/2014/main" val="2908186390"/>
                    </a:ext>
                  </a:extLst>
                </a:gridCol>
              </a:tblGrid>
              <a:tr h="73949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Không có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phụ âm 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불고기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nướng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와</a:t>
                      </a:r>
                      <a:endParaRPr lang="ko-KR" sz="2000" b="0" kern="100" dirty="0">
                        <a:solidFill>
                          <a:srgbClr val="C000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불고기와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nướng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81749364"/>
                  </a:ext>
                </a:extLst>
              </a:tr>
              <a:tr h="73949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Có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phụ âm 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비빔밥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cơm</a:t>
                      </a:r>
                      <a:r>
                        <a:rPr lang="en-US" sz="2000" b="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trộn</a:t>
                      </a:r>
                      <a:endParaRPr lang="ko-KR" sz="2000" b="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과</a:t>
                      </a:r>
                      <a:endParaRPr lang="ko-KR" sz="2000" b="0" kern="100" dirty="0">
                        <a:solidFill>
                          <a:srgbClr val="C000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비빔밥과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cơm</a:t>
                      </a:r>
                      <a:r>
                        <a:rPr lang="en-US" sz="2000" b="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trộn</a:t>
                      </a:r>
                      <a:r>
                        <a:rPr lang="en-US" sz="2000" b="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endParaRPr lang="ko-KR" sz="2000" b="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58262761"/>
                  </a:ext>
                </a:extLst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874348"/>
              </p:ext>
            </p:extLst>
          </p:nvPr>
        </p:nvGraphicFramePr>
        <p:xfrm>
          <a:off x="394650" y="2828224"/>
          <a:ext cx="6615747" cy="141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8974">
                  <a:extLst>
                    <a:ext uri="{9D8B030D-6E8A-4147-A177-3AD203B41FA5}">
                      <a16:colId xmlns:a16="http://schemas.microsoft.com/office/drawing/2014/main" val="1391180378"/>
                    </a:ext>
                  </a:extLst>
                </a:gridCol>
                <a:gridCol w="1838325">
                  <a:extLst>
                    <a:ext uri="{9D8B030D-6E8A-4147-A177-3AD203B41FA5}">
                      <a16:colId xmlns:a16="http://schemas.microsoft.com/office/drawing/2014/main" val="3751926819"/>
                    </a:ext>
                  </a:extLst>
                </a:gridCol>
                <a:gridCol w="990601">
                  <a:extLst>
                    <a:ext uri="{9D8B030D-6E8A-4147-A177-3AD203B41FA5}">
                      <a16:colId xmlns:a16="http://schemas.microsoft.com/office/drawing/2014/main" val="3237723298"/>
                    </a:ext>
                  </a:extLst>
                </a:gridCol>
                <a:gridCol w="1847847">
                  <a:extLst>
                    <a:ext uri="{9D8B030D-6E8A-4147-A177-3AD203B41FA5}">
                      <a16:colId xmlns:a16="http://schemas.microsoft.com/office/drawing/2014/main" val="1726633367"/>
                    </a:ext>
                  </a:extLst>
                </a:gridCol>
              </a:tblGrid>
              <a:tr h="70520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HY견명조" panose="02030600000101010101" pitchFamily="18" charset="-127"/>
                        </a:rPr>
                        <a:t>Không có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HY견명조" panose="02030600000101010101" pitchFamily="18" charset="-127"/>
                        </a:rPr>
                        <a:t>phụ âm 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불고기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thịt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nướng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하고</a:t>
                      </a:r>
                      <a:endParaRPr lang="ko-KR" sz="2000" b="0" kern="100" dirty="0">
                        <a:solidFill>
                          <a:srgbClr val="C000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불고기하고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4859735"/>
                  </a:ext>
                </a:extLst>
              </a:tr>
              <a:tr h="70520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HY견명조" panose="02030600000101010101" pitchFamily="18" charset="-127"/>
                        </a:rPr>
                        <a:t>Có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HY견명조" panose="02030600000101010101" pitchFamily="18" charset="-127"/>
                        </a:rPr>
                        <a:t>phụ âm 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비빔밥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cơm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trộn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하고</a:t>
                      </a:r>
                      <a:endParaRPr lang="ko-KR" sz="2000" b="0" kern="100" dirty="0">
                        <a:solidFill>
                          <a:srgbClr val="C000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비빔밥하고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6520028"/>
                  </a:ext>
                </a:extLst>
              </a:tr>
            </a:tbl>
          </a:graphicData>
        </a:graphic>
      </p:graphicFrame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116781"/>
              </p:ext>
            </p:extLst>
          </p:nvPr>
        </p:nvGraphicFramePr>
        <p:xfrm>
          <a:off x="394652" y="4542724"/>
          <a:ext cx="6615745" cy="13045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0398">
                  <a:extLst>
                    <a:ext uri="{9D8B030D-6E8A-4147-A177-3AD203B41FA5}">
                      <a16:colId xmlns:a16="http://schemas.microsoft.com/office/drawing/2014/main" val="813431610"/>
                    </a:ext>
                  </a:extLst>
                </a:gridCol>
                <a:gridCol w="1838325">
                  <a:extLst>
                    <a:ext uri="{9D8B030D-6E8A-4147-A177-3AD203B41FA5}">
                      <a16:colId xmlns:a16="http://schemas.microsoft.com/office/drawing/2014/main" val="2655477818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3464448067"/>
                    </a:ext>
                  </a:extLst>
                </a:gridCol>
                <a:gridCol w="1838322">
                  <a:extLst>
                    <a:ext uri="{9D8B030D-6E8A-4147-A177-3AD203B41FA5}">
                      <a16:colId xmlns:a16="http://schemas.microsoft.com/office/drawing/2014/main" val="20093144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Không có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phụ âm 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불고기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nướng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랑</a:t>
                      </a:r>
                      <a:endParaRPr lang="ko-KR" sz="2000" b="0" kern="100" dirty="0">
                        <a:solidFill>
                          <a:srgbClr val="C000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불고기랑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575589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Có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phụ âm 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비빔밥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cơm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trộn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20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이랑</a:t>
                      </a:r>
                      <a:endParaRPr lang="ko-KR" sz="2000" b="0" kern="100" dirty="0">
                        <a:solidFill>
                          <a:srgbClr val="C000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비빔밥이랑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74086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2673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431800" y="603182"/>
            <a:ext cx="11214100" cy="546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TẬP1</a:t>
            </a:r>
            <a:r>
              <a:rPr lang="en-US" altLang="ko-KR" sz="3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l</a:t>
            </a:r>
            <a:r>
              <a:rPr lang="vi-VN" altLang="ko-KR" sz="2400" kern="100" dirty="0">
                <a:solidFill>
                  <a:srgbClr val="00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ựa chọn những câu thích hợp và hoàn thành các câu sau đây</a:t>
            </a:r>
            <a:endParaRPr lang="en-US" altLang="ko-KR" sz="2400" kern="100" dirty="0">
              <a:solidFill>
                <a:srgbClr val="000000"/>
              </a:solidFill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AutoNum type="arabicPeriod"/>
            </a:pP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책상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와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과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의자가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있습니다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ghế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마이클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과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제인은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모두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미국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사람입니다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16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92125"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2400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Michael và Jane đều là người mỹ</a:t>
            </a:r>
            <a:r>
              <a:rPr lang="en-US" altLang="ko-KR" sz="2400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marL="492125" algn="just">
              <a:lnSpc>
                <a:spcPct val="107000"/>
              </a:lnSpc>
              <a:spcAft>
                <a:spcPts val="800"/>
              </a:spcAft>
            </a:pPr>
            <a:endParaRPr lang="ko-KR" altLang="ko-KR" sz="16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맥주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과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소주가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좋아요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16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921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thích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r</a:t>
            </a:r>
            <a:r>
              <a:rPr lang="vi-VN" altLang="ko-KR" sz="2400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ượu và Bia</a:t>
            </a:r>
            <a:r>
              <a:rPr lang="en-US" altLang="ko-KR" sz="2400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16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AutoNum type="arabicPeriod"/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944901" y="1712178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과</a:t>
            </a:r>
            <a:endParaRPr lang="ko-KR" altLang="en-US" sz="2400" dirty="0"/>
          </a:p>
        </p:txBody>
      </p:sp>
      <p:sp>
        <p:nvSpPr>
          <p:cNvPr id="3" name="직사각형 2"/>
          <p:cNvSpPr/>
          <p:nvPr/>
        </p:nvSpPr>
        <p:spPr>
          <a:xfrm>
            <a:off x="1832029" y="2221468"/>
            <a:ext cx="4924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endParaRPr lang="ko-KR" altLang="en-US" sz="2400" dirty="0"/>
          </a:p>
        </p:txBody>
      </p:sp>
      <p:sp>
        <p:nvSpPr>
          <p:cNvPr id="6" name="직사각형 5"/>
          <p:cNvSpPr/>
          <p:nvPr/>
        </p:nvSpPr>
        <p:spPr>
          <a:xfrm>
            <a:off x="2286372" y="3189907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과</a:t>
            </a:r>
            <a:endParaRPr lang="ko-KR" altLang="en-US" sz="2400" dirty="0"/>
          </a:p>
        </p:txBody>
      </p:sp>
      <p:sp>
        <p:nvSpPr>
          <p:cNvPr id="7" name="직사각형 6"/>
          <p:cNvSpPr/>
          <p:nvPr/>
        </p:nvSpPr>
        <p:spPr>
          <a:xfrm>
            <a:off x="1992525" y="3701340"/>
            <a:ext cx="5982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endParaRPr lang="ko-KR" altLang="en-US" sz="2400" dirty="0"/>
          </a:p>
        </p:txBody>
      </p:sp>
      <p:sp>
        <p:nvSpPr>
          <p:cNvPr id="8" name="직사각형 7"/>
          <p:cNvSpPr/>
          <p:nvPr/>
        </p:nvSpPr>
        <p:spPr>
          <a:xfrm>
            <a:off x="2759765" y="5038726"/>
            <a:ext cx="5715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endParaRPr lang="ko-KR" altLang="en-US" sz="2400" dirty="0"/>
          </a:p>
        </p:txBody>
      </p:sp>
      <p:sp>
        <p:nvSpPr>
          <p:cNvPr id="4" name="직사각형 3"/>
          <p:cNvSpPr/>
          <p:nvPr/>
        </p:nvSpPr>
        <p:spPr>
          <a:xfrm>
            <a:off x="1519132" y="4548486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663317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79400" y="644508"/>
            <a:ext cx="8242300" cy="5465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4.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주말에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보통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청소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과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빨래를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합니다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921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thường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giặt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đồ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dọn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dẹp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tuần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marL="492125"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5. 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커피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2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랑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이랑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녹차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3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잔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주세요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921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3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trà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2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phê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marL="492125"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6. 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빵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랑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이랑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우유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주세요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921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sữa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Bánh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marL="492125"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7. 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어제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남자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친구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랑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이랑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싸웠어요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921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</a:t>
            </a:r>
            <a:r>
              <a:rPr lang="vi-VN" altLang="ko-KR" sz="2400" kern="100" dirty="0">
                <a:solidFill>
                  <a:srgbClr val="00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gày hôm qua Tôi đã cãi nhau với bạn trai</a:t>
            </a:r>
            <a:r>
              <a:rPr lang="en-US" altLang="ko-KR" sz="2400" kern="100" dirty="0">
                <a:solidFill>
                  <a:srgbClr val="00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vi-VN" altLang="ko-KR" sz="2400" kern="100" dirty="0">
                <a:solidFill>
                  <a:srgbClr val="00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745126" y="64400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와</a:t>
            </a:r>
            <a:endParaRPr lang="ko-KR" altLang="en-US" sz="2400" dirty="0"/>
          </a:p>
        </p:txBody>
      </p:sp>
      <p:sp>
        <p:nvSpPr>
          <p:cNvPr id="4" name="직사각형 3"/>
          <p:cNvSpPr/>
          <p:nvPr/>
        </p:nvSpPr>
        <p:spPr>
          <a:xfrm>
            <a:off x="2438400" y="2120384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이랑</a:t>
            </a:r>
            <a:endParaRPr lang="ko-KR" altLang="en-US" sz="2400" dirty="0"/>
          </a:p>
        </p:txBody>
      </p:sp>
      <p:sp>
        <p:nvSpPr>
          <p:cNvPr id="5" name="직사각형 4"/>
          <p:cNvSpPr/>
          <p:nvPr/>
        </p:nvSpPr>
        <p:spPr>
          <a:xfrm>
            <a:off x="1522199" y="3595985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이랑</a:t>
            </a:r>
            <a:endParaRPr lang="ko-KR" altLang="en-US" sz="2400" dirty="0"/>
          </a:p>
        </p:txBody>
      </p:sp>
      <p:sp>
        <p:nvSpPr>
          <p:cNvPr id="6" name="직사각형 5"/>
          <p:cNvSpPr/>
          <p:nvPr/>
        </p:nvSpPr>
        <p:spPr>
          <a:xfrm>
            <a:off x="2809934" y="5076742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랑</a:t>
            </a:r>
            <a:endParaRPr lang="ko-KR" altLang="en-US" sz="2400" dirty="0"/>
          </a:p>
        </p:txBody>
      </p:sp>
      <p:sp>
        <p:nvSpPr>
          <p:cNvPr id="7" name="직사각형 6"/>
          <p:cNvSpPr/>
          <p:nvPr/>
        </p:nvSpPr>
        <p:spPr>
          <a:xfrm>
            <a:off x="3205058" y="2625030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endParaRPr lang="ko-KR" altLang="en-US" sz="2400" dirty="0"/>
          </a:p>
        </p:txBody>
      </p:sp>
      <p:sp>
        <p:nvSpPr>
          <p:cNvPr id="8" name="직사각형 7"/>
          <p:cNvSpPr/>
          <p:nvPr/>
        </p:nvSpPr>
        <p:spPr>
          <a:xfrm>
            <a:off x="2760240" y="4096566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endParaRPr lang="ko-KR" altLang="en-US" sz="2400" dirty="0"/>
          </a:p>
        </p:txBody>
      </p:sp>
      <p:sp>
        <p:nvSpPr>
          <p:cNvPr id="9" name="직사각형 8"/>
          <p:cNvSpPr/>
          <p:nvPr/>
        </p:nvSpPr>
        <p:spPr>
          <a:xfrm>
            <a:off x="3126001" y="1151614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033837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메트로폴리탄">
  <a:themeElements>
    <a:clrScheme name="메트로폴리탄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메트로폴리탄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메트로폴리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373</Words>
  <Application>Microsoft Office PowerPoint</Application>
  <PresentationFormat>와이드스크린</PresentationFormat>
  <Paragraphs>86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1" baseType="lpstr">
      <vt:lpstr>HY견명조</vt:lpstr>
      <vt:lpstr>맑은 고딕</vt:lpstr>
      <vt:lpstr>Arial</vt:lpstr>
      <vt:lpstr>Calibri Light</vt:lpstr>
      <vt:lpstr>Times New Roman</vt:lpstr>
      <vt:lpstr>메트로폴리탄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28</cp:revision>
  <dcterms:created xsi:type="dcterms:W3CDTF">2020-06-09T23:32:38Z</dcterms:created>
  <dcterms:modified xsi:type="dcterms:W3CDTF">2020-07-03T00:35:53Z</dcterms:modified>
</cp:coreProperties>
</file>