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8" r:id="rId2"/>
    <p:sldMasterId id="2147483696" r:id="rId3"/>
    <p:sldMasterId id="2147483672" r:id="rId4"/>
    <p:sldMasterId id="2147483660" r:id="rId5"/>
    <p:sldMasterId id="2147483684" r:id="rId6"/>
  </p:sldMasterIdLst>
  <p:notesMasterIdLst>
    <p:notesMasterId r:id="rId14"/>
  </p:notesMasterIdLst>
  <p:sldIdLst>
    <p:sldId id="256" r:id="rId7"/>
    <p:sldId id="267" r:id="rId8"/>
    <p:sldId id="269" r:id="rId9"/>
    <p:sldId id="270" r:id="rId10"/>
    <p:sldId id="272" r:id="rId11"/>
    <p:sldId id="259" r:id="rId12"/>
    <p:sldId id="274" r:id="rId1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D13F"/>
    <a:srgbClr val="FFAD19"/>
    <a:srgbClr val="F8A40C"/>
    <a:srgbClr val="FCEA04"/>
    <a:srgbClr val="FF3300"/>
    <a:srgbClr val="FFC819"/>
    <a:srgbClr val="FFE181"/>
    <a:srgbClr val="FFD03B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3" autoAdjust="0"/>
    <p:restoredTop sz="96149" autoAdjust="0"/>
  </p:normalViewPr>
  <p:slideViewPr>
    <p:cSldViewPr snapToGrid="0">
      <p:cViewPr varScale="1">
        <p:scale>
          <a:sx n="86" d="100"/>
          <a:sy n="86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DEEA1-1470-4FD8-A661-3262CBEA9EA4}" type="datetimeFigureOut">
              <a:rPr lang="ko-KR" altLang="en-US" smtClean="0"/>
              <a:t>2020-06-05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13617-EE44-46E6-AAA9-48E56666FF0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5261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864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0F9093B-3E44-4CF7-A50A-105DA46E0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B8009EB-BA4F-4246-A716-59AF6E4E9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A31C84-8899-49E1-BD78-1221ECB40F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4475FAC-061E-4459-9304-82E0A6AD9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AE6643D-8AA8-4C24-8817-701895673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3973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C5FB202-F6E9-4C28-B0E0-0CC3C631EA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75505F6-7699-4C03-9D53-D581232A1B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18616A8-AA99-4A22-8736-702A4598E5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83387DE-EA8A-4444-B61B-87701A1D7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5C9E6B7-849A-41A7-837D-0C2A9ACE1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3394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D9B816-8E4D-4DA0-A8E6-C96986DB1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56105C0-28C6-44B3-ACD1-2154A0720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DF0E875-9A57-49B6-AC15-6D97AF4507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083CBD8-6651-4B06-8423-EBBE068E7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A58FAEF-A998-4EBA-8CB3-6E580752A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7980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82FEA2C-B45D-4495-AC94-CBA84ED1656A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EEA7BF2B-C0BB-4D94-B4CA-91F4F3A215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15CA9C-1230-491A-8E99-06FE7744F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6AC2D-F756-4F25-A798-DDB49010D3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1A2A681-EC0A-4F94-9EC8-3FE890760C2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EE6CBD3-6195-48E6-8DBA-EFC0B8A11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E2A1D1-2A0E-4578-BB58-6F5C798DF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10802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9681C627-00BD-4C18-9E28-541A8A9A3FFB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EA886DC-A6F7-4441-8639-6F64FC31B8F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88ABA9-003F-47F4-9A34-6ADDBEA84C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0F73C14-C009-41DB-89E9-3F20F4691F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C8AF11A-772E-494A-97AE-026DDB63F3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515C659-B68C-45A8-A330-992AF0E1D7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7E20EAB-A754-472E-94EC-89FB38A07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64BAD24-5EDE-4B47-8573-AB45A8852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782129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E8E551-F5FF-4EF5-A31C-6D2529D1319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FC47AE9A-73AB-4B5E-8957-01E68FB234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1FD99E-AEF1-4830-9AA1-40D79A012D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D0F9E21-996E-4992-89CD-1A17C8B75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0652CDD-6BD6-41C5-AF61-6279E60053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DC5056A-195A-4C13-BB75-660B1BCB2E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CAE89C4-5F82-4126-9BB0-D1E7BA76B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248710C-CBD5-4E8A-A9C3-B6F1247F1D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811F609-8F31-4F82-A91D-02792380A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B4A96D8-F164-4F08-BD59-F57AB5646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897471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495846C8-48E5-4183-8C88-2847B3492A32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A73DD93B-07C9-43DC-B12B-0DE6F644182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54102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53BC783-0529-4EE6-A013-AFC466742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51C13AB-019D-4BD4-8E57-FC549C39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8DE8E7F-ED75-415B-8876-9A2F16B14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D481EED-F8F5-4E4D-8CBE-D1CC2D716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655319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72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B0B422DD-012A-4AA6-BFF4-2AD82D8472E0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/>
          <a:lstStyle/>
          <a:p>
            <a:fld id="{733453E3-6861-49E7-B4B7-2E0A4103C3B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520C563-E399-49C4-AE8E-90469347FE7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6FB981B-C195-4A70-9DD0-F1953B06C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F034616-CE22-4A15-BEA1-83E7B01DE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5754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C9E964-E154-4FDF-A74A-60181A635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E6E4241-073C-411B-9578-8B6CEF84F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4D6F1A9-43EE-4819-A812-0AFB6A1E6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64C44A9-1E0C-4AF9-8453-E7478BD2A95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251F74A-E62D-4E1F-B027-C78E9CAFA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04F1BD-7CC3-4936-AB55-A79D08271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0278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C55B160-DECC-49D3-A714-4CFE80356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BE548DF-64E2-46CC-B13D-1F495DC370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C4AD1E3-3884-4952-B837-7E075E4D34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210D46D-1696-41EB-9BE2-62AE18CCF7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305435E-A325-430D-A1C3-F9E413385867}" type="datetimeFigureOut">
              <a:rPr lang="ko-KR" altLang="en-US" smtClean="0"/>
              <a:pPr/>
              <a:t>2020-06-05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F7BFC-B965-421F-BC57-A03946B42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405FB50-BC27-4489-B56F-6B528B3A5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858E785-A845-42A5-8224-00DCDA7F536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5561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>
            <a:extLst>
              <a:ext uri="{FF2B5EF4-FFF2-40B4-BE49-F238E27FC236}">
                <a16:creationId xmlns:a16="http://schemas.microsoft.com/office/drawing/2014/main" id="{9D816890-9019-4846-BD31-6CC153A07D68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80000">
                <a:srgbClr val="253861"/>
              </a:gs>
              <a:gs pos="0">
                <a:srgbClr val="5A83D3"/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1511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순서도: 수동 입력 2">
            <a:extLst>
              <a:ext uri="{FF2B5EF4-FFF2-40B4-BE49-F238E27FC236}">
                <a16:creationId xmlns:a16="http://schemas.microsoft.com/office/drawing/2014/main" id="{72C30934-25A5-4301-84FC-18115911A115}"/>
              </a:ext>
            </a:extLst>
          </p:cNvPr>
          <p:cNvSpPr/>
          <p:nvPr/>
        </p:nvSpPr>
        <p:spPr>
          <a:xfrm flipH="1">
            <a:off x="-13063" y="5647350"/>
            <a:ext cx="9146371" cy="131868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0000 h 18000"/>
              <a:gd name="connsiteX1" fmla="*/ 9964 w 10000"/>
              <a:gd name="connsiteY1" fmla="*/ 0 h 18000"/>
              <a:gd name="connsiteX2" fmla="*/ 10000 w 10000"/>
              <a:gd name="connsiteY2" fmla="*/ 18000 h 18000"/>
              <a:gd name="connsiteX3" fmla="*/ 0 w 10000"/>
              <a:gd name="connsiteY3" fmla="*/ 18000 h 18000"/>
              <a:gd name="connsiteX4" fmla="*/ 0 w 10000"/>
              <a:gd name="connsiteY4" fmla="*/ 10000 h 18000"/>
              <a:gd name="connsiteX0" fmla="*/ 0 w 10000"/>
              <a:gd name="connsiteY0" fmla="*/ 10254 h 18254"/>
              <a:gd name="connsiteX1" fmla="*/ 9820 w 10000"/>
              <a:gd name="connsiteY1" fmla="*/ 0 h 18254"/>
              <a:gd name="connsiteX2" fmla="*/ 10000 w 10000"/>
              <a:gd name="connsiteY2" fmla="*/ 18254 h 18254"/>
              <a:gd name="connsiteX3" fmla="*/ 0 w 10000"/>
              <a:gd name="connsiteY3" fmla="*/ 18254 h 18254"/>
              <a:gd name="connsiteX4" fmla="*/ 0 w 10000"/>
              <a:gd name="connsiteY4" fmla="*/ 10254 h 18254"/>
              <a:gd name="connsiteX0" fmla="*/ 0 w 9820"/>
              <a:gd name="connsiteY0" fmla="*/ 10254 h 18508"/>
              <a:gd name="connsiteX1" fmla="*/ 9820 w 9820"/>
              <a:gd name="connsiteY1" fmla="*/ 0 h 18508"/>
              <a:gd name="connsiteX2" fmla="*/ 9815 w 9820"/>
              <a:gd name="connsiteY2" fmla="*/ 18508 h 18508"/>
              <a:gd name="connsiteX3" fmla="*/ 0 w 9820"/>
              <a:gd name="connsiteY3" fmla="*/ 18254 h 18508"/>
              <a:gd name="connsiteX4" fmla="*/ 0 w 9820"/>
              <a:gd name="connsiteY4" fmla="*/ 10254 h 18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820" h="18508">
                <a:moveTo>
                  <a:pt x="0" y="10254"/>
                </a:moveTo>
                <a:lnTo>
                  <a:pt x="9820" y="0"/>
                </a:lnTo>
                <a:cubicBezTo>
                  <a:pt x="9818" y="6169"/>
                  <a:pt x="9817" y="12339"/>
                  <a:pt x="9815" y="18508"/>
                </a:cubicBezTo>
                <a:lnTo>
                  <a:pt x="0" y="18254"/>
                </a:lnTo>
                <a:lnTo>
                  <a:pt x="0" y="10254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순서도: 수동 입력 2">
            <a:extLst>
              <a:ext uri="{FF2B5EF4-FFF2-40B4-BE49-F238E27FC236}">
                <a16:creationId xmlns:a16="http://schemas.microsoft.com/office/drawing/2014/main" id="{FEE28842-6480-4155-BE9A-CEDA84B7DA8C}"/>
              </a:ext>
            </a:extLst>
          </p:cNvPr>
          <p:cNvSpPr/>
          <p:nvPr/>
        </p:nvSpPr>
        <p:spPr>
          <a:xfrm>
            <a:off x="9444073" y="5625548"/>
            <a:ext cx="2760990" cy="131868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10000 h 18000"/>
              <a:gd name="connsiteX1" fmla="*/ 9964 w 10000"/>
              <a:gd name="connsiteY1" fmla="*/ 0 h 18000"/>
              <a:gd name="connsiteX2" fmla="*/ 10000 w 10000"/>
              <a:gd name="connsiteY2" fmla="*/ 18000 h 18000"/>
              <a:gd name="connsiteX3" fmla="*/ 0 w 10000"/>
              <a:gd name="connsiteY3" fmla="*/ 18000 h 18000"/>
              <a:gd name="connsiteX4" fmla="*/ 0 w 10000"/>
              <a:gd name="connsiteY4" fmla="*/ 10000 h 1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8000">
                <a:moveTo>
                  <a:pt x="0" y="10000"/>
                </a:moveTo>
                <a:lnTo>
                  <a:pt x="9964" y="0"/>
                </a:lnTo>
                <a:lnTo>
                  <a:pt x="10000" y="18000"/>
                </a:lnTo>
                <a:lnTo>
                  <a:pt x="0" y="18000"/>
                </a:lnTo>
                <a:lnTo>
                  <a:pt x="0" y="10000"/>
                </a:lnTo>
                <a:close/>
              </a:path>
            </a:pathLst>
          </a:custGeom>
          <a:solidFill>
            <a:srgbClr val="FCEA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이등변 삼각형 10">
            <a:extLst>
              <a:ext uri="{FF2B5EF4-FFF2-40B4-BE49-F238E27FC236}">
                <a16:creationId xmlns:a16="http://schemas.microsoft.com/office/drawing/2014/main" id="{BCFDD14E-7F0D-4379-8B52-BB157814A9A2}"/>
              </a:ext>
            </a:extLst>
          </p:cNvPr>
          <p:cNvSpPr/>
          <p:nvPr userDrawn="1"/>
        </p:nvSpPr>
        <p:spPr>
          <a:xfrm>
            <a:off x="7053470" y="6097919"/>
            <a:ext cx="4434484" cy="850457"/>
          </a:xfrm>
          <a:prstGeom prst="triangle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050"/>
          </a:p>
        </p:txBody>
      </p:sp>
      <p:sp>
        <p:nvSpPr>
          <p:cNvPr id="10" name="이등변 삼각형 9">
            <a:extLst>
              <a:ext uri="{FF2B5EF4-FFF2-40B4-BE49-F238E27FC236}">
                <a16:creationId xmlns:a16="http://schemas.microsoft.com/office/drawing/2014/main" id="{BCFDD14E-7F0D-4379-8B52-BB157814A9A2}"/>
              </a:ext>
            </a:extLst>
          </p:cNvPr>
          <p:cNvSpPr/>
          <p:nvPr/>
        </p:nvSpPr>
        <p:spPr>
          <a:xfrm>
            <a:off x="7158649" y="6151470"/>
            <a:ext cx="4206037" cy="806645"/>
          </a:xfrm>
          <a:prstGeom prst="triangle">
            <a:avLst/>
          </a:prstGeom>
          <a:solidFill>
            <a:srgbClr val="FFAD19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1C7E6D22-809A-490D-8C16-63F1F0D7CD35}"/>
              </a:ext>
            </a:extLst>
          </p:cNvPr>
          <p:cNvGrpSpPr/>
          <p:nvPr userDrawn="1"/>
        </p:nvGrpSpPr>
        <p:grpSpPr>
          <a:xfrm rot="5400000" flipV="1">
            <a:off x="841388" y="3975881"/>
            <a:ext cx="1385135" cy="4852644"/>
            <a:chOff x="11332219" y="-651205"/>
            <a:chExt cx="1003682" cy="3516271"/>
          </a:xfrm>
        </p:grpSpPr>
        <p:sp>
          <p:nvSpPr>
            <p:cNvPr id="8" name="이등변 삼각형 7">
              <a:extLst>
                <a:ext uri="{FF2B5EF4-FFF2-40B4-BE49-F238E27FC236}">
                  <a16:creationId xmlns:a16="http://schemas.microsoft.com/office/drawing/2014/main" id="{D4E3D3D4-276A-4B2C-83F8-258F9C345498}"/>
                </a:ext>
              </a:extLst>
            </p:cNvPr>
            <p:cNvSpPr/>
            <p:nvPr/>
          </p:nvSpPr>
          <p:spPr>
            <a:xfrm rot="2700000">
              <a:off x="10821304" y="-140290"/>
              <a:ext cx="2025512" cy="1003682"/>
            </a:xfrm>
            <a:prstGeom prst="triangle">
              <a:avLst/>
            </a:prstGeom>
            <a:solidFill>
              <a:srgbClr val="FF33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" name="이등변 삼각형 8">
              <a:extLst>
                <a:ext uri="{FF2B5EF4-FFF2-40B4-BE49-F238E27FC236}">
                  <a16:creationId xmlns:a16="http://schemas.microsoft.com/office/drawing/2014/main" id="{4184E132-CBD0-4E43-8466-44E6FDDB0615}"/>
                </a:ext>
              </a:extLst>
            </p:cNvPr>
            <p:cNvSpPr/>
            <p:nvPr/>
          </p:nvSpPr>
          <p:spPr>
            <a:xfrm rot="16200000">
              <a:off x="11120808" y="361342"/>
              <a:ext cx="1432533" cy="709849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324D0459-C707-4872-B4C2-AC27D1C4B5CE}"/>
                </a:ext>
              </a:extLst>
            </p:cNvPr>
            <p:cNvSpPr/>
            <p:nvPr/>
          </p:nvSpPr>
          <p:spPr>
            <a:xfrm rot="5400000">
              <a:off x="11120808" y="1070773"/>
              <a:ext cx="1432533" cy="709849"/>
            </a:xfrm>
            <a:prstGeom prst="triangle">
              <a:avLst/>
            </a:prstGeom>
            <a:solidFill>
              <a:srgbClr val="FFD03B">
                <a:alpha val="52157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F63039BD-228F-49F1-96CC-96B1ED3D2C2A}"/>
                </a:ext>
              </a:extLst>
            </p:cNvPr>
            <p:cNvSpPr/>
            <p:nvPr/>
          </p:nvSpPr>
          <p:spPr>
            <a:xfrm rot="16200000">
              <a:off x="11120808" y="1793875"/>
              <a:ext cx="1432533" cy="709849"/>
            </a:xfrm>
            <a:prstGeom prst="triangle">
              <a:avLst/>
            </a:prstGeom>
            <a:solidFill>
              <a:srgbClr val="FFD1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2C836F4F-0B1F-4DBB-AF66-35E9E936FBA2}"/>
              </a:ext>
            </a:extLst>
          </p:cNvPr>
          <p:cNvGrpSpPr/>
          <p:nvPr userDrawn="1"/>
        </p:nvGrpSpPr>
        <p:grpSpPr>
          <a:xfrm rot="16200000" flipV="1">
            <a:off x="9996409" y="-1930011"/>
            <a:ext cx="1385135" cy="4852644"/>
            <a:chOff x="11332219" y="-651205"/>
            <a:chExt cx="1003682" cy="3516271"/>
          </a:xfrm>
        </p:grpSpPr>
        <p:sp>
          <p:nvSpPr>
            <p:cNvPr id="13" name="이등변 삼각형 12">
              <a:extLst>
                <a:ext uri="{FF2B5EF4-FFF2-40B4-BE49-F238E27FC236}">
                  <a16:creationId xmlns:a16="http://schemas.microsoft.com/office/drawing/2014/main" id="{F18DF0B2-3EF7-4C13-913C-7A602335AB51}"/>
                </a:ext>
              </a:extLst>
            </p:cNvPr>
            <p:cNvSpPr/>
            <p:nvPr/>
          </p:nvSpPr>
          <p:spPr>
            <a:xfrm rot="2700000">
              <a:off x="10821304" y="-140290"/>
              <a:ext cx="2025512" cy="1003682"/>
            </a:xfrm>
            <a:prstGeom prst="triangle">
              <a:avLst/>
            </a:prstGeom>
            <a:solidFill>
              <a:srgbClr val="FF99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4" name="이등변 삼각형 13">
              <a:extLst>
                <a:ext uri="{FF2B5EF4-FFF2-40B4-BE49-F238E27FC236}">
                  <a16:creationId xmlns:a16="http://schemas.microsoft.com/office/drawing/2014/main" id="{4103B001-2D3B-4F1A-BD3C-1FEB7F1D7A17}"/>
                </a:ext>
              </a:extLst>
            </p:cNvPr>
            <p:cNvSpPr/>
            <p:nvPr/>
          </p:nvSpPr>
          <p:spPr>
            <a:xfrm rot="16200000">
              <a:off x="11120808" y="361342"/>
              <a:ext cx="1432533" cy="709849"/>
            </a:xfrm>
            <a:prstGeom prst="triangl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5" name="이등변 삼각형 14">
              <a:extLst>
                <a:ext uri="{FF2B5EF4-FFF2-40B4-BE49-F238E27FC236}">
                  <a16:creationId xmlns:a16="http://schemas.microsoft.com/office/drawing/2014/main" id="{5C376A9A-D92A-434D-8B89-098DCC6996D5}"/>
                </a:ext>
              </a:extLst>
            </p:cNvPr>
            <p:cNvSpPr/>
            <p:nvPr/>
          </p:nvSpPr>
          <p:spPr>
            <a:xfrm rot="5400000">
              <a:off x="11120808" y="1070773"/>
              <a:ext cx="1432533" cy="709849"/>
            </a:xfrm>
            <a:prstGeom prst="triangle">
              <a:avLst/>
            </a:prstGeom>
            <a:solidFill>
              <a:srgbClr val="FFD03B">
                <a:alpha val="52157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" name="이등변 삼각형 15">
              <a:extLst>
                <a:ext uri="{FF2B5EF4-FFF2-40B4-BE49-F238E27FC236}">
                  <a16:creationId xmlns:a16="http://schemas.microsoft.com/office/drawing/2014/main" id="{072EF767-42D8-427A-8E53-71463465FC79}"/>
                </a:ext>
              </a:extLst>
            </p:cNvPr>
            <p:cNvSpPr/>
            <p:nvPr/>
          </p:nvSpPr>
          <p:spPr>
            <a:xfrm rot="16200000">
              <a:off x="11120808" y="1793875"/>
              <a:ext cx="1432533" cy="709849"/>
            </a:xfrm>
            <a:prstGeom prst="triangle">
              <a:avLst/>
            </a:prstGeom>
            <a:solidFill>
              <a:srgbClr val="FFD1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>
            <a:extLst>
              <a:ext uri="{FF2B5EF4-FFF2-40B4-BE49-F238E27FC236}">
                <a16:creationId xmlns:a16="http://schemas.microsoft.com/office/drawing/2014/main" id="{B900B27F-AF84-40A6-A694-88B424F70A8C}"/>
              </a:ext>
            </a:extLst>
          </p:cNvPr>
          <p:cNvGrpSpPr/>
          <p:nvPr userDrawn="1"/>
        </p:nvGrpSpPr>
        <p:grpSpPr>
          <a:xfrm flipH="1">
            <a:off x="0" y="0"/>
            <a:ext cx="3223760" cy="6860141"/>
            <a:chOff x="8968240" y="0"/>
            <a:chExt cx="3223760" cy="6860141"/>
          </a:xfrm>
        </p:grpSpPr>
        <p:sp>
          <p:nvSpPr>
            <p:cNvPr id="8" name="이등변 삼각형 7">
              <a:extLst>
                <a:ext uri="{FF2B5EF4-FFF2-40B4-BE49-F238E27FC236}">
                  <a16:creationId xmlns:a16="http://schemas.microsoft.com/office/drawing/2014/main" id="{2B0DC318-7587-4743-BDEA-A2B29F12AC42}"/>
                </a:ext>
              </a:extLst>
            </p:cNvPr>
            <p:cNvSpPr/>
            <p:nvPr/>
          </p:nvSpPr>
          <p:spPr>
            <a:xfrm flipV="1">
              <a:off x="11273150" y="0"/>
              <a:ext cx="918850" cy="4191556"/>
            </a:xfrm>
            <a:prstGeom prst="triangle">
              <a:avLst>
                <a:gd name="adj" fmla="val 100000"/>
              </a:avLst>
            </a:prstGeom>
            <a:solidFill>
              <a:srgbClr val="FFFF00">
                <a:alpha val="64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9" name="직선 연결선 8">
              <a:extLst>
                <a:ext uri="{FF2B5EF4-FFF2-40B4-BE49-F238E27FC236}">
                  <a16:creationId xmlns:a16="http://schemas.microsoft.com/office/drawing/2014/main" id="{422BAAC5-2BC7-4856-8771-84132DC1688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968240" y="4511930"/>
              <a:ext cx="3223758" cy="2346068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27C78903-0034-4EF3-9FEE-C53D6A2AC02A}"/>
                </a:ext>
              </a:extLst>
            </p:cNvPr>
            <p:cNvSpPr/>
            <p:nvPr/>
          </p:nvSpPr>
          <p:spPr>
            <a:xfrm>
              <a:off x="10251959" y="4712163"/>
              <a:ext cx="1940039" cy="2145835"/>
            </a:xfrm>
            <a:prstGeom prst="triangle">
              <a:avLst>
                <a:gd name="adj" fmla="val 100000"/>
              </a:avLst>
            </a:prstGeom>
            <a:solidFill>
              <a:srgbClr val="FFCC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0B189D17-91D4-4427-AD89-4C34FB1A109E}"/>
                </a:ext>
              </a:extLst>
            </p:cNvPr>
            <p:cNvSpPr/>
            <p:nvPr/>
          </p:nvSpPr>
          <p:spPr>
            <a:xfrm>
              <a:off x="10821923" y="2559653"/>
              <a:ext cx="1370077" cy="4300488"/>
            </a:xfrm>
            <a:prstGeom prst="triangle">
              <a:avLst>
                <a:gd name="adj" fmla="val 100000"/>
              </a:avLst>
            </a:prstGeom>
            <a:solidFill>
              <a:srgbClr val="FFD41D">
                <a:alpha val="4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이등변 삼각형 11">
              <a:extLst>
                <a:ext uri="{FF2B5EF4-FFF2-40B4-BE49-F238E27FC236}">
                  <a16:creationId xmlns:a16="http://schemas.microsoft.com/office/drawing/2014/main" id="{C63D5ACD-D8B6-40DF-ACB1-5B5D63FD5522}"/>
                </a:ext>
              </a:extLst>
            </p:cNvPr>
            <p:cNvSpPr/>
            <p:nvPr/>
          </p:nvSpPr>
          <p:spPr>
            <a:xfrm flipV="1">
              <a:off x="11019521" y="0"/>
              <a:ext cx="1172479" cy="2559652"/>
            </a:xfrm>
            <a:prstGeom prst="triangle">
              <a:avLst>
                <a:gd name="adj" fmla="val 100000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4DB27F78-D763-41F8-B505-516EC1371914}"/>
                </a:ext>
              </a:extLst>
            </p:cNvPr>
            <p:cNvCxnSpPr>
              <a:cxnSpLocks/>
              <a:stCxn id="12" idx="2"/>
            </p:cNvCxnSpPr>
            <p:nvPr/>
          </p:nvCxnSpPr>
          <p:spPr>
            <a:xfrm>
              <a:off x="11019521" y="0"/>
              <a:ext cx="1172479" cy="5840146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5A2F480E-D285-4F35-A07F-F297FDD40B6C}"/>
              </a:ext>
            </a:extLst>
          </p:cNvPr>
          <p:cNvGrpSpPr/>
          <p:nvPr userDrawn="1"/>
        </p:nvGrpSpPr>
        <p:grpSpPr>
          <a:xfrm>
            <a:off x="-2" y="0"/>
            <a:ext cx="12192003" cy="6860141"/>
            <a:chOff x="-2" y="0"/>
            <a:chExt cx="12192003" cy="6860141"/>
          </a:xfrm>
        </p:grpSpPr>
        <p:cxnSp>
          <p:nvCxnSpPr>
            <p:cNvPr id="7" name="직선 연결선 6">
              <a:extLst>
                <a:ext uri="{FF2B5EF4-FFF2-40B4-BE49-F238E27FC236}">
                  <a16:creationId xmlns:a16="http://schemas.microsoft.com/office/drawing/2014/main" id="{422BAAC5-2BC7-4856-8771-84132DC1688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6814616" y="5092607"/>
              <a:ext cx="4385115" cy="1765395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이등변 삼각형 7">
              <a:extLst>
                <a:ext uri="{FF2B5EF4-FFF2-40B4-BE49-F238E27FC236}">
                  <a16:creationId xmlns:a16="http://schemas.microsoft.com/office/drawing/2014/main" id="{27C78903-0034-4EF3-9FEE-C53D6A2AC02A}"/>
                </a:ext>
              </a:extLst>
            </p:cNvPr>
            <p:cNvSpPr/>
            <p:nvPr userDrawn="1"/>
          </p:nvSpPr>
          <p:spPr>
            <a:xfrm>
              <a:off x="7809107" y="4712163"/>
              <a:ext cx="4382891" cy="2145835"/>
            </a:xfrm>
            <a:prstGeom prst="triangle">
              <a:avLst>
                <a:gd name="adj" fmla="val 100000"/>
              </a:avLst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이등변 삼각형 8">
              <a:extLst>
                <a:ext uri="{FF2B5EF4-FFF2-40B4-BE49-F238E27FC236}">
                  <a16:creationId xmlns:a16="http://schemas.microsoft.com/office/drawing/2014/main" id="{A613D3EB-05D5-42A1-BF3A-DC57879D79D4}"/>
                </a:ext>
              </a:extLst>
            </p:cNvPr>
            <p:cNvSpPr/>
            <p:nvPr userDrawn="1"/>
          </p:nvSpPr>
          <p:spPr>
            <a:xfrm>
              <a:off x="10792589" y="783170"/>
              <a:ext cx="1399409" cy="6076971"/>
            </a:xfrm>
            <a:prstGeom prst="triangle">
              <a:avLst>
                <a:gd name="adj" fmla="val 100000"/>
              </a:avLst>
            </a:prstGeom>
            <a:solidFill>
              <a:srgbClr val="FFD41D">
                <a:alpha val="43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이등변 삼각형 9">
              <a:extLst>
                <a:ext uri="{FF2B5EF4-FFF2-40B4-BE49-F238E27FC236}">
                  <a16:creationId xmlns:a16="http://schemas.microsoft.com/office/drawing/2014/main" id="{0B189D17-91D4-4427-AD89-4C34FB1A109E}"/>
                </a:ext>
              </a:extLst>
            </p:cNvPr>
            <p:cNvSpPr/>
            <p:nvPr userDrawn="1"/>
          </p:nvSpPr>
          <p:spPr>
            <a:xfrm>
              <a:off x="8983813" y="2813281"/>
              <a:ext cx="3208188" cy="4046859"/>
            </a:xfrm>
            <a:prstGeom prst="triangle">
              <a:avLst>
                <a:gd name="adj" fmla="val 100000"/>
              </a:avLst>
            </a:prstGeom>
            <a:solidFill>
              <a:srgbClr val="FFD41D">
                <a:alpha val="2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C63D5ACD-D8B6-40DF-ACB1-5B5D63FD5522}"/>
                </a:ext>
              </a:extLst>
            </p:cNvPr>
            <p:cNvSpPr/>
            <p:nvPr userDrawn="1"/>
          </p:nvSpPr>
          <p:spPr>
            <a:xfrm>
              <a:off x="10105121" y="4298347"/>
              <a:ext cx="2086879" cy="2559652"/>
            </a:xfrm>
            <a:prstGeom prst="triangle">
              <a:avLst>
                <a:gd name="adj" fmla="val 100000"/>
              </a:avLst>
            </a:prstGeom>
            <a:solidFill>
              <a:srgbClr val="FFFF00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이등변 삼각형 11">
              <a:extLst>
                <a:ext uri="{FF2B5EF4-FFF2-40B4-BE49-F238E27FC236}">
                  <a16:creationId xmlns:a16="http://schemas.microsoft.com/office/drawing/2014/main" id="{148EDAC0-6641-493B-BF63-1E5DCACCDC57}"/>
                </a:ext>
              </a:extLst>
            </p:cNvPr>
            <p:cNvSpPr/>
            <p:nvPr userDrawn="1"/>
          </p:nvSpPr>
          <p:spPr>
            <a:xfrm flipH="1" flipV="1">
              <a:off x="-2" y="0"/>
              <a:ext cx="727515" cy="1695311"/>
            </a:xfrm>
            <a:prstGeom prst="triangle">
              <a:avLst>
                <a:gd name="adj" fmla="val 100000"/>
              </a:avLst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3" name="직선 연결선 12">
              <a:extLst>
                <a:ext uri="{FF2B5EF4-FFF2-40B4-BE49-F238E27FC236}">
                  <a16:creationId xmlns:a16="http://schemas.microsoft.com/office/drawing/2014/main" id="{4DB27F78-D763-41F8-B505-516EC137191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0751431" y="0"/>
              <a:ext cx="1440567" cy="6150352"/>
            </a:xfrm>
            <a:prstGeom prst="line">
              <a:avLst/>
            </a:prstGeom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">
            <a:extLst>
              <a:ext uri="{FF2B5EF4-FFF2-40B4-BE49-F238E27FC236}">
                <a16:creationId xmlns:a16="http://schemas.microsoft.com/office/drawing/2014/main" id="{D5C2ECDA-55FB-429D-A73B-950C41059A36}"/>
              </a:ext>
            </a:extLst>
          </p:cNvPr>
          <p:cNvGrpSpPr/>
          <p:nvPr userDrawn="1"/>
        </p:nvGrpSpPr>
        <p:grpSpPr>
          <a:xfrm flipH="1">
            <a:off x="-2" y="0"/>
            <a:ext cx="12192002" cy="6860141"/>
            <a:chOff x="-2" y="0"/>
            <a:chExt cx="12192002" cy="6860141"/>
          </a:xfrm>
        </p:grpSpPr>
        <p:grpSp>
          <p:nvGrpSpPr>
            <p:cNvPr id="7" name="그룹 6">
              <a:extLst>
                <a:ext uri="{FF2B5EF4-FFF2-40B4-BE49-F238E27FC236}">
                  <a16:creationId xmlns:a16="http://schemas.microsoft.com/office/drawing/2014/main" id="{B0B252F3-F03A-4150-90C4-863AFE075A81}"/>
                </a:ext>
              </a:extLst>
            </p:cNvPr>
            <p:cNvGrpSpPr/>
            <p:nvPr userDrawn="1"/>
          </p:nvGrpSpPr>
          <p:grpSpPr>
            <a:xfrm>
              <a:off x="5749635" y="0"/>
              <a:ext cx="6442365" cy="6860141"/>
              <a:chOff x="5749636" y="0"/>
              <a:chExt cx="6442365" cy="6860141"/>
            </a:xfrm>
          </p:grpSpPr>
          <p:sp>
            <p:nvSpPr>
              <p:cNvPr id="8" name="이등변 삼각형 7">
                <a:extLst>
                  <a:ext uri="{FF2B5EF4-FFF2-40B4-BE49-F238E27FC236}">
                    <a16:creationId xmlns:a16="http://schemas.microsoft.com/office/drawing/2014/main" id="{A613D3EB-05D5-42A1-BF3A-DC57879D79D4}"/>
                  </a:ext>
                </a:extLst>
              </p:cNvPr>
              <p:cNvSpPr/>
              <p:nvPr/>
            </p:nvSpPr>
            <p:spPr>
              <a:xfrm>
                <a:off x="10792589" y="0"/>
                <a:ext cx="1399409" cy="6860141"/>
              </a:xfrm>
              <a:prstGeom prst="triangle">
                <a:avLst>
                  <a:gd name="adj" fmla="val 100000"/>
                </a:avLst>
              </a:prstGeom>
              <a:solidFill>
                <a:srgbClr val="FFD41D">
                  <a:alpha val="5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" name="이등변 삼각형 8">
                <a:extLst>
                  <a:ext uri="{FF2B5EF4-FFF2-40B4-BE49-F238E27FC236}">
                    <a16:creationId xmlns:a16="http://schemas.microsoft.com/office/drawing/2014/main" id="{0B189D17-91D4-4427-AD89-4C34FB1A109E}"/>
                  </a:ext>
                </a:extLst>
              </p:cNvPr>
              <p:cNvSpPr/>
              <p:nvPr/>
            </p:nvSpPr>
            <p:spPr>
              <a:xfrm>
                <a:off x="6276108" y="3574472"/>
                <a:ext cx="5915892" cy="3283527"/>
              </a:xfrm>
              <a:prstGeom prst="triangle">
                <a:avLst>
                  <a:gd name="adj" fmla="val 100000"/>
                </a:avLst>
              </a:prstGeom>
              <a:solidFill>
                <a:schemeClr val="accent4">
                  <a:lumMod val="20000"/>
                  <a:lumOff val="80000"/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0" name="이등변 삼각형 9">
                <a:extLst>
                  <a:ext uri="{FF2B5EF4-FFF2-40B4-BE49-F238E27FC236}">
                    <a16:creationId xmlns:a16="http://schemas.microsoft.com/office/drawing/2014/main" id="{27C78903-0034-4EF3-9FEE-C53D6A2AC02A}"/>
                  </a:ext>
                </a:extLst>
              </p:cNvPr>
              <p:cNvSpPr/>
              <p:nvPr/>
            </p:nvSpPr>
            <p:spPr>
              <a:xfrm>
                <a:off x="5749636" y="5344843"/>
                <a:ext cx="6442365" cy="1513157"/>
              </a:xfrm>
              <a:prstGeom prst="triangle">
                <a:avLst>
                  <a:gd name="adj" fmla="val 100000"/>
                </a:avLst>
              </a:prstGeom>
              <a:solidFill>
                <a:srgbClr val="FFCC00">
                  <a:alpha val="2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11" name="이등변 삼각형 10">
              <a:extLst>
                <a:ext uri="{FF2B5EF4-FFF2-40B4-BE49-F238E27FC236}">
                  <a16:creationId xmlns:a16="http://schemas.microsoft.com/office/drawing/2014/main" id="{148EDAC0-6641-493B-BF63-1E5DCACCDC57}"/>
                </a:ext>
              </a:extLst>
            </p:cNvPr>
            <p:cNvSpPr/>
            <p:nvPr userDrawn="1"/>
          </p:nvSpPr>
          <p:spPr>
            <a:xfrm flipH="1" flipV="1">
              <a:off x="-2" y="0"/>
              <a:ext cx="727515" cy="1695311"/>
            </a:xfrm>
            <a:prstGeom prst="triangle">
              <a:avLst>
                <a:gd name="adj" fmla="val 100000"/>
              </a:avLst>
            </a:prstGeom>
            <a:solidFill>
              <a:srgbClr val="FFC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54" y="177553"/>
            <a:ext cx="108585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36954" y="984139"/>
            <a:ext cx="86005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0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42.</a:t>
            </a:r>
            <a:r>
              <a:rPr lang="ko-KR" altLang="ko-KR" sz="60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고</a:t>
            </a:r>
            <a:r>
              <a:rPr lang="en-US" altLang="ko-KR" sz="60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 2</a:t>
            </a:r>
            <a:r>
              <a:rPr lang="en-US" altLang="ko-KR" sz="6000" b="1" dirty="0">
                <a:ea typeface="HY견명조" panose="02030600000101010101" pitchFamily="18" charset="-127"/>
              </a:rPr>
              <a:t>:</a:t>
            </a:r>
            <a:endParaRPr lang="en-US" altLang="ko-KR" sz="60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vi-VN" altLang="ko-KR" sz="6000" b="1" dirty="0">
                <a:solidFill>
                  <a:srgbClr val="FFFF00"/>
                </a:solidFill>
                <a:latin typeface="+mj-lt"/>
              </a:rPr>
              <a:t>[NGỮ PHÁP] </a:t>
            </a:r>
            <a:endParaRPr lang="ko-KR" altLang="ko-KR" sz="6000" dirty="0">
              <a:solidFill>
                <a:srgbClr val="FFFF00"/>
              </a:solidFill>
              <a:latin typeface="+mj-lt"/>
            </a:endParaRPr>
          </a:p>
          <a:p>
            <a:r>
              <a:rPr lang="vi-VN" altLang="ko-KR" sz="6000" b="1" dirty="0">
                <a:solidFill>
                  <a:srgbClr val="FFFF00"/>
                </a:solidFill>
                <a:latin typeface="+mj-lt"/>
              </a:rPr>
              <a:t>Động Từ –</a:t>
            </a:r>
            <a:endParaRPr lang="en-US" altLang="ko-KR" sz="6000" b="1" dirty="0">
              <a:solidFill>
                <a:srgbClr val="FFFF00"/>
              </a:solidFill>
              <a:latin typeface="+mj-lt"/>
            </a:endParaRPr>
          </a:p>
          <a:p>
            <a:r>
              <a:rPr lang="ko-KR" altLang="ko-KR" sz="60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고</a:t>
            </a:r>
            <a:r>
              <a:rPr lang="vi-VN" altLang="ko-KR" sz="6000" b="1" dirty="0">
                <a:solidFill>
                  <a:srgbClr val="C00000"/>
                </a:solidFill>
                <a:latin typeface="+mj-lt"/>
                <a:ea typeface="HY견명조" panose="02030600000101010101" pitchFamily="18" charset="-127"/>
              </a:rPr>
              <a:t> </a:t>
            </a:r>
            <a:r>
              <a:rPr lang="vi-VN" altLang="ko-KR" sz="6000" dirty="0">
                <a:solidFill>
                  <a:srgbClr val="FFFF00"/>
                </a:solidFill>
                <a:latin typeface="+mj-lt"/>
              </a:rPr>
              <a:t>(Liên quan đến thứ tự </a:t>
            </a:r>
            <a:r>
              <a:rPr lang="en-US" altLang="ko-KR" sz="6000" dirty="0" err="1">
                <a:solidFill>
                  <a:srgbClr val="FFFF00"/>
                </a:solidFill>
                <a:latin typeface="+mj-lt"/>
              </a:rPr>
              <a:t>thời</a:t>
            </a:r>
            <a:r>
              <a:rPr lang="en-US" altLang="ko-KR" sz="6000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US" altLang="ko-KR" sz="6000" dirty="0" err="1">
                <a:solidFill>
                  <a:srgbClr val="FFFF00"/>
                </a:solidFill>
                <a:latin typeface="+mj-lt"/>
              </a:rPr>
              <a:t>gian</a:t>
            </a:r>
            <a:r>
              <a:rPr lang="en-US" altLang="ko-KR" sz="6000" dirty="0">
                <a:solidFill>
                  <a:srgbClr val="FFFF00"/>
                </a:solidFill>
                <a:latin typeface="+mj-lt"/>
              </a:rPr>
              <a:t> </a:t>
            </a:r>
            <a:r>
              <a:rPr lang="vi-VN" altLang="ko-KR" sz="6000" dirty="0">
                <a:solidFill>
                  <a:srgbClr val="FFFF00"/>
                </a:solidFill>
                <a:latin typeface="+mj-lt"/>
              </a:rPr>
              <a:t>trước và sau)</a:t>
            </a:r>
            <a:endParaRPr lang="ko-KR" altLang="ko-KR" sz="6000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92435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 txBox="1">
            <a:spLocks noGrp="1"/>
          </p:cNvSpPr>
          <p:nvPr>
            <p:ph idx="1"/>
          </p:nvPr>
        </p:nvSpPr>
        <p:spPr>
          <a:xfrm>
            <a:off x="543326" y="67835"/>
            <a:ext cx="9421830" cy="2272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>
              <a:buNone/>
            </a:pPr>
            <a:r>
              <a:rPr lang="ko-KR" altLang="en-US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① </a:t>
            </a:r>
            <a:r>
              <a:rPr lang="ko-KR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의미 </a:t>
            </a:r>
            <a:r>
              <a:rPr lang="vi-VN" altLang="ko-KR" b="1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Ý NGH</a:t>
            </a:r>
            <a:r>
              <a:rPr lang="vi-VN" altLang="ko-KR" b="1" dirty="0">
                <a:solidFill>
                  <a:srgbClr val="FFFF00"/>
                </a:solidFill>
                <a:latin typeface="+mj-lt"/>
              </a:rPr>
              <a:t>ĨA:</a:t>
            </a:r>
            <a:r>
              <a:rPr lang="vi-VN" altLang="ko-KR" sz="1800" b="1" dirty="0">
                <a:solidFill>
                  <a:srgbClr val="FFFF00"/>
                </a:solidFill>
                <a:latin typeface="+mj-lt"/>
              </a:rPr>
              <a:t> </a:t>
            </a:r>
            <a:endParaRPr lang="ko-KR" altLang="ko-KR" sz="1800" dirty="0">
              <a:solidFill>
                <a:srgbClr val="FFFF00"/>
              </a:solidFill>
              <a:latin typeface="+mj-l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vi-VN" altLang="ko-KR" sz="1000" dirty="0">
                <a:solidFill>
                  <a:srgbClr val="FFFF00"/>
                </a:solidFill>
                <a:latin typeface="+mj-lt"/>
              </a:rPr>
              <a:t> </a:t>
            </a:r>
            <a:endParaRPr lang="ko-KR" altLang="ko-KR" sz="1000" dirty="0">
              <a:solidFill>
                <a:srgbClr val="FFFF00"/>
              </a:solidFill>
              <a:latin typeface="+mj-lt"/>
            </a:endParaRPr>
          </a:p>
          <a:p>
            <a:pPr marL="0" indent="0">
              <a:buNone/>
            </a:pPr>
            <a:r>
              <a:rPr lang="vi-VN" altLang="ko-KR" sz="1800" b="1" dirty="0">
                <a:latin typeface="+mj-lt"/>
                <a:ea typeface="HY견명조" panose="02030600000101010101" pitchFamily="18" charset="-127"/>
              </a:rPr>
              <a:t>-</a:t>
            </a:r>
            <a:r>
              <a:rPr lang="ko-KR" altLang="ko-KR" sz="1800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고 </a:t>
            </a:r>
            <a:r>
              <a:rPr lang="vi-VN" altLang="ko-KR" sz="1800" dirty="0">
                <a:solidFill>
                  <a:srgbClr val="FFFF00"/>
                </a:solidFill>
                <a:latin typeface="+mj-lt"/>
              </a:rPr>
              <a:t>được áp dụng với Đ</a:t>
            </a:r>
            <a:r>
              <a:rPr lang="en-US" altLang="ko-KR" sz="1800" dirty="0" err="1">
                <a:solidFill>
                  <a:srgbClr val="FFFF00"/>
                </a:solidFill>
                <a:latin typeface="+mj-lt"/>
              </a:rPr>
              <a:t>ộng</a:t>
            </a:r>
            <a:r>
              <a:rPr lang="vi-VN" altLang="ko-KR" sz="1800" dirty="0">
                <a:solidFill>
                  <a:srgbClr val="FFFF00"/>
                </a:solidFill>
                <a:latin typeface="+mj-lt"/>
              </a:rPr>
              <a:t> T</a:t>
            </a: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ừ</a:t>
            </a:r>
            <a:r>
              <a:rPr lang="vi-VN" altLang="ko-KR" sz="1800" dirty="0">
                <a:solidFill>
                  <a:srgbClr val="FFFF00"/>
                </a:solidFill>
                <a:latin typeface="+mj-lt"/>
              </a:rPr>
              <a:t>, </a:t>
            </a:r>
            <a:r>
              <a:rPr lang="en-US" altLang="ko-KR" sz="1800" dirty="0" err="1">
                <a:solidFill>
                  <a:srgbClr val="FFFF00"/>
                </a:solidFill>
                <a:latin typeface="+mj-lt"/>
              </a:rPr>
              <a:t>liên</a:t>
            </a: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+mj-lt"/>
              </a:rPr>
              <a:t>kiết</a:t>
            </a: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+mj-lt"/>
              </a:rPr>
              <a:t>một</a:t>
            </a: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+mj-lt"/>
              </a:rPr>
              <a:t>hành</a:t>
            </a: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+mj-lt"/>
              </a:rPr>
              <a:t>động</a:t>
            </a: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+mj-lt"/>
              </a:rPr>
              <a:t>nào</a:t>
            </a: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+mj-lt"/>
              </a:rPr>
              <a:t>đó</a:t>
            </a:r>
            <a:r>
              <a:rPr lang="vi-VN" altLang="ko-KR" sz="1800" dirty="0">
                <a:solidFill>
                  <a:srgbClr val="FFFF00"/>
                </a:solidFill>
                <a:latin typeface="+mj-lt"/>
              </a:rPr>
              <a:t> theo thời gian</a:t>
            </a: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(</a:t>
            </a:r>
            <a:r>
              <a:rPr lang="en-US" altLang="ko-KR" sz="1800" dirty="0" err="1">
                <a:solidFill>
                  <a:srgbClr val="FFFF00"/>
                </a:solidFill>
                <a:latin typeface="+mj-lt"/>
              </a:rPr>
              <a:t>trước</a:t>
            </a: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+mj-lt"/>
              </a:rPr>
              <a:t>sau</a:t>
            </a: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)</a:t>
            </a:r>
            <a:r>
              <a:rPr lang="vi-VN" altLang="ko-KR" sz="1800" dirty="0">
                <a:solidFill>
                  <a:srgbClr val="FFFF00"/>
                </a:solidFill>
                <a:latin typeface="+mj-lt"/>
              </a:rPr>
              <a:t>.</a:t>
            </a: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   </a:t>
            </a:r>
          </a:p>
          <a:p>
            <a:pPr marL="0" indent="0">
              <a:buNone/>
            </a:pPr>
            <a:r>
              <a:rPr lang="en-US" altLang="ko-KR" sz="1800" dirty="0" err="1">
                <a:solidFill>
                  <a:srgbClr val="FFFF00"/>
                </a:solidFill>
                <a:latin typeface="+mj-lt"/>
              </a:rPr>
              <a:t>Nghĩa</a:t>
            </a: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 </a:t>
            </a:r>
            <a:r>
              <a:rPr lang="en-US" altLang="ko-KR" sz="1800" dirty="0" err="1">
                <a:solidFill>
                  <a:srgbClr val="FFFF00"/>
                </a:solidFill>
                <a:latin typeface="+mj-lt"/>
              </a:rPr>
              <a:t>là</a:t>
            </a:r>
            <a:r>
              <a:rPr lang="en-US" altLang="ko-KR" sz="1800" dirty="0">
                <a:solidFill>
                  <a:srgbClr val="FFFF00"/>
                </a:solidFill>
                <a:latin typeface="+mj-lt"/>
              </a:rPr>
              <a:t>: </a:t>
            </a:r>
            <a:r>
              <a:rPr lang="vi-VN" altLang="ko-KR" sz="1800" b="1" dirty="0"/>
              <a:t>Rồi, và sau đó</a:t>
            </a:r>
            <a:endParaRPr lang="en-US" altLang="ko-KR" sz="1800" b="1" dirty="0"/>
          </a:p>
          <a:p>
            <a:pPr marL="0" indent="0">
              <a:buNone/>
            </a:pPr>
            <a:endParaRPr lang="en-US" altLang="ko-KR" sz="1800" dirty="0">
              <a:solidFill>
                <a:srgbClr val="FFFF00"/>
              </a:solidFill>
              <a:latin typeface="+mj-lt"/>
            </a:endParaRPr>
          </a:p>
          <a:p>
            <a:pPr marL="0" indent="0">
              <a:buNone/>
            </a:pPr>
            <a:endParaRPr lang="ko-KR" altLang="ko-KR" sz="1800" dirty="0">
              <a:solidFill>
                <a:srgbClr val="FFFF00"/>
              </a:solidFill>
              <a:latin typeface="+mj-lt"/>
            </a:endParaRPr>
          </a:p>
        </p:txBody>
      </p:sp>
      <p:pic>
        <p:nvPicPr>
          <p:cNvPr id="3" name="그림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50" y="1866063"/>
            <a:ext cx="1463675" cy="1828800"/>
          </a:xfrm>
          <a:prstGeom prst="rect">
            <a:avLst/>
          </a:prstGeom>
        </p:spPr>
      </p:pic>
      <p:sp>
        <p:nvSpPr>
          <p:cNvPr id="6" name="직사각형 5"/>
          <p:cNvSpPr/>
          <p:nvPr/>
        </p:nvSpPr>
        <p:spPr>
          <a:xfrm>
            <a:off x="2698573" y="1792837"/>
            <a:ext cx="4051109" cy="159120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이 약은 밥을 </a:t>
            </a:r>
            <a:r>
              <a:rPr lang="ko-KR" altLang="ko-KR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먹고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드셔야 합니다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Thuốc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uống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  <a:spcAft>
                <a:spcPts val="800"/>
              </a:spcAft>
            </a:pPr>
            <a:endParaRPr lang="en-US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spcAft>
                <a:spcPts val="800"/>
              </a:spcAft>
            </a:pPr>
            <a:r>
              <a:rPr lang="ko-KR" altLang="en-US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: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네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,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알겠습니다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70000"/>
              </a:lnSpc>
              <a:spcAft>
                <a:spcPts val="800"/>
              </a:spcAft>
            </a:pPr>
            <a:r>
              <a:rPr lang="en-US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    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Vâng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ạ. 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607379" y="3728410"/>
            <a:ext cx="6096000" cy="167712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127000"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저는 항상 손을 </a:t>
            </a:r>
            <a:r>
              <a:rPr lang="ko-KR" altLang="ko-KR" b="1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씻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밥을 먹습니다</a:t>
            </a:r>
            <a:r>
              <a:rPr lang="en-US" altLang="ko-KR" kern="100" dirty="0">
                <a:latin typeface="맑은 고딕" panose="020B0503020000020004" pitchFamily="50" charset="-127"/>
                <a:cs typeface="Times New Roman" panose="02020603050405020304" pitchFamily="18" charset="0"/>
              </a:rPr>
              <a:t>.</a:t>
            </a:r>
            <a:endParaRPr lang="ko-KR" altLang="ko-KR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indent="127000" algn="just">
              <a:lnSpc>
                <a:spcPct val="70000"/>
              </a:lnSpc>
              <a:spcAft>
                <a:spcPts val="800"/>
              </a:spcAft>
            </a:pP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r>
              <a:rPr lang="vi-VN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ửa tay trước </a:t>
            </a:r>
            <a:r>
              <a:rPr lang="vi-VN" altLang="ko-KR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vi-VN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mới ăn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127000" algn="just">
              <a:lnSpc>
                <a:spcPct val="70000"/>
              </a:lnSpc>
              <a:spcAft>
                <a:spcPts val="800"/>
              </a:spcAft>
            </a:pP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저녁을 먹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산책했어요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70000"/>
              </a:lnSpc>
              <a:spcAft>
                <a:spcPts val="800"/>
              </a:spcAft>
            </a:pP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dạo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kern="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ko-KR" altLang="ko-KR" kern="1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9708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598843" y="468568"/>
            <a:ext cx="2807115" cy="10627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 algn="just">
              <a:lnSpc>
                <a:spcPct val="107000"/>
              </a:lnSpc>
              <a:spcAft>
                <a:spcPts val="800"/>
              </a:spcAft>
              <a:buAutoNum type="circleNumDbPlain" startAt="2"/>
            </a:pPr>
            <a:r>
              <a:rPr lang="vi-VN" altLang="ko-KR" sz="2800" b="1" dirty="0">
                <a:solidFill>
                  <a:srgbClr val="FFFF00"/>
                </a:solidFill>
                <a:latin typeface="+mj-lt"/>
                <a:ea typeface="HY견명조" panose="02030600000101010101" pitchFamily="18" charset="-127"/>
              </a:rPr>
              <a:t>HÌNH THỨC</a:t>
            </a:r>
            <a:endParaRPr lang="en-US" altLang="ko-KR" sz="2800" b="1" dirty="0">
              <a:solidFill>
                <a:srgbClr val="FFFF00"/>
              </a:solidFill>
              <a:latin typeface="+mj-lt"/>
              <a:ea typeface="HY견명조" panose="02030600000101010101" pitchFamily="18" charset="-127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sz="2800" kern="100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43682"/>
              </p:ext>
            </p:extLst>
          </p:nvPr>
        </p:nvGraphicFramePr>
        <p:xfrm>
          <a:off x="753340" y="1531359"/>
          <a:ext cx="7555570" cy="19114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1114">
                  <a:extLst>
                    <a:ext uri="{9D8B030D-6E8A-4147-A177-3AD203B41FA5}">
                      <a16:colId xmlns:a16="http://schemas.microsoft.com/office/drawing/2014/main" val="3068762942"/>
                    </a:ext>
                  </a:extLst>
                </a:gridCol>
                <a:gridCol w="1511114">
                  <a:extLst>
                    <a:ext uri="{9D8B030D-6E8A-4147-A177-3AD203B41FA5}">
                      <a16:colId xmlns:a16="http://schemas.microsoft.com/office/drawing/2014/main" val="1067831912"/>
                    </a:ext>
                  </a:extLst>
                </a:gridCol>
                <a:gridCol w="1511114">
                  <a:extLst>
                    <a:ext uri="{9D8B030D-6E8A-4147-A177-3AD203B41FA5}">
                      <a16:colId xmlns:a16="http://schemas.microsoft.com/office/drawing/2014/main" val="4273935790"/>
                    </a:ext>
                  </a:extLst>
                </a:gridCol>
                <a:gridCol w="1511114">
                  <a:extLst>
                    <a:ext uri="{9D8B030D-6E8A-4147-A177-3AD203B41FA5}">
                      <a16:colId xmlns:a16="http://schemas.microsoft.com/office/drawing/2014/main" val="208518083"/>
                    </a:ext>
                  </a:extLst>
                </a:gridCol>
                <a:gridCol w="1511114">
                  <a:extLst>
                    <a:ext uri="{9D8B030D-6E8A-4147-A177-3AD203B41FA5}">
                      <a16:colId xmlns:a16="http://schemas.microsoft.com/office/drawing/2014/main" val="3744521328"/>
                    </a:ext>
                  </a:extLst>
                </a:gridCol>
              </a:tblGrid>
              <a:tr h="916073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 ĐỘNG TỪ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받침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X 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보다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Nhìn,ngắm,xem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Rồi,và sau đó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보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Rồi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Nhìn,ngắm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95310824"/>
                  </a:ext>
                </a:extLst>
              </a:tr>
              <a:tr h="99540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받침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O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 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âm</a:t>
                      </a:r>
                      <a:r>
                        <a:rPr lang="en-US" sz="1600" b="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cuối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읽다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Đọc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Rồi,và sau đó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6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읽</a:t>
                      </a:r>
                      <a:r>
                        <a:rPr lang="ko-KR" sz="16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6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Rồi </a:t>
                      </a:r>
                      <a:r>
                        <a:rPr lang="vi-VN" sz="16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Đọc</a:t>
                      </a:r>
                      <a:endParaRPr lang="ko-KR" sz="16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130534"/>
                  </a:ext>
                </a:extLst>
              </a:tr>
            </a:tbl>
          </a:graphicData>
        </a:graphic>
      </p:graphicFrame>
      <p:sp>
        <p:nvSpPr>
          <p:cNvPr id="7" name="직사각형 6"/>
          <p:cNvSpPr/>
          <p:nvPr/>
        </p:nvSpPr>
        <p:spPr>
          <a:xfrm>
            <a:off x="753340" y="3982404"/>
            <a:ext cx="2020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♣ L</a:t>
            </a:r>
            <a:r>
              <a:rPr lang="vi-VN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ƯU Ý</a:t>
            </a:r>
            <a:r>
              <a:rPr lang="en-US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ko-KR" altLang="ko-KR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753340" y="4770723"/>
            <a:ext cx="6613618" cy="1585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Courier New" panose="02070309020205020404" pitchFamily="49" charset="0"/>
              </a:rPr>
              <a:t>* khi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 kết hợp với động từ nào thì</a:t>
            </a:r>
            <a:r>
              <a:rPr lang="vi-VN" altLang="ko-KR" b="1" kern="100" dirty="0">
                <a:latin typeface="+mj-lt"/>
                <a:ea typeface="HY견명조" panose="02030600000101010101" pitchFamily="18" charset="-127"/>
                <a:cs typeface="Courier New" panose="02070309020205020404" pitchFamily="49" charset="0"/>
              </a:rPr>
              <a:t>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Courier New" panose="02070309020205020404" pitchFamily="49" charset="0"/>
              </a:rPr>
              <a:t>고</a:t>
            </a:r>
            <a:r>
              <a:rPr lang="vi-VN" altLang="ko-KR" b="1" kern="100" dirty="0">
                <a:latin typeface="+mj-lt"/>
                <a:ea typeface="HY견명조" panose="02030600000101010101" pitchFamily="18" charset="-127"/>
                <a:cs typeface="Courier New" panose="02070309020205020404" pitchFamily="49" charset="0"/>
              </a:rPr>
              <a:t>’</a:t>
            </a:r>
            <a:r>
              <a:rPr lang="vi-VN" altLang="ko-KR" b="1" kern="100" dirty="0">
                <a:solidFill>
                  <a:srgbClr val="FF0000"/>
                </a:solidFill>
                <a:latin typeface="+mj-lt"/>
                <a:cs typeface="Courier New" panose="02070309020205020404" pitchFamily="49" charset="0"/>
              </a:rPr>
              <a:t> 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vẫn không thay đổi</a:t>
            </a:r>
            <a:endParaRPr lang="ko-KR" altLang="ko-KR" kern="100" dirty="0">
              <a:solidFill>
                <a:srgbClr val="FFFF00"/>
              </a:solidFill>
              <a:latin typeface="+mj-lt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kern="100" dirty="0">
                <a:solidFill>
                  <a:srgbClr val="FFFF00"/>
                </a:solidFill>
                <a:latin typeface="+mj-lt"/>
                <a:cs typeface="Courier New" panose="02070309020205020404" pitchFamily="49" charset="0"/>
              </a:rPr>
              <a:t>*</a:t>
            </a:r>
            <a:r>
              <a:rPr lang="vi-VN" altLang="ko-KR" kern="100" dirty="0">
                <a:solidFill>
                  <a:srgbClr val="C00000"/>
                </a:solidFill>
                <a:latin typeface="+mj-lt"/>
                <a:cs typeface="Courier New" panose="02070309020205020404" pitchFamily="49" charset="0"/>
              </a:rPr>
              <a:t> </a:t>
            </a:r>
            <a:r>
              <a:rPr lang="vi-VN" altLang="ko-KR" b="1" kern="100" dirty="0">
                <a:latin typeface="+mj-lt"/>
                <a:ea typeface="HY견명조" panose="02030600000101010101" pitchFamily="18" charset="-127"/>
                <a:cs typeface="Courier New" panose="02070309020205020404" pitchFamily="49" charset="0"/>
              </a:rPr>
              <a:t>‘</a:t>
            </a:r>
            <a:r>
              <a:rPr lang="ko-KR" altLang="ko-KR" b="1" kern="100" dirty="0">
                <a:latin typeface="HY견명조" panose="02030600000101010101" pitchFamily="18" charset="-127"/>
                <a:ea typeface="HY견명조" panose="02030600000101010101" pitchFamily="18" charset="-127"/>
                <a:cs typeface="Courier New" panose="02070309020205020404" pitchFamily="49" charset="0"/>
              </a:rPr>
              <a:t>고</a:t>
            </a:r>
            <a:r>
              <a:rPr lang="vi-VN" altLang="ko-KR" b="1" kern="100" dirty="0">
                <a:latin typeface="+mj-lt"/>
                <a:ea typeface="HY견명조" panose="02030600000101010101" pitchFamily="18" charset="-127"/>
                <a:cs typeface="Courier New" panose="02070309020205020404" pitchFamily="49" charset="0"/>
              </a:rPr>
              <a:t>’</a:t>
            </a:r>
            <a:r>
              <a:rPr lang="vi-VN" altLang="ko-KR" b="1" kern="100" dirty="0">
                <a:solidFill>
                  <a:srgbClr val="FF0000"/>
                </a:solidFill>
                <a:latin typeface="+mj-lt"/>
                <a:cs typeface="Courier New" panose="02070309020205020404" pitchFamily="49" charset="0"/>
              </a:rPr>
              <a:t> 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Courier New" panose="02070309020205020404" pitchFamily="49" charset="0"/>
              </a:rPr>
              <a:t>không th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ể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Courier New" panose="02070309020205020404" pitchFamily="49" charset="0"/>
              </a:rPr>
              <a:t> s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ử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Courier New" panose="02070309020205020404" pitchFamily="49" charset="0"/>
              </a:rPr>
              <a:t> d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ụ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Courier New" panose="02070309020205020404" pitchFamily="49" charset="0"/>
              </a:rPr>
              <a:t>ng v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ớ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Courier New" panose="02070309020205020404" pitchFamily="49" charset="0"/>
              </a:rPr>
              <a:t>i Tính T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ừ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Courier New" panose="02070309020205020404" pitchFamily="49" charset="0"/>
              </a:rPr>
              <a:t> ho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ặ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Courier New" panose="02070309020205020404" pitchFamily="49" charset="0"/>
              </a:rPr>
              <a:t>c Danh T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ừ</a:t>
            </a:r>
            <a:endParaRPr lang="ko-KR" altLang="ko-KR" kern="100" dirty="0">
              <a:solidFill>
                <a:srgbClr val="FFFF00"/>
              </a:solidFill>
              <a:latin typeface="+mj-lt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u="sng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Courier New" panose="02070309020205020404" pitchFamily="49" charset="0"/>
              </a:rPr>
              <a:t>나는 힘들</a:t>
            </a:r>
            <a:r>
              <a:rPr lang="ko-KR" altLang="ko-KR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Courier New" panose="02070309020205020404" pitchFamily="49" charset="0"/>
              </a:rPr>
              <a:t>고</a:t>
            </a:r>
            <a:r>
              <a:rPr lang="ko-KR" altLang="ko-KR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Courier New" panose="02070309020205020404" pitchFamily="49" charset="0"/>
              </a:rPr>
              <a:t> </a:t>
            </a:r>
            <a:r>
              <a:rPr lang="ko-KR" altLang="ko-KR" u="sng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Courier New" panose="02070309020205020404" pitchFamily="49" charset="0"/>
              </a:rPr>
              <a:t>잤다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ea typeface="HY견명조" panose="02030600000101010101" pitchFamily="18" charset="-127"/>
                <a:cs typeface="Courier New" panose="02070309020205020404" pitchFamily="49" charset="0"/>
              </a:rPr>
              <a:t>(×)</a:t>
            </a:r>
            <a:r>
              <a:rPr lang="vi-VN" altLang="ko-KR" u="sng" kern="100" dirty="0">
                <a:latin typeface="+mj-lt"/>
                <a:ea typeface="HY견명조" panose="02030600000101010101" pitchFamily="18" charset="-127"/>
                <a:cs typeface="Courier New" panose="02070309020205020404" pitchFamily="49" charset="0"/>
              </a:rPr>
              <a:t> </a:t>
            </a:r>
            <a:r>
              <a:rPr lang="en-US" altLang="ko-KR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Courier New" panose="02070309020205020404" pitchFamily="49" charset="0"/>
              </a:rPr>
              <a:t>Tôi m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ệ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Courier New" panose="02070309020205020404" pitchFamily="49" charset="0"/>
              </a:rPr>
              <a:t>t </a:t>
            </a:r>
            <a:r>
              <a:rPr lang="vi-VN" altLang="ko-KR" b="1" u="sng" kern="100" dirty="0">
                <a:latin typeface="+mj-lt"/>
                <a:cs typeface="Courier New" panose="02070309020205020404" pitchFamily="49" charset="0"/>
              </a:rPr>
              <a:t>r</a:t>
            </a:r>
            <a:r>
              <a:rPr lang="vi-VN" altLang="ko-KR" b="1" u="sng" kern="100" dirty="0">
                <a:latin typeface="+mj-lt"/>
                <a:cs typeface="Times New Roman" panose="02020603050405020304" pitchFamily="18" charset="0"/>
              </a:rPr>
              <a:t>ồ</a:t>
            </a:r>
            <a:r>
              <a:rPr lang="vi-VN" altLang="ko-KR" b="1" u="sng" kern="100" dirty="0">
                <a:latin typeface="+mj-lt"/>
                <a:cs typeface="Courier New" panose="02070309020205020404" pitchFamily="49" charset="0"/>
              </a:rPr>
              <a:t>i</a:t>
            </a:r>
            <a:r>
              <a:rPr lang="vi-VN" altLang="ko-KR" u="sng" kern="100" dirty="0">
                <a:latin typeface="+mj-lt"/>
                <a:cs typeface="Courier New" panose="02070309020205020404" pitchFamily="49" charset="0"/>
              </a:rPr>
              <a:t> 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Courier New" panose="02070309020205020404" pitchFamily="49" charset="0"/>
              </a:rPr>
              <a:t>ng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ủ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Courier New" panose="02070309020205020404" pitchFamily="49" charset="0"/>
              </a:rPr>
              <a:t> </a:t>
            </a:r>
            <a:endParaRPr lang="ko-KR" altLang="ko-KR" kern="100" dirty="0">
              <a:solidFill>
                <a:srgbClr val="FFFF00"/>
              </a:solidFill>
              <a:latin typeface="+mj-lt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u="sng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Courier New" panose="02070309020205020404" pitchFamily="49" charset="0"/>
              </a:rPr>
              <a:t>엄마는 아빠이</a:t>
            </a:r>
            <a:r>
              <a:rPr lang="ko-KR" altLang="ko-KR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Courier New" panose="02070309020205020404" pitchFamily="49" charset="0"/>
              </a:rPr>
              <a:t>고</a:t>
            </a:r>
            <a:r>
              <a:rPr lang="ko-KR" altLang="ko-KR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Courier New" panose="02070309020205020404" pitchFamily="49" charset="0"/>
              </a:rPr>
              <a:t> </a:t>
            </a:r>
            <a:r>
              <a:rPr lang="ko-KR" altLang="ko-KR" u="sng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Courier New" panose="02070309020205020404" pitchFamily="49" charset="0"/>
              </a:rPr>
              <a:t>주무셨다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ea typeface="HY견명조" panose="02030600000101010101" pitchFamily="18" charset="-127"/>
                <a:cs typeface="Courier New" panose="02070309020205020404" pitchFamily="49" charset="0"/>
              </a:rPr>
              <a:t>(×)</a:t>
            </a:r>
            <a:r>
              <a:rPr lang="en-US" altLang="ko-KR" kern="100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Courier New" panose="02070309020205020404" pitchFamily="49" charset="0"/>
              </a:rPr>
              <a:t>M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ẹ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Courier New" panose="02070309020205020404" pitchFamily="49" charset="0"/>
              </a:rPr>
              <a:t> và b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ố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Courier New" panose="02070309020205020404" pitchFamily="49" charset="0"/>
              </a:rPr>
              <a:t>(cha, ba) đã ng</a:t>
            </a:r>
            <a:r>
              <a:rPr lang="vi-VN" altLang="ko-KR" u="sng" kern="100" dirty="0">
                <a:solidFill>
                  <a:srgbClr val="FFFF00"/>
                </a:solidFill>
                <a:latin typeface="+mj-lt"/>
                <a:cs typeface="Times New Roman" panose="02020603050405020304" pitchFamily="18" charset="0"/>
              </a:rPr>
              <a:t>ủ </a:t>
            </a:r>
            <a:r>
              <a:rPr lang="vi-VN" altLang="ko-KR" b="1" u="sng" kern="100" dirty="0">
                <a:latin typeface="+mj-lt"/>
                <a:cs typeface="Times New Roman" panose="02020603050405020304" pitchFamily="18" charset="0"/>
              </a:rPr>
              <a:t>rồi</a:t>
            </a:r>
            <a:endParaRPr lang="ko-KR" altLang="ko-KR" kern="100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907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244194" y="178897"/>
            <a:ext cx="20201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♣ L</a:t>
            </a:r>
            <a:r>
              <a:rPr lang="vi-VN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ƯU Ý</a:t>
            </a:r>
            <a:r>
              <a:rPr lang="en-US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ko-KR" altLang="ko-KR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412785" y="702117"/>
            <a:ext cx="8088702" cy="5073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*Khi áp dụng cho Quá Khứ</a:t>
            </a:r>
            <a:r>
              <a:rPr lang="vi-VN" altLang="ko-KR" b="1" u="sng" kern="100" dirty="0">
                <a:latin typeface="+mj-lt"/>
                <a:ea typeface="HY신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ko-KR" altLang="ko-KR" b="1" u="sng" kern="100" dirty="0" err="1">
                <a:latin typeface="HY신명조" panose="02030600000101010101" pitchFamily="18" charset="-127"/>
                <a:ea typeface="HY신명조" panose="02030600000101010101" pitchFamily="18" charset="-127"/>
                <a:cs typeface="Times New Roman" panose="02020603050405020304" pitchFamily="18" charset="0"/>
              </a:rPr>
              <a:t>았</a:t>
            </a:r>
            <a:r>
              <a:rPr lang="vi-VN" altLang="ko-KR" b="1" u="sng" kern="100" dirty="0">
                <a:latin typeface="+mj-lt"/>
                <a:ea typeface="HY신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ko-KR" b="1" u="sng" kern="100" dirty="0" err="1">
                <a:latin typeface="HY신명조" panose="02030600000101010101" pitchFamily="18" charset="-127"/>
                <a:ea typeface="HY신명조" panose="02030600000101010101" pitchFamily="18" charset="-127"/>
                <a:cs typeface="Times New Roman" panose="02020603050405020304" pitchFamily="18" charset="0"/>
              </a:rPr>
              <a:t>었</a:t>
            </a:r>
            <a:r>
              <a:rPr lang="vi-VN" altLang="ko-KR" b="1" u="sng" kern="100" dirty="0">
                <a:latin typeface="+mj-lt"/>
                <a:ea typeface="HY신명조" panose="02030600000101010101" pitchFamily="18" charset="-127"/>
                <a:cs typeface="Times New Roman" panose="02020603050405020304" pitchFamily="18" charset="0"/>
              </a:rPr>
              <a:t>/</a:t>
            </a:r>
            <a:r>
              <a:rPr lang="ko-KR" altLang="en-US" b="1" u="sng" kern="100" dirty="0" err="1">
                <a:latin typeface="HY신명조" panose="02030600000101010101" pitchFamily="18" charset="-127"/>
                <a:ea typeface="HY신명조" panose="02030600000101010101" pitchFamily="18" charset="-127"/>
                <a:cs typeface="Times New Roman" panose="02020603050405020304" pitchFamily="18" charset="0"/>
              </a:rPr>
              <a:t>였</a:t>
            </a:r>
            <a:r>
              <a:rPr lang="vi-VN" altLang="ko-KR" b="1" u="sng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vi-VN" altLang="ko-KR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Tương Lai</a:t>
            </a:r>
            <a:r>
              <a:rPr lang="en-US" altLang="ko-KR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u="sng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ko-KR" altLang="ko-KR" b="1" u="sng" kern="100" dirty="0" err="1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겠</a:t>
            </a:r>
            <a:r>
              <a:rPr lang="en-US" altLang="ko-KR" b="1" u="sng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en-US" altLang="ko-KR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ko-KR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Quá Khứ </a:t>
            </a:r>
            <a:r>
              <a:rPr lang="en-US" altLang="ko-KR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</a:t>
            </a:r>
            <a:r>
              <a:rPr lang="vi-VN" altLang="ko-KR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à Tương Lai</a:t>
            </a:r>
            <a:r>
              <a:rPr lang="en-US" altLang="ko-KR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u="sng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ko-KR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u="sng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altLang="ko-KR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</a:t>
            </a:r>
            <a:r>
              <a:rPr lang="vi-VN" altLang="ko-KR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vế sau,</a:t>
            </a:r>
            <a:r>
              <a:rPr lang="en-US" altLang="ko-KR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nếu như đứng ở vế trước thì sẽ mang ý nghĩa giống như </a:t>
            </a:r>
            <a:r>
              <a:rPr lang="vi-VN" altLang="ko-KR" b="1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b="1" u="sng" kern="100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vi-VN" altLang="ko-KR" b="1" u="sng" kern="100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1’</a:t>
            </a:r>
            <a:endParaRPr lang="en-US" altLang="ko-KR" b="1" u="sng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US" altLang="ko-KR" b="1" u="sng" kern="100" dirty="0"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ko-KR" altLang="ko-KR" b="1" kern="100" dirty="0"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u="sng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 dụ:</a:t>
            </a:r>
            <a:endParaRPr lang="ko-KR" altLang="ko-KR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나는 책을 읽</a:t>
            </a:r>
            <a:r>
              <a:rPr lang="ko-KR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b="1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영화를 봤다 </a:t>
            </a:r>
            <a:r>
              <a:rPr lang="ko-KR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‘고</a:t>
            </a:r>
            <a:r>
              <a:rPr lang="vi-VN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2</a:t>
            </a:r>
            <a:r>
              <a:rPr lang="ko-KR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ko-KR" altLang="ko-KR" u="sng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endParaRPr lang="ko-KR" altLang="ko-KR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đã đọc sách </a:t>
            </a:r>
            <a:r>
              <a:rPr lang="vi-VN" altLang="ko-KR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vi-VN" altLang="ko-KR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mới xem phim</a:t>
            </a:r>
            <a:endParaRPr lang="ko-KR" altLang="ko-KR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나는 책을 읽</a:t>
            </a:r>
            <a:r>
              <a:rPr lang="ko-KR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었고</a:t>
            </a:r>
            <a:r>
              <a:rPr lang="ko-KR" altLang="ko-KR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영화를 봤다 </a:t>
            </a:r>
            <a:r>
              <a:rPr lang="ko-KR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‘고</a:t>
            </a:r>
            <a:r>
              <a:rPr lang="vi-VN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1</a:t>
            </a:r>
            <a:r>
              <a:rPr lang="ko-KR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ko-KR" altLang="ko-KR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 Sách </a:t>
            </a:r>
            <a:r>
              <a:rPr lang="vi-VN" altLang="ko-KR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xem Phim</a:t>
            </a:r>
            <a:endParaRPr lang="ko-KR" altLang="ko-KR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나는 편지를 쓰</a:t>
            </a:r>
            <a:r>
              <a:rPr lang="ko-KR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ko-KR" altLang="ko-KR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우체국에 </a:t>
            </a:r>
            <a:r>
              <a:rPr lang="ko-KR" altLang="en-US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가겠</a:t>
            </a:r>
            <a:r>
              <a:rPr lang="ko-KR" altLang="ko-KR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다 </a:t>
            </a:r>
            <a:r>
              <a:rPr lang="ko-KR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‘고</a:t>
            </a:r>
            <a:r>
              <a:rPr lang="vi-VN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2</a:t>
            </a:r>
            <a:r>
              <a:rPr lang="ko-KR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ko-KR" altLang="ko-KR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Thư </a:t>
            </a:r>
            <a:r>
              <a:rPr lang="vi-VN" altLang="ko-KR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vi-VN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kern="1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 Bưu Điện</a:t>
            </a:r>
            <a:endParaRPr lang="ko-KR" altLang="ko-KR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o-KR" altLang="ko-KR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나는 편지를 쓰</a:t>
            </a:r>
            <a:r>
              <a:rPr lang="ko-KR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겠고</a:t>
            </a:r>
            <a:r>
              <a:rPr lang="ko-KR" altLang="ko-KR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우체국에 </a:t>
            </a:r>
            <a:r>
              <a:rPr lang="ko-KR" altLang="en-US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가겠</a:t>
            </a:r>
            <a:r>
              <a:rPr lang="ko-KR" altLang="ko-KR" kern="100" dirty="0">
                <a:solidFill>
                  <a:srgbClr val="FFFF00"/>
                </a:solidFill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다 </a:t>
            </a:r>
            <a:r>
              <a:rPr lang="ko-KR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‘고</a:t>
            </a:r>
            <a:r>
              <a:rPr lang="vi-VN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1</a:t>
            </a:r>
            <a:r>
              <a:rPr lang="ko-KR" altLang="ko-KR" b="1" kern="100" dirty="0">
                <a:latin typeface="맑은 고딕" panose="020B0503020000020004" pitchFamily="50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endParaRPr lang="ko-KR" altLang="ko-KR" b="1" kern="100" dirty="0">
              <a:latin typeface="맑은 고딕" panose="020B0503020000020004" pitchFamily="50" charset="-127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vi-VN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</a:t>
            </a:r>
            <a:r>
              <a:rPr lang="vi-VN" altLang="ko-KR" b="1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 </a:t>
            </a:r>
            <a:r>
              <a:rPr lang="vi-VN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thư </a:t>
            </a:r>
            <a:r>
              <a:rPr lang="vi-VN" altLang="ko-KR" b="1" kern="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altLang="ko-KR" kern="1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đã đi ra Bưu Điện</a:t>
            </a:r>
            <a:endParaRPr lang="ko-KR" altLang="ko-KR" kern="100" dirty="0">
              <a:solidFill>
                <a:srgbClr val="FFFF00"/>
              </a:solidFill>
              <a:latin typeface="맑은 고딕" panose="020B0503020000020004" pitchFamily="50" charset="-127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0242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표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789633"/>
              </p:ext>
            </p:extLst>
          </p:nvPr>
        </p:nvGraphicFramePr>
        <p:xfrm>
          <a:off x="603453" y="863391"/>
          <a:ext cx="8106688" cy="23275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59420">
                  <a:extLst>
                    <a:ext uri="{9D8B030D-6E8A-4147-A177-3AD203B41FA5}">
                      <a16:colId xmlns:a16="http://schemas.microsoft.com/office/drawing/2014/main" val="3739045677"/>
                    </a:ext>
                  </a:extLst>
                </a:gridCol>
                <a:gridCol w="3847268">
                  <a:extLst>
                    <a:ext uri="{9D8B030D-6E8A-4147-A177-3AD203B41FA5}">
                      <a16:colId xmlns:a16="http://schemas.microsoft.com/office/drawing/2014/main" val="3691511581"/>
                    </a:ext>
                  </a:extLst>
                </a:gridCol>
              </a:tblGrid>
              <a:tr h="2317470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b="1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vi-VN" sz="1800" b="1" kern="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‘</a:t>
                      </a: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-</a:t>
                      </a:r>
                      <a:r>
                        <a:rPr lang="ko-KR" sz="1800" b="1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</a:t>
                      </a: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’</a:t>
                      </a:r>
                      <a:r>
                        <a:rPr lang="vi-VN" sz="1800" b="1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V</a:t>
                      </a: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à </a:t>
                      </a:r>
                      <a:r>
                        <a:rPr lang="vi-VN" sz="1800" b="1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,C</a:t>
                      </a:r>
                      <a:r>
                        <a:rPr lang="en-US" sz="1800" b="1" kern="100" dirty="0" err="1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òn</a:t>
                      </a:r>
                      <a:r>
                        <a:rPr lang="en-US" sz="1800" b="1" kern="100" baseline="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(</a:t>
                      </a:r>
                      <a:r>
                        <a:rPr lang="ko-KR" sz="1800" b="1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나열</a:t>
                      </a: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800" b="1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Liệt</a:t>
                      </a: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b="1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Kê</a:t>
                      </a: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)</a:t>
                      </a:r>
                      <a:endParaRPr lang="ko-KR" sz="1800" b="1" kern="10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vế trước và vế sau</a:t>
                      </a:r>
                      <a:r>
                        <a:rPr lang="en-US" sz="1800" b="0" kern="100" baseline="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800" b="0" kern="100" baseline="0" dirty="0" err="1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có</a:t>
                      </a:r>
                      <a:r>
                        <a:rPr lang="en-US" sz="1800" b="0" kern="100" baseline="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800" b="0" kern="100" baseline="0" dirty="0" err="1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thể</a:t>
                      </a:r>
                      <a:r>
                        <a:rPr lang="en-US" sz="1800" b="0" kern="100" baseline="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800" b="0" kern="100" baseline="0" dirty="0" err="1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cùng</a:t>
                      </a:r>
                      <a:r>
                        <a:rPr lang="en-US" sz="1800" b="0" kern="100" baseline="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800" b="0" kern="100" baseline="0" dirty="0" err="1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hoặc</a:t>
                      </a:r>
                      <a:r>
                        <a:rPr lang="en-US" sz="1800" b="0" kern="100" baseline="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 </a:t>
                      </a: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Không</a:t>
                      </a:r>
                      <a:r>
                        <a:rPr lang="en-US" sz="1800" b="0" kern="100" baseline="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cùng một Chủ Ngữ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Ví dụ) 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b="0" u="sng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언니는</a:t>
                      </a: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운동을 좋아하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, </a:t>
                      </a:r>
                      <a:r>
                        <a:rPr lang="ko-KR" sz="1800" b="0" u="sng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나는</a:t>
                      </a: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그림을 좋아해요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.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Chị tôi thích thể dục, </a:t>
                      </a:r>
                      <a:r>
                        <a:rPr lang="vi-VN" sz="18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còn</a:t>
                      </a: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 tôi thích vẽ Tranh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1" kern="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‘-</a:t>
                      </a:r>
                      <a:r>
                        <a:rPr lang="ko-KR" sz="1800" b="1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</a:t>
                      </a:r>
                      <a:r>
                        <a:rPr lang="vi-VN" sz="1800" b="1" kern="1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HY견명조" panose="02030600000101010101" pitchFamily="18" charset="-127"/>
                        </a:rPr>
                        <a:t>’ </a:t>
                      </a:r>
                      <a:r>
                        <a:rPr lang="vi-VN" sz="1800" b="1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Rồi, và sau đó </a:t>
                      </a:r>
                      <a:endParaRPr lang="en-US" sz="1800" b="1" kern="10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1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(thứ tự trước và sau)</a:t>
                      </a:r>
                      <a:endParaRPr lang="ko-KR" sz="1800" b="1" kern="100" dirty="0">
                        <a:solidFill>
                          <a:schemeClr val="tx1"/>
                        </a:solidFill>
                        <a:effectLst/>
                        <a:latin typeface="+mj-lt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vế trước và vế sau phải cùng chung </a:t>
                      </a:r>
                      <a:endParaRPr lang="en-US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một Chủ Ngữ 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Ví dụ)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b="0" u="sng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언니는</a:t>
                      </a: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운동을 하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</a:t>
                      </a: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샤워를 했어요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.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 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Chị tôi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đã</a:t>
                      </a: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 tập thể dục </a:t>
                      </a:r>
                      <a:r>
                        <a:rPr lang="vi-VN" sz="18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rồi</a:t>
                      </a: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 đã đi tắm 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96396068"/>
                  </a:ext>
                </a:extLst>
              </a:tr>
            </a:tbl>
          </a:graphicData>
        </a:graphic>
      </p:graphicFrame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268389"/>
              </p:ext>
            </p:extLst>
          </p:nvPr>
        </p:nvGraphicFramePr>
        <p:xfrm>
          <a:off x="603453" y="3567414"/>
          <a:ext cx="8106688" cy="29145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6581">
                  <a:extLst>
                    <a:ext uri="{9D8B030D-6E8A-4147-A177-3AD203B41FA5}">
                      <a16:colId xmlns:a16="http://schemas.microsoft.com/office/drawing/2014/main" val="356735141"/>
                    </a:ext>
                  </a:extLst>
                </a:gridCol>
                <a:gridCol w="3970107">
                  <a:extLst>
                    <a:ext uri="{9D8B030D-6E8A-4147-A177-3AD203B41FA5}">
                      <a16:colId xmlns:a16="http://schemas.microsoft.com/office/drawing/2014/main" val="1009992220"/>
                    </a:ext>
                  </a:extLst>
                </a:gridCol>
              </a:tblGrid>
              <a:tr h="2703990"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Động Từ,Tính Từ,Danh Từ-</a:t>
                      </a:r>
                      <a:endParaRPr lang="en-US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altLang="ko-KR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견명조" panose="02030600000101010101" pitchFamily="18" charset="-127"/>
                          <a:cs typeface="+mn-cs"/>
                        </a:rPr>
                        <a:t>‘</a:t>
                      </a:r>
                      <a:r>
                        <a:rPr lang="en-US" altLang="ko-KR" sz="1800" b="1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-</a:t>
                      </a:r>
                      <a:r>
                        <a:rPr lang="ko-KR" altLang="ko-KR" sz="1800" b="1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</a:t>
                      </a:r>
                      <a:r>
                        <a:rPr lang="en-US" altLang="ko-KR" sz="1800" b="1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’</a:t>
                      </a:r>
                      <a:r>
                        <a:rPr lang="vi-VN" altLang="ko-KR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lang="en-US" altLang="ko-KR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à </a:t>
                      </a:r>
                      <a:r>
                        <a:rPr lang="vi-VN" altLang="ko-KR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,C</a:t>
                      </a:r>
                      <a:r>
                        <a:rPr lang="en-US" altLang="ko-KR" sz="1800" b="1" kern="1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òn</a:t>
                      </a:r>
                      <a:r>
                        <a:rPr lang="en-US" altLang="ko-KR" sz="1800" b="1" kern="1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ko-KR" sz="1800" b="1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나열</a:t>
                      </a:r>
                      <a:r>
                        <a:rPr lang="en-US" altLang="ko-KR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800" b="1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Liệt</a:t>
                      </a:r>
                      <a:r>
                        <a:rPr lang="en-US" altLang="ko-KR" sz="1800" b="1" kern="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ko-KR" sz="1800" b="1" kern="1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Kê</a:t>
                      </a:r>
                      <a:r>
                        <a:rPr lang="en-US" altLang="ko-KR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ko-KR" sz="1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Không liên quan đến thời gian xảy ra trước, hay 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Ví dụ)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언니는 밥을 먹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었고</a:t>
                      </a: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나는 빵을 먹었다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. (O)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Chị tôi đã ăn cơm </a:t>
                      </a:r>
                      <a:r>
                        <a:rPr lang="vi-VN" sz="18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còn</a:t>
                      </a: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 tôi ăn bánh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Động Từ -</a:t>
                      </a:r>
                      <a:r>
                        <a:rPr lang="vi-VN" altLang="ko-KR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견명조" panose="02030600000101010101" pitchFamily="18" charset="-127"/>
                          <a:cs typeface="+mn-cs"/>
                        </a:rPr>
                        <a:t>‘-</a:t>
                      </a:r>
                      <a:r>
                        <a:rPr lang="ko-KR" altLang="ko-KR" sz="1800" b="1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</a:t>
                      </a:r>
                      <a:r>
                        <a:rPr lang="vi-VN" altLang="ko-KR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HY견명조" panose="02030600000101010101" pitchFamily="18" charset="-127"/>
                          <a:cs typeface="+mn-cs"/>
                        </a:rPr>
                        <a:t>’ </a:t>
                      </a:r>
                      <a:r>
                        <a:rPr lang="vi-VN" altLang="ko-KR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Rồi, và sau đó </a:t>
                      </a:r>
                      <a:endParaRPr lang="en-US" altLang="ko-KR" sz="1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altLang="ko-KR" sz="1800" b="1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(thứ tự trước và sau)</a:t>
                      </a:r>
                      <a:endParaRPr lang="ko-KR" altLang="ko-KR" sz="1800" b="1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Kết hợp với Động Từ không biểu hiện </a:t>
                      </a:r>
                      <a:endParaRPr lang="en-US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theo </a:t>
                      </a:r>
                      <a:endParaRPr lang="en-US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thời gian trước và sau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Ví dụ)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언니가 밥을 먹었</a:t>
                      </a:r>
                      <a:r>
                        <a:rPr lang="ko-KR" sz="1800" b="0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 </a:t>
                      </a: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빵을 먹었다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(X)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Chị tôi đã ăn cơm còn tôi ăn bánh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언니가 밥을 먹</a:t>
                      </a:r>
                      <a:r>
                        <a:rPr lang="ko-KR" sz="1800" b="1" kern="100" dirty="0">
                          <a:solidFill>
                            <a:schemeClr val="tx1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고</a:t>
                      </a: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빵을 먹었다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(O) 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</a:endParaRPr>
                    </a:p>
                    <a:p>
                      <a:pPr algn="just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Chị tôi </a:t>
                      </a:r>
                      <a:r>
                        <a:rPr lang="vi-VN" sz="1800" b="0" kern="1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đã</a:t>
                      </a:r>
                      <a:r>
                        <a:rPr lang="vi-VN" sz="1800" b="0" kern="100" dirty="0">
                          <a:solidFill>
                            <a:srgbClr val="FFFF00"/>
                          </a:solidFill>
                          <a:effectLst/>
                          <a:latin typeface="+mj-lt"/>
                        </a:rPr>
                        <a:t> ăn cơm và sau đó ăn bánh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+mj-lt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3694497"/>
                  </a:ext>
                </a:extLst>
              </a:tr>
            </a:tbl>
          </a:graphicData>
        </a:graphic>
      </p:graphicFrame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671541"/>
              </p:ext>
            </p:extLst>
          </p:nvPr>
        </p:nvGraphicFramePr>
        <p:xfrm>
          <a:off x="582141" y="241871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>
                          <a:solidFill>
                            <a:srgbClr val="FFFF00"/>
                          </a:solidFill>
                        </a:rPr>
                        <a:t>SO</a:t>
                      </a:r>
                      <a:r>
                        <a:rPr lang="en-US" altLang="ko-KR" baseline="0" dirty="0">
                          <a:solidFill>
                            <a:srgbClr val="FFFF00"/>
                          </a:solidFill>
                        </a:rPr>
                        <a:t> SÁNH NGỮ PHÁP </a:t>
                      </a:r>
                      <a:r>
                        <a:rPr lang="ko-KR" altLang="en-US" baseline="0" dirty="0">
                          <a:solidFill>
                            <a:schemeClr val="tx1"/>
                          </a:solidFill>
                        </a:rPr>
                        <a:t>고</a:t>
                      </a:r>
                      <a:r>
                        <a:rPr lang="en-US" altLang="ko-KR" baseline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altLang="ko-KR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altLang="ko-KR" baseline="0" dirty="0">
                          <a:solidFill>
                            <a:srgbClr val="FFFF00"/>
                          </a:solidFill>
                        </a:rPr>
                        <a:t>VÀ</a:t>
                      </a:r>
                      <a:r>
                        <a:rPr lang="en-US" altLang="ko-KR" baseline="0" dirty="0"/>
                        <a:t> </a:t>
                      </a:r>
                      <a:r>
                        <a:rPr lang="ko-KR" altLang="en-US" baseline="0" dirty="0">
                          <a:solidFill>
                            <a:schemeClr val="tx1"/>
                          </a:solidFill>
                        </a:rPr>
                        <a:t>고</a:t>
                      </a:r>
                      <a:r>
                        <a:rPr lang="en-US" altLang="ko-KR" baseline="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2626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981595" y="336733"/>
            <a:ext cx="4815742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1 : </a:t>
            </a:r>
          </a:p>
          <a:p>
            <a:pPr algn="just"/>
            <a:endParaRPr lang="en-US" altLang="ko-KR" dirty="0">
              <a:solidFill>
                <a:srgbClr val="FFD13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ử dụng</a:t>
            </a:r>
            <a:r>
              <a:rPr lang="vi-VN" altLang="ko-KR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‘</a:t>
            </a:r>
            <a:r>
              <a:rPr lang="ko-KR" altLang="ko-KR" b="1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고</a:t>
            </a:r>
            <a:r>
              <a:rPr lang="vi-VN" altLang="ko-KR" b="1" dirty="0">
                <a:latin typeface="Times New Roman" panose="02020603050405020304" pitchFamily="18" charset="0"/>
                <a:ea typeface="HY견명조" panose="02030600000101010101" pitchFamily="18" charset="-127"/>
                <a:cs typeface="Times New Roman" panose="02020603050405020304" pitchFamily="18" charset="0"/>
              </a:rPr>
              <a:t>’</a:t>
            </a:r>
            <a:r>
              <a:rPr lang="vi-VN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9191" y="1644840"/>
            <a:ext cx="82727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1.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잘 </a:t>
            </a:r>
            <a:r>
              <a:rPr lang="ko-KR" altLang="ko-KR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듣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 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ko-KR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따라하세요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.(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듣다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ko-K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7881" y="2519568"/>
            <a:ext cx="7116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2. </a:t>
            </a:r>
            <a:r>
              <a:rPr lang="ko-KR" altLang="ko-KR" dirty="0" err="1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흐엉이는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보통 집에서 신문을 보</a:t>
            </a:r>
            <a:r>
              <a:rPr lang="en-US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 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출근합니다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 (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보다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H</a:t>
            </a:r>
            <a:r>
              <a:rPr lang="vi-VN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ương thường đọc báo ở nhà </a:t>
            </a:r>
            <a:r>
              <a:rPr lang="vi-VN" altLang="ko-K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vi-VN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mới đi làm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7881" y="3491268"/>
            <a:ext cx="9049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3.</a:t>
            </a:r>
            <a:r>
              <a:rPr lang="en-US" altLang="ko-KR" dirty="0">
                <a:solidFill>
                  <a:srgbClr val="FFD13F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저는 저녁에 양치질을 하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 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잠을 잡니다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 (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하다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)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ường đánh răng </a:t>
            </a:r>
            <a:r>
              <a:rPr lang="vi-VN" altLang="ko-K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vi-VN" altLang="ko-KR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 ngủ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51583" y="1642151"/>
            <a:ext cx="421945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840063" y="3489121"/>
            <a:ext cx="404067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0" y="2498132"/>
            <a:ext cx="40427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9720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979191" y="294206"/>
            <a:ext cx="4822154" cy="8002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altLang="ko-KR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2 : </a:t>
            </a:r>
            <a:endParaRPr lang="en-US" altLang="ko-KR" dirty="0">
              <a:solidFill>
                <a:srgbClr val="FFD13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</a:t>
            </a:r>
            <a:r>
              <a:rPr lang="vi-VN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ử dụng</a:t>
            </a:r>
            <a:r>
              <a:rPr lang="vi-VN" altLang="ko-KR" b="1" dirty="0">
                <a:ea typeface="HY견명조" panose="02030600000101010101" pitchFamily="18" charset="-127"/>
              </a:rPr>
              <a:t>‘</a:t>
            </a:r>
            <a:r>
              <a:rPr lang="ko-KR" altLang="ko-KR" b="1" dirty="0">
                <a:latin typeface="HY견명조" panose="02030600000101010101" pitchFamily="18" charset="-127"/>
                <a:ea typeface="HY견명조" panose="02030600000101010101" pitchFamily="18" charset="-127"/>
              </a:rPr>
              <a:t>고</a:t>
            </a:r>
            <a:r>
              <a:rPr lang="vi-VN" altLang="ko-KR" b="1" dirty="0">
                <a:ea typeface="HY견명조" panose="02030600000101010101" pitchFamily="18" charset="-127"/>
              </a:rPr>
              <a:t>’</a:t>
            </a:r>
            <a:r>
              <a:rPr lang="vi-VN" altLang="ko-KR" dirty="0">
                <a:solidFill>
                  <a:srgbClr val="FFFF00"/>
                </a:solidFill>
                <a:latin typeface="+mj-lt"/>
              </a:rPr>
              <a:t>và</a:t>
            </a:r>
            <a:r>
              <a:rPr lang="vi-VN" altLang="ko-KR" dirty="0">
                <a:solidFill>
                  <a:srgbClr val="FFFF00"/>
                </a:solidFill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ea typeface="HY견명조" panose="02030600000101010101" pitchFamily="18" charset="-127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90158" y="3236840"/>
            <a:ext cx="9049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1.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저는 식사할 때 물을 먹</a:t>
            </a:r>
            <a:r>
              <a:rPr lang="en-US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밥을 먹습니다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 uống nước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cơm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0158" y="4052722"/>
            <a:ext cx="8361765" cy="658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2.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저는 식사 후에 양치하</a:t>
            </a:r>
            <a:r>
              <a:rPr lang="en-US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   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학교에</a:t>
            </a:r>
            <a:r>
              <a:rPr lang="ko-KR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갑니다</a:t>
            </a:r>
            <a:r>
              <a:rPr lang="en-US" altLang="ko-KR" u="sng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</a:rPr>
              <a:t>.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đánh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răng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ko-K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890158" y="4820202"/>
            <a:ext cx="73748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3.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옷을 입을 때 바지를 입</a:t>
            </a:r>
            <a:r>
              <a:rPr lang="en-US" altLang="ko-KR" b="1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티셔츠를 입습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니다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quần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ko-K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áo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mi.             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890158" y="560239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4.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저는 신발을 신을 때  오른쪽을 신</a:t>
            </a:r>
            <a:r>
              <a:rPr lang="en-US" altLang="ko-KR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 </a:t>
            </a:r>
            <a:r>
              <a:rPr lang="ko-KR" altLang="ko-KR" dirty="0"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왼쪽을 신</a:t>
            </a:r>
            <a:r>
              <a:rPr lang="ko-KR" altLang="en-US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습</a:t>
            </a:r>
            <a:r>
              <a:rPr lang="ko-KR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니다</a:t>
            </a:r>
            <a:r>
              <a:rPr lang="en-US" altLang="ko-KR" dirty="0">
                <a:solidFill>
                  <a:srgbClr val="FFFF00"/>
                </a:solidFill>
                <a:latin typeface="HY견명조" panose="02030600000101010101" pitchFamily="18" charset="-127"/>
                <a:ea typeface="HY견명조" panose="02030600000101010101" pitchFamily="18" charset="-127"/>
                <a:cs typeface="Times New Roman" panose="02020603050405020304" pitchFamily="18" charset="0"/>
              </a:rPr>
              <a:t>.</a:t>
            </a:r>
            <a:endParaRPr lang="ko-KR" altLang="ko-KR" dirty="0">
              <a:solidFill>
                <a:srgbClr val="FFFF00"/>
              </a:solidFill>
              <a:latin typeface="HY견명조" panose="02030600000101010101" pitchFamily="18" charset="-127"/>
              <a:ea typeface="HY견명조" panose="02030600000101010101" pitchFamily="18" charset="-127"/>
              <a:cs typeface="Times New Roman" panose="02020603050405020304" pitchFamily="18" charset="0"/>
            </a:endParaRPr>
          </a:p>
          <a:p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giày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ko-K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ko-KR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altLang="ko-KR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</a:t>
            </a:r>
            <a:endParaRPr lang="ko-KR" altLang="ko-KR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3522660" y="4019036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</a:t>
            </a:r>
          </a:p>
        </p:txBody>
      </p:sp>
      <p:sp>
        <p:nvSpPr>
          <p:cNvPr id="23" name="직사각형 22"/>
          <p:cNvSpPr/>
          <p:nvPr/>
        </p:nvSpPr>
        <p:spPr>
          <a:xfrm>
            <a:off x="3564616" y="4820202"/>
            <a:ext cx="3315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</a:t>
            </a:r>
          </a:p>
        </p:txBody>
      </p:sp>
      <p:sp>
        <p:nvSpPr>
          <p:cNvPr id="24" name="직사각형 23"/>
          <p:cNvSpPr/>
          <p:nvPr/>
        </p:nvSpPr>
        <p:spPr>
          <a:xfrm>
            <a:off x="4659664" y="5602397"/>
            <a:ext cx="3668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</a:t>
            </a:r>
          </a:p>
        </p:txBody>
      </p:sp>
      <p:sp>
        <p:nvSpPr>
          <p:cNvPr id="25" name="직사각형 24"/>
          <p:cNvSpPr/>
          <p:nvPr/>
        </p:nvSpPr>
        <p:spPr>
          <a:xfrm>
            <a:off x="3586570" y="3251555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b="1" u="sng" dirty="0">
                <a:latin typeface="HY견명조" panose="02030600000101010101" pitchFamily="18" charset="-127"/>
                <a:ea typeface="HY견명조" panose="02030600000101010101" pitchFamily="18" charset="-127"/>
              </a:rPr>
              <a:t>고</a:t>
            </a: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9985225"/>
              </p:ext>
            </p:extLst>
          </p:nvPr>
        </p:nvGraphicFramePr>
        <p:xfrm>
          <a:off x="479628" y="1197656"/>
          <a:ext cx="8195915" cy="19848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5751">
                  <a:extLst>
                    <a:ext uri="{9D8B030D-6E8A-4147-A177-3AD203B41FA5}">
                      <a16:colId xmlns:a16="http://schemas.microsoft.com/office/drawing/2014/main" val="1598293692"/>
                    </a:ext>
                  </a:extLst>
                </a:gridCol>
                <a:gridCol w="1637168">
                  <a:extLst>
                    <a:ext uri="{9D8B030D-6E8A-4147-A177-3AD203B41FA5}">
                      <a16:colId xmlns:a16="http://schemas.microsoft.com/office/drawing/2014/main" val="3890716071"/>
                    </a:ext>
                  </a:extLst>
                </a:gridCol>
                <a:gridCol w="6072996">
                  <a:extLst>
                    <a:ext uri="{9D8B030D-6E8A-4147-A177-3AD203B41FA5}">
                      <a16:colId xmlns:a16="http://schemas.microsoft.com/office/drawing/2014/main" val="1300996630"/>
                    </a:ext>
                  </a:extLst>
                </a:gridCol>
              </a:tblGrid>
              <a:tr h="41329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1</a:t>
                      </a:r>
                      <a:endParaRPr lang="ko-KR" sz="180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800" b="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uống</a:t>
                      </a:r>
                      <a:endParaRPr lang="ko-KR" sz="1800" b="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물을 먹다 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→ </a:t>
                      </a:r>
                      <a:r>
                        <a:rPr lang="ko-KR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밥을 먹다</a:t>
                      </a:r>
                      <a:r>
                        <a:rPr lang="en-US" sz="1800" b="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Uống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→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</a:t>
                      </a:r>
                      <a:r>
                        <a:rPr lang="vi-VN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ơ</a:t>
                      </a:r>
                      <a:r>
                        <a:rPr lang="vi-VN" sz="1800" kern="100" dirty="0">
                          <a:solidFill>
                            <a:srgbClr val="FFFF00"/>
                          </a:solidFill>
                          <a:effectLst/>
                        </a:rPr>
                        <a:t>m</a:t>
                      </a:r>
                      <a:endParaRPr lang="ko-KR" sz="1800" kern="100" dirty="0">
                        <a:solidFill>
                          <a:srgbClr val="FFFF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33431465"/>
                  </a:ext>
                </a:extLst>
              </a:tr>
              <a:tr h="39756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2</a:t>
                      </a:r>
                      <a:endParaRPr lang="ko-KR" sz="180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ăn</a:t>
                      </a:r>
                      <a:endParaRPr lang="ko-KR" sz="18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양치하다 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→ </a:t>
                      </a:r>
                      <a:r>
                        <a:rPr lang="ko-KR" sz="18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학교에 가다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răng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→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ko-KR" sz="18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256875"/>
                  </a:ext>
                </a:extLst>
              </a:tr>
              <a:tr h="37768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3</a:t>
                      </a:r>
                      <a:endParaRPr lang="ko-KR" sz="1800" kern="100" dirty="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mặc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endParaRPr lang="en-US" sz="18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quần</a:t>
                      </a:r>
                      <a:r>
                        <a:rPr lang="en-US" sz="180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baseline="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r>
                        <a:rPr lang="en-US" sz="1800" kern="100" baseline="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ko-KR" sz="18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바지를 입다 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→ </a:t>
                      </a:r>
                      <a:r>
                        <a:rPr lang="ko-KR" sz="18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티셔츠를 입다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Mặc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quần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→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Mặc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áo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</a:t>
                      </a:r>
                      <a:endParaRPr lang="ko-KR" sz="18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8755337"/>
                  </a:ext>
                </a:extLst>
              </a:tr>
              <a:tr h="446421"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4</a:t>
                      </a:r>
                      <a:endParaRPr lang="ko-KR" sz="1800" kern="100">
                        <a:solidFill>
                          <a:srgbClr val="FFFF00"/>
                        </a:solidFill>
                        <a:effectLst/>
                        <a:latin typeface="HY견명조" panose="02030600000101010101" pitchFamily="18" charset="-127"/>
                        <a:ea typeface="HY견명조" panose="02030600000101010101" pitchFamily="18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dày</a:t>
                      </a:r>
                      <a:endParaRPr lang="ko-KR" sz="18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o-KR" sz="18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오른쪽을 신다 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→ </a:t>
                      </a:r>
                      <a:r>
                        <a:rPr lang="ko-KR" sz="1800" kern="100" dirty="0">
                          <a:solidFill>
                            <a:srgbClr val="FFFF00"/>
                          </a:solidFill>
                          <a:effectLst/>
                          <a:latin typeface="HY견명조" panose="02030600000101010101" pitchFamily="18" charset="-127"/>
                          <a:ea typeface="HY견명조" panose="02030600000101010101" pitchFamily="18" charset="-127"/>
                        </a:rPr>
                        <a:t>왼쪽을 신다</a:t>
                      </a:r>
                      <a:r>
                        <a:rPr lang="ko-KR" sz="1800" kern="100" dirty="0">
                          <a:solidFill>
                            <a:srgbClr val="FFFF00"/>
                          </a:solidFill>
                          <a:effectLst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chiếc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phải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→ </a:t>
                      </a:r>
                    </a:p>
                    <a:p>
                      <a:pPr algn="ctr" latinLnBrk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chiếc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lang="en-US" sz="1800" kern="100" dirty="0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kern="100" dirty="0" err="1">
                          <a:solidFill>
                            <a:srgbClr val="FFFF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trái</a:t>
                      </a:r>
                      <a:endParaRPr lang="ko-KR" sz="1800" kern="100" dirty="0">
                        <a:solidFill>
                          <a:srgbClr val="FFFF00"/>
                        </a:solidFill>
                        <a:effectLst/>
                        <a:latin typeface="Times New Roman" panose="02020603050405020304" pitchFamily="18" charset="0"/>
                        <a:ea typeface="맑은 고딕" panose="020B0503020000020004" pitchFamily="50" charset="-127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69451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7349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" grpId="0"/>
      <p:bldP spid="15" grpId="0"/>
      <p:bldP spid="22" grpId="0"/>
      <p:bldP spid="23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1605</TotalTime>
  <Words>868</Words>
  <Application>Microsoft Office PowerPoint</Application>
  <PresentationFormat>와이드스크린</PresentationFormat>
  <Paragraphs>126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6</vt:i4>
      </vt:variant>
      <vt:variant>
        <vt:lpstr>슬라이드 제목</vt:lpstr>
      </vt:variant>
      <vt:variant>
        <vt:i4>7</vt:i4>
      </vt:variant>
    </vt:vector>
  </HeadingPairs>
  <TitlesOfParts>
    <vt:vector size="18" baseType="lpstr">
      <vt:lpstr>HY견명조</vt:lpstr>
      <vt:lpstr>HY신명조</vt:lpstr>
      <vt:lpstr>맑은 고딕</vt:lpstr>
      <vt:lpstr>Arial</vt:lpstr>
      <vt:lpstr>Times New Roman</vt:lpstr>
      <vt:lpstr>Office 테마</vt:lpstr>
      <vt:lpstr>4_디자인 사용자 지정</vt:lpstr>
      <vt:lpstr>3_디자인 사용자 지정</vt:lpstr>
      <vt:lpstr>1_디자인 사용자 지정</vt:lpstr>
      <vt:lpstr>디자인 사용자 지정</vt:lpstr>
      <vt:lpstr>2_디자인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aaa L</dc:creator>
  <cp:lastModifiedBy>이 유락</cp:lastModifiedBy>
  <cp:revision>180</cp:revision>
  <dcterms:created xsi:type="dcterms:W3CDTF">2019-08-12T02:50:54Z</dcterms:created>
  <dcterms:modified xsi:type="dcterms:W3CDTF">2020-06-05T01:45:14Z</dcterms:modified>
</cp:coreProperties>
</file>