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327" r:id="rId3"/>
    <p:sldId id="332" r:id="rId4"/>
    <p:sldId id="331" r:id="rId5"/>
    <p:sldId id="330" r:id="rId6"/>
    <p:sldId id="329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82" y="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2020-08-20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90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2020-08-20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14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2020-08-20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89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2020-08-20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65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2020-08-20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53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2020-08-20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715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2020-08-20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73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2020-08-20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49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2020-08-20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4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2020-08-20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10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2020-08-20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225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2020-08-20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25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80000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079500" y="1085850"/>
            <a:ext cx="9918700" cy="1062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66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30.[NGỮ PHÁP]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66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ĐỘNG TỪ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66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~</a:t>
            </a:r>
            <a:r>
              <a:rPr lang="ko-KR" altLang="ko-KR" sz="66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자</a:t>
            </a:r>
            <a:r>
              <a:rPr lang="ko-KR" altLang="ko-KR" sz="66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66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마자</a:t>
            </a:r>
            <a:endParaRPr lang="ko-KR" altLang="ko-KR" sz="6600" kern="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6600" kern="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6600" b="1" kern="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6600" b="1" kern="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6600" b="1" kern="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6600" b="1" kern="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ko-KR" sz="6600" kern="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21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52400" y="347199"/>
            <a:ext cx="11811000" cy="6168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3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①</a:t>
            </a:r>
            <a:r>
              <a:rPr lang="ko-KR" altLang="ko-KR" sz="3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NGHĨA:</a:t>
            </a:r>
            <a:r>
              <a:rPr lang="en-US" altLang="ko-KR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‘~</a:t>
            </a:r>
            <a:r>
              <a:rPr lang="ko-KR" altLang="ko-KR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자</a:t>
            </a:r>
            <a:r>
              <a:rPr lang="ko-KR" altLang="ko-KR" sz="2800" b="1" kern="100" dirty="0">
                <a:solidFill>
                  <a:srgbClr val="C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마자</a:t>
            </a:r>
            <a:r>
              <a:rPr lang="en-US" altLang="ko-KR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</a:p>
          <a:p>
            <a:pPr algn="just" fontAlgn="t" latinLnBrk="0">
              <a:lnSpc>
                <a:spcPts val="1500"/>
              </a:lnSpc>
              <a:spcAft>
                <a:spcPts val="800"/>
              </a:spcAft>
            </a:pPr>
            <a:endParaRPr lang="en-US" altLang="ko-KR" sz="2400" kern="100" dirty="0">
              <a:solidFill>
                <a:srgbClr val="C000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 fontAlgn="t" latinLnBrk="0">
              <a:lnSpc>
                <a:spcPts val="15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Hành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động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vế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trước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kết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thúc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và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ngay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đó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hành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vi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của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vế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được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thực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hiện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</a:t>
            </a:r>
          </a:p>
          <a:p>
            <a:pPr algn="just" fontAlgn="t" latinLnBrk="0">
              <a:lnSpc>
                <a:spcPts val="15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</a:p>
          <a:p>
            <a:pPr algn="just" fontAlgn="t" latinLnBrk="0">
              <a:lnSpc>
                <a:spcPts val="1500"/>
              </a:lnSpc>
              <a:spcAft>
                <a:spcPts val="800"/>
              </a:spcAft>
            </a:pPr>
            <a:r>
              <a:rPr lang="en-US" altLang="ko-KR" sz="2400" b="1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theo</a:t>
            </a:r>
            <a:r>
              <a:rPr lang="en-US" altLang="ko-KR" sz="24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thứ</a:t>
            </a:r>
            <a:r>
              <a:rPr lang="en-US" altLang="ko-KR" sz="24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tự</a:t>
            </a:r>
            <a:r>
              <a:rPr lang="en-US" altLang="ko-KR" sz="24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thời</a:t>
            </a:r>
            <a:r>
              <a:rPr lang="en-US" altLang="ko-KR" sz="24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gian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</a:p>
          <a:p>
            <a:pPr algn="just" fontAlgn="t" latinLnBrk="0">
              <a:lnSpc>
                <a:spcPts val="15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fontAlgn="t" latinLnBrk="0">
              <a:lnSpc>
                <a:spcPts val="1500"/>
              </a:lnSpc>
              <a:spcAft>
                <a:spcPts val="800"/>
              </a:spcAft>
            </a:pPr>
            <a:r>
              <a:rPr lang="vi-VN" altLang="ko-KR" sz="2400" b="1" kern="100" dirty="0">
                <a:solidFill>
                  <a:srgbClr val="FF0000"/>
                </a:solidFill>
                <a:ea typeface="HY견명조" panose="02030600000101010101" pitchFamily="18" charset="-127"/>
                <a:cs typeface="Times New Roman" panose="02020603050405020304" pitchFamily="18" charset="0"/>
              </a:rPr>
              <a:t>Ngay tức khắc,tức thì, ngay sau khi = </a:t>
            </a:r>
            <a:r>
              <a:rPr lang="ko-KR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자</a:t>
            </a:r>
            <a:r>
              <a:rPr lang="vi-VN" altLang="ko-KR" sz="2400" b="1" kern="100" dirty="0">
                <a:solidFill>
                  <a:srgbClr val="FF0000"/>
                </a:solidFill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는</a:t>
            </a:r>
            <a:r>
              <a:rPr lang="ko-KR" altLang="ko-KR" sz="2400" b="1" kern="100" dirty="0">
                <a:solidFill>
                  <a:srgbClr val="FF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대로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fontAlgn="t" latinLnBrk="0">
              <a:lnSpc>
                <a:spcPts val="15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 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저는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아침에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일어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나자</a:t>
            </a:r>
            <a:r>
              <a:rPr lang="ko-KR" altLang="ko-KR" sz="2400" kern="100" dirty="0">
                <a:solidFill>
                  <a:srgbClr val="C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마자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화장실에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가요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Em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Vệ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Sinh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ngay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ngủ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dậy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vào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buổi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sáng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·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수업이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끝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나자</a:t>
            </a:r>
            <a:r>
              <a:rPr lang="ko-KR" altLang="ko-KR" sz="2400" kern="100" dirty="0">
                <a:solidFill>
                  <a:srgbClr val="C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마자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핸드폰을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켰습니다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đã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mở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điện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thoại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ngay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khi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tan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học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·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방으로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들어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가자</a:t>
            </a:r>
            <a:r>
              <a:rPr lang="ko-KR" altLang="ko-KR" sz="2400" kern="100" dirty="0">
                <a:solidFill>
                  <a:srgbClr val="C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마자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창문부터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열었습니다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mở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cựa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Sổ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ngay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khi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vào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Phòng</a:t>
            </a:r>
            <a:endParaRPr lang="ko-KR" altLang="ko-KR" sz="16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450" y="2409825"/>
            <a:ext cx="35941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52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04800" y="333970"/>
            <a:ext cx="3086100" cy="57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3200" b="1" kern="100" dirty="0">
                <a:latin typeface="맑은 고딕" panose="020B0503020000020004" pitchFamily="50" charset="-127"/>
                <a:ea typeface="바탕" panose="02030600000101010101" pitchFamily="18" charset="-127"/>
                <a:cs typeface="바탕" panose="02030600000101010101" pitchFamily="18" charset="-127"/>
              </a:rPr>
              <a:t>②</a:t>
            </a:r>
            <a:r>
              <a:rPr lang="en-US" altLang="ko-KR" sz="32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HÌNH THỨC</a:t>
            </a:r>
            <a:r>
              <a:rPr lang="en-US" altLang="ko-KR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</a:t>
            </a:r>
            <a:endParaRPr lang="ko-KR" altLang="ko-KR" sz="12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648247"/>
              </p:ext>
            </p:extLst>
          </p:nvPr>
        </p:nvGraphicFramePr>
        <p:xfrm>
          <a:off x="406399" y="1040699"/>
          <a:ext cx="6851041" cy="1560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0574">
                  <a:extLst>
                    <a:ext uri="{9D8B030D-6E8A-4147-A177-3AD203B41FA5}">
                      <a16:colId xmlns:a16="http://schemas.microsoft.com/office/drawing/2014/main" val="2666822141"/>
                    </a:ext>
                  </a:extLst>
                </a:gridCol>
                <a:gridCol w="1153200">
                  <a:extLst>
                    <a:ext uri="{9D8B030D-6E8A-4147-A177-3AD203B41FA5}">
                      <a16:colId xmlns:a16="http://schemas.microsoft.com/office/drawing/2014/main" val="3521834487"/>
                    </a:ext>
                  </a:extLst>
                </a:gridCol>
                <a:gridCol w="2119513">
                  <a:extLst>
                    <a:ext uri="{9D8B030D-6E8A-4147-A177-3AD203B41FA5}">
                      <a16:colId xmlns:a16="http://schemas.microsoft.com/office/drawing/2014/main" val="180021069"/>
                    </a:ext>
                  </a:extLst>
                </a:gridCol>
                <a:gridCol w="1557754">
                  <a:extLst>
                    <a:ext uri="{9D8B030D-6E8A-4147-A177-3AD203B41FA5}">
                      <a16:colId xmlns:a16="http://schemas.microsoft.com/office/drawing/2014/main" val="1389850597"/>
                    </a:ext>
                  </a:extLst>
                </a:gridCol>
              </a:tblGrid>
              <a:tr h="78018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có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cuối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가다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Đi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 +</a:t>
                      </a: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자 마자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ngay</a:t>
                      </a: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khi</a:t>
                      </a:r>
                      <a:endParaRPr lang="ko-KR" sz="2000" b="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가자 마자</a:t>
                      </a: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 </a:t>
                      </a:r>
                      <a:endParaRPr lang="ko-KR" sz="2000" b="0" kern="100" dirty="0">
                        <a:solidFill>
                          <a:srgbClr val="C00000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455132"/>
                  </a:ext>
                </a:extLst>
              </a:tr>
              <a:tr h="78018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có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cuối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먹다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ăn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먹자 마자</a:t>
                      </a: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 </a:t>
                      </a:r>
                      <a:endParaRPr lang="ko-KR" sz="2000" b="0" kern="100" dirty="0">
                        <a:solidFill>
                          <a:srgbClr val="C00000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719677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208397" y="2601075"/>
            <a:ext cx="6620723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·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có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Phụ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âm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cuối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Không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có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Phụ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âm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cuối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‘+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자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마자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04800" y="3088581"/>
            <a:ext cx="6096000" cy="3078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b="1" kern="100" dirty="0">
                <a:solidFill>
                  <a:srgbClr val="FF0000"/>
                </a:solidFill>
                <a:latin typeface="Segoe UI Symbol" panose="020B0502040204020203" pitchFamily="34" charset="0"/>
                <a:ea typeface="HY견명조" panose="02030600000101010101" pitchFamily="18" charset="-127"/>
                <a:cs typeface="Segoe UI Symbol" panose="020B0502040204020203" pitchFamily="34" charset="0"/>
              </a:rPr>
              <a:t>☞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LƯU Ý: </a:t>
            </a:r>
            <a:endParaRPr lang="ko-KR" altLang="ko-KR" sz="2400" b="1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ea"/>
              <a:buAutoNum type="circleNumDbPlain"/>
            </a:pPr>
            <a:r>
              <a:rPr lang="en-US" altLang="ko-KR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KẾT HỢP VỚI CÁC PHÓ TỪ NGAY ‘</a:t>
            </a:r>
            <a:r>
              <a:rPr lang="ko-KR" altLang="ko-KR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곧</a:t>
            </a:r>
            <a:r>
              <a:rPr lang="en-US" altLang="ko-KR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바로</a:t>
            </a:r>
            <a:r>
              <a:rPr lang="en-US" altLang="ko-KR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 . </a:t>
            </a:r>
            <a:endParaRPr lang="ko-KR" altLang="ko-KR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침대에</a:t>
            </a:r>
            <a:r>
              <a:rPr lang="ko-KR" altLang="ko-KR" sz="20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눕</a:t>
            </a:r>
            <a:r>
              <a:rPr lang="ko-KR" altLang="ko-KR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자</a:t>
            </a:r>
            <a:r>
              <a:rPr lang="ko-KR" altLang="ko-KR" sz="2000" b="1" kern="100" dirty="0">
                <a:solidFill>
                  <a:srgbClr val="FF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마자</a:t>
            </a:r>
            <a:r>
              <a:rPr lang="ko-KR" altLang="ko-KR" sz="2000" b="1" kern="100" dirty="0">
                <a:solidFill>
                  <a:srgbClr val="FF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곧</a:t>
            </a:r>
            <a:r>
              <a:rPr lang="en-US" altLang="ko-KR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ko-KR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바로</a:t>
            </a:r>
            <a:r>
              <a:rPr lang="ko-KR" altLang="ko-KR" sz="2000" b="1" kern="100" dirty="0">
                <a:solidFill>
                  <a:srgbClr val="FF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잠이</a:t>
            </a:r>
            <a:r>
              <a:rPr lang="ko-KR" altLang="ko-KR" sz="20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들었어요</a:t>
            </a:r>
            <a:r>
              <a:rPr lang="en-US" altLang="ko-KR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ngủ</a:t>
            </a:r>
            <a:r>
              <a:rPr lang="en-US" altLang="ko-KR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ngay</a:t>
            </a:r>
            <a:r>
              <a:rPr lang="en-US" altLang="ko-KR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lập</a:t>
            </a:r>
            <a:r>
              <a:rPr lang="en-US" altLang="ko-KR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tức</a:t>
            </a:r>
            <a:r>
              <a:rPr lang="en-US" altLang="ko-KR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ngay</a:t>
            </a:r>
            <a:r>
              <a:rPr lang="en-US" altLang="ko-KR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khi</a:t>
            </a:r>
            <a:r>
              <a:rPr lang="en-US" altLang="ko-KR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nằm</a:t>
            </a:r>
            <a:r>
              <a:rPr lang="en-US" altLang="ko-KR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trên</a:t>
            </a:r>
            <a:r>
              <a:rPr lang="en-US" altLang="ko-KR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dường</a:t>
            </a:r>
            <a:endParaRPr lang="ko-KR" altLang="ko-KR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ea"/>
              <a:buAutoNum type="circleNumDbPlain"/>
            </a:pPr>
            <a:r>
              <a:rPr lang="ko-KR" altLang="ko-KR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자</a:t>
            </a:r>
            <a:r>
              <a:rPr lang="ko-KR" altLang="ko-KR" sz="2000" b="1" kern="100" dirty="0">
                <a:solidFill>
                  <a:srgbClr val="FF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마자</a:t>
            </a:r>
            <a:r>
              <a:rPr lang="en-US" altLang="ko-KR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+SỰ PHỦ ĐỊNH Ở VẾ TRƯỚC . (×)</a:t>
            </a:r>
            <a:endParaRPr lang="ko-KR" altLang="ko-KR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0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푸가</a:t>
            </a:r>
            <a:r>
              <a:rPr lang="ko-KR" altLang="ko-KR" sz="2000" b="1" kern="100" dirty="0">
                <a:solidFill>
                  <a:srgbClr val="FF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오자</a:t>
            </a:r>
            <a:r>
              <a:rPr lang="ko-KR" altLang="ko-KR" sz="2000" b="1" kern="100" dirty="0">
                <a:solidFill>
                  <a:srgbClr val="FF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마자</a:t>
            </a:r>
            <a:r>
              <a:rPr lang="ko-KR" altLang="ko-KR" sz="2000" b="1" kern="100" dirty="0">
                <a:solidFill>
                  <a:srgbClr val="FF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0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란이</a:t>
            </a:r>
            <a:r>
              <a:rPr lang="ko-KR" altLang="ko-KR" sz="20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0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갔어요</a:t>
            </a:r>
            <a:r>
              <a:rPr lang="en-US" altLang="ko-KR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.(O)</a:t>
            </a:r>
            <a:endParaRPr lang="ko-KR" altLang="ko-KR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Lan </a:t>
            </a:r>
            <a:r>
              <a:rPr lang="en-US" altLang="ko-KR" sz="20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đã</a:t>
            </a:r>
            <a:r>
              <a:rPr lang="en-US" altLang="ko-KR" sz="20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đi</a:t>
            </a:r>
            <a:r>
              <a:rPr lang="en-US" altLang="ko-KR" sz="20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ngay</a:t>
            </a:r>
            <a:r>
              <a:rPr lang="en-US" altLang="ko-KR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khi</a:t>
            </a:r>
            <a:r>
              <a:rPr lang="en-US" altLang="ko-KR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phú</a:t>
            </a:r>
            <a:r>
              <a:rPr lang="en-US" altLang="ko-KR" sz="20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đến</a:t>
            </a:r>
            <a:endParaRPr lang="ko-KR" altLang="ko-KR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441" y="2722517"/>
            <a:ext cx="3321820" cy="377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4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06400" y="597431"/>
            <a:ext cx="7378700" cy="446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ea"/>
              <a:buAutoNum type="circleNumDbPlain"/>
            </a:pP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TÍNH TỪ(×), TÍNH TỪ + ‘</a:t>
            </a:r>
            <a:r>
              <a:rPr lang="ko-KR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아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어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여</a:t>
            </a:r>
            <a:r>
              <a:rPr lang="ko-KR" altLang="ko-KR" sz="2400" b="1" kern="100" dirty="0">
                <a:solidFill>
                  <a:srgbClr val="FF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지다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예쁘</a:t>
            </a:r>
            <a:r>
              <a:rPr lang="ko-KR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자</a:t>
            </a:r>
            <a:r>
              <a:rPr lang="ko-KR" altLang="ko-KR" sz="2400" b="1" kern="100" dirty="0">
                <a:solidFill>
                  <a:srgbClr val="FF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마자</a:t>
            </a:r>
            <a:r>
              <a:rPr lang="ko-KR" altLang="ko-KR" sz="2400" b="1" kern="100" dirty="0">
                <a:solidFill>
                  <a:srgbClr val="FF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남자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친구가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생겼어요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(×)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예뻐</a:t>
            </a:r>
            <a:r>
              <a:rPr lang="ko-KR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지자</a:t>
            </a:r>
            <a:r>
              <a:rPr lang="ko-KR" altLang="ko-KR" sz="2400" b="1" kern="100" dirty="0">
                <a:solidFill>
                  <a:srgbClr val="FF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마자</a:t>
            </a:r>
            <a:r>
              <a:rPr lang="ko-KR" altLang="ko-KR" sz="2400" b="1" kern="100" dirty="0">
                <a:solidFill>
                  <a:srgbClr val="FF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남자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친구가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생겼어요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(O)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đã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có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bạn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Trai</a:t>
            </a:r>
            <a:r>
              <a:rPr lang="en-US" altLang="ko-KR" sz="24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ngay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khi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trở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nên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xinh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đẹp</a:t>
            </a:r>
            <a:endParaRPr lang="en-US" altLang="ko-KR" sz="2400" kern="100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ea"/>
              <a:buAutoNum type="circleNumDbPlain"/>
            </a:pP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QUÁ KHỨ ‘</a:t>
            </a:r>
            <a:r>
              <a:rPr lang="ko-KR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았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었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였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’, TƯƠNG LAI ‘</a:t>
            </a:r>
            <a:r>
              <a:rPr lang="ko-KR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겠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 (×)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수업이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끝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나자</a:t>
            </a:r>
            <a:r>
              <a:rPr lang="ko-KR" altLang="ko-KR" sz="2400" kern="100" dirty="0">
                <a:solidFill>
                  <a:srgbClr val="C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마자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핸드폰을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켰습니다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(O)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수업이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끝</a:t>
            </a:r>
            <a:r>
              <a:rPr lang="ko-KR" altLang="ko-KR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났자</a:t>
            </a:r>
            <a:r>
              <a:rPr lang="ko-KR" altLang="ko-KR" sz="2400" kern="100" dirty="0">
                <a:solidFill>
                  <a:srgbClr val="C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마자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핸드폰을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켰습니다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(×)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indent="5334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đã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mở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điện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thoại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ngay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khi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tan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học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026" y="712164"/>
            <a:ext cx="3180466" cy="252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99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4000" y="419090"/>
            <a:ext cx="10109200" cy="5596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32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LUYỆN TẬP1:</a:t>
            </a:r>
            <a:endParaRPr lang="ko-KR" altLang="ko-KR" sz="3200" b="1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Hãy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áp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dụng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‘~</a:t>
            </a:r>
            <a:r>
              <a:rPr lang="ko-KR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자마자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để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hoàn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thành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những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câu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오늘은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퇴근하</a:t>
            </a:r>
            <a:r>
              <a:rPr lang="en-US" altLang="ko-KR" sz="24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     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집으로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갈게요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.(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퇴근하다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52425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Hôm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nay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sẽ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về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nhà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ngay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tan ca 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2.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저는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차를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운전면허증을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        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샀어요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.(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따다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52425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đã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mua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Xe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Ô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ngay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khi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có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Bằng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Lái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3.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감기에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안 걸리려면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집에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             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손을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씻어야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해요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.(</a:t>
            </a:r>
            <a:r>
              <a:rPr lang="ko-KR" altLang="en-US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들어오다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52425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Nếu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không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muốn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bị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cảm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thì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phải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rửa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tay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ngay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khi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về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nhà</a:t>
            </a:r>
            <a:endParaRPr lang="en-US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52425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4.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남자친구가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군대에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         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헤어졌어요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.(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가다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indent="152400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Bạn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trai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đã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chia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tay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ngay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vào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bộ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đôi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520676" y="2028992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자마자</a:t>
            </a:r>
            <a:endParaRPr lang="ko-KR" altLang="en-US" sz="2400" dirty="0"/>
          </a:p>
        </p:txBody>
      </p:sp>
      <p:sp>
        <p:nvSpPr>
          <p:cNvPr id="4" name="직사각형 3"/>
          <p:cNvSpPr/>
          <p:nvPr/>
        </p:nvSpPr>
        <p:spPr>
          <a:xfrm>
            <a:off x="3881253" y="303301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u="sng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따</a:t>
            </a:r>
            <a:r>
              <a:rPr lang="ko-KR" altLang="ko-KR" sz="2400" u="sng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자마자</a:t>
            </a:r>
            <a:endParaRPr lang="ko-KR" altLang="en-US" sz="2400" dirty="0"/>
          </a:p>
        </p:txBody>
      </p:sp>
      <p:sp>
        <p:nvSpPr>
          <p:cNvPr id="5" name="직사각형 4"/>
          <p:cNvSpPr/>
          <p:nvPr/>
        </p:nvSpPr>
        <p:spPr>
          <a:xfrm>
            <a:off x="3997123" y="4005537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들어오자마자</a:t>
            </a:r>
            <a:endParaRPr lang="ko-KR" altLang="en-US" sz="2400" dirty="0"/>
          </a:p>
        </p:txBody>
      </p:sp>
      <p:sp>
        <p:nvSpPr>
          <p:cNvPr id="6" name="직사각형 5"/>
          <p:cNvSpPr/>
          <p:nvPr/>
        </p:nvSpPr>
        <p:spPr>
          <a:xfrm>
            <a:off x="3510327" y="49780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가자마자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3323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79400" y="559782"/>
            <a:ext cx="10998200" cy="4967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24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5.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저는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아침에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눈을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    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안경부터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써요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.(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뜨다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indent="1524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đeo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kính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ngay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khi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mở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mắt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vào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buổi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sáng</a:t>
            </a:r>
            <a:endParaRPr lang="en-US" altLang="ko-KR" sz="2400" kern="100" dirty="0">
              <a:solidFill>
                <a:srgbClr val="0000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indent="152400"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indent="1524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6.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영화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겨울왕국은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ko-KR" sz="2400" kern="100" dirty="0">
              <a:solidFill>
                <a:srgbClr val="000000"/>
              </a:solidFill>
              <a:latin typeface="맑은 고딕" panose="020B0503020000020004" pitchFamily="50" charset="-12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524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100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만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관객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보러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갔다고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해요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.(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개봉하다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indent="1524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nghe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nói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đã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có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100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khán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giả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xem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bộ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phim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</a:p>
          <a:p>
            <a:pPr indent="1524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Vương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Quốc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Mùa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Đông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ngay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khi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trình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chiếu</a:t>
            </a:r>
            <a:endParaRPr lang="en-US" altLang="ko-KR" sz="2400" kern="100" dirty="0">
              <a:solidFill>
                <a:srgbClr val="0000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indent="152400"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indent="1524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7.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선생님이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C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학생들은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떠들기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시작해요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.(</a:t>
            </a:r>
            <a:r>
              <a:rPr lang="ko-KR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나가시다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 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indent="1524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Học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sinh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bắt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đầu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gây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ồn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ào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ngay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khi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Giáo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Viên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ra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ngoài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363" y="1837205"/>
            <a:ext cx="3081277" cy="2412537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3188338" y="55240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뜨자마자</a:t>
            </a:r>
            <a:endParaRPr lang="ko-KR" altLang="en-US" sz="2400" dirty="0"/>
          </a:p>
        </p:txBody>
      </p:sp>
      <p:sp>
        <p:nvSpPr>
          <p:cNvPr id="5" name="직사각형 4"/>
          <p:cNvSpPr/>
          <p:nvPr/>
        </p:nvSpPr>
        <p:spPr>
          <a:xfrm>
            <a:off x="3055717" y="2028991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개봉하자마자</a:t>
            </a:r>
            <a:endParaRPr lang="ko-KR" altLang="en-US" sz="2400" dirty="0"/>
          </a:p>
        </p:txBody>
      </p:sp>
      <p:sp>
        <p:nvSpPr>
          <p:cNvPr id="6" name="직사각형 5"/>
          <p:cNvSpPr/>
          <p:nvPr/>
        </p:nvSpPr>
        <p:spPr>
          <a:xfrm>
            <a:off x="2040054" y="4504386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나가시자마자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9319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메트로폴리탄">
  <a:themeElements>
    <a:clrScheme name="메트로폴리탄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메트로폴리탄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메트로폴리탄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489</Words>
  <Application>Microsoft Office PowerPoint</Application>
  <PresentationFormat>와이드스크린</PresentationFormat>
  <Paragraphs>79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3" baseType="lpstr">
      <vt:lpstr>HY견명조</vt:lpstr>
      <vt:lpstr>맑은 고딕</vt:lpstr>
      <vt:lpstr>Arial</vt:lpstr>
      <vt:lpstr>Calibri Light</vt:lpstr>
      <vt:lpstr>Segoe UI Symbol</vt:lpstr>
      <vt:lpstr>Times New Roman</vt:lpstr>
      <vt:lpstr>메트로폴리탄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이 유락</cp:lastModifiedBy>
  <cp:revision>50</cp:revision>
  <dcterms:created xsi:type="dcterms:W3CDTF">2020-06-09T23:32:38Z</dcterms:created>
  <dcterms:modified xsi:type="dcterms:W3CDTF">2020-08-20T00:50:46Z</dcterms:modified>
</cp:coreProperties>
</file>