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맑은 고딕"/>
        <a:ea typeface="맑은 고딕"/>
        <a:cs typeface="맑은 고딕"/>
        <a:sym typeface="맑은 고딕"/>
      </a:defRPr>
    </a:lvl1pPr>
    <a:lvl2pPr marL="0" marR="0" indent="454025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맑은 고딕"/>
        <a:ea typeface="맑은 고딕"/>
        <a:cs typeface="맑은 고딕"/>
        <a:sym typeface="맑은 고딕"/>
      </a:defRPr>
    </a:lvl2pPr>
    <a:lvl3pPr marL="0" marR="0" indent="911225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맑은 고딕"/>
        <a:ea typeface="맑은 고딕"/>
        <a:cs typeface="맑은 고딕"/>
        <a:sym typeface="맑은 고딕"/>
      </a:defRPr>
    </a:lvl3pPr>
    <a:lvl4pPr marL="0" marR="0" indent="1368425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맑은 고딕"/>
        <a:ea typeface="맑은 고딕"/>
        <a:cs typeface="맑은 고딕"/>
        <a:sym typeface="맑은 고딕"/>
      </a:defRPr>
    </a:lvl4pPr>
    <a:lvl5pPr marL="0" marR="0" indent="1825625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맑은 고딕"/>
        <a:ea typeface="맑은 고딕"/>
        <a:cs typeface="맑은 고딕"/>
        <a:sym typeface="맑은 고딕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맑은 고딕"/>
        <a:ea typeface="맑은 고딕"/>
        <a:cs typeface="맑은 고딕"/>
        <a:sym typeface="맑은 고딕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맑은 고딕"/>
        <a:ea typeface="맑은 고딕"/>
        <a:cs typeface="맑은 고딕"/>
        <a:sym typeface="맑은 고딕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맑은 고딕"/>
        <a:ea typeface="맑은 고딕"/>
        <a:cs typeface="맑은 고딕"/>
        <a:sym typeface="맑은 고딕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맑은 고딕"/>
        <a:ea typeface="맑은 고딕"/>
        <a:cs typeface="맑은 고딕"/>
        <a:sym typeface="맑은 고딕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맑은 고딕"/>
          <a:ea typeface="맑은 고딕"/>
          <a:cs typeface="맑은 고딕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14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8" name="Shape 14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굴림"/>
      </a:defRPr>
    </a:lvl1pPr>
    <a:lvl2pPr indent="228600" latinLnBrk="0">
      <a:defRPr sz="1200">
        <a:latin typeface="+mn-lt"/>
        <a:ea typeface="+mn-ea"/>
        <a:cs typeface="+mn-cs"/>
        <a:sym typeface="굴림"/>
      </a:defRPr>
    </a:lvl2pPr>
    <a:lvl3pPr indent="457200" latinLnBrk="0">
      <a:defRPr sz="1200">
        <a:latin typeface="+mn-lt"/>
        <a:ea typeface="+mn-ea"/>
        <a:cs typeface="+mn-cs"/>
        <a:sym typeface="굴림"/>
      </a:defRPr>
    </a:lvl3pPr>
    <a:lvl4pPr indent="685800" latinLnBrk="0">
      <a:defRPr sz="1200">
        <a:latin typeface="+mn-lt"/>
        <a:ea typeface="+mn-ea"/>
        <a:cs typeface="+mn-cs"/>
        <a:sym typeface="굴림"/>
      </a:defRPr>
    </a:lvl4pPr>
    <a:lvl5pPr indent="914400" latinLnBrk="0">
      <a:defRPr sz="1200">
        <a:latin typeface="+mn-lt"/>
        <a:ea typeface="+mn-ea"/>
        <a:cs typeface="+mn-cs"/>
        <a:sym typeface="굴림"/>
      </a:defRPr>
    </a:lvl5pPr>
    <a:lvl6pPr indent="1143000" latinLnBrk="0">
      <a:defRPr sz="1200">
        <a:latin typeface="+mn-lt"/>
        <a:ea typeface="+mn-ea"/>
        <a:cs typeface="+mn-cs"/>
        <a:sym typeface="굴림"/>
      </a:defRPr>
    </a:lvl6pPr>
    <a:lvl7pPr indent="1371600" latinLnBrk="0">
      <a:defRPr sz="1200">
        <a:latin typeface="+mn-lt"/>
        <a:ea typeface="+mn-ea"/>
        <a:cs typeface="+mn-cs"/>
        <a:sym typeface="굴림"/>
      </a:defRPr>
    </a:lvl7pPr>
    <a:lvl8pPr indent="1600200" latinLnBrk="0">
      <a:defRPr sz="1200">
        <a:latin typeface="+mn-lt"/>
        <a:ea typeface="+mn-ea"/>
        <a:cs typeface="+mn-cs"/>
        <a:sym typeface="굴림"/>
      </a:defRPr>
    </a:lvl8pPr>
    <a:lvl9pPr indent="1828800" latinLnBrk="0">
      <a:defRPr sz="1200">
        <a:latin typeface="+mn-lt"/>
        <a:ea typeface="+mn-ea"/>
        <a:cs typeface="+mn-cs"/>
        <a:sym typeface="굴림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3" descr="그림 1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77925" y="1519237"/>
            <a:ext cx="730250" cy="836613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그림 1" descr="그림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14425" y="1058862"/>
            <a:ext cx="1801814" cy="80168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모서리가 둥근 직사각형 6"/>
          <p:cNvSpPr/>
          <p:nvPr/>
        </p:nvSpPr>
        <p:spPr>
          <a:xfrm>
            <a:off x="2224088" y="2082800"/>
            <a:ext cx="4695826" cy="65246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400">
                <a:solidFill>
                  <a:srgbClr val="FFFF00"/>
                </a:solidFill>
              </a:defRPr>
            </a:pPr>
            <a:endParaRPr/>
          </a:p>
        </p:txBody>
      </p:sp>
      <p:sp>
        <p:nvSpPr>
          <p:cNvPr id="14" name="제목 텍스트"/>
          <p:cNvSpPr txBox="1">
            <a:spLocks noGrp="1"/>
          </p:cNvSpPr>
          <p:nvPr>
            <p:ph type="title"/>
          </p:nvPr>
        </p:nvSpPr>
        <p:spPr>
          <a:xfrm>
            <a:off x="2303746" y="2247714"/>
            <a:ext cx="4536506" cy="32403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t>제목 텍스트</a:t>
            </a:r>
          </a:p>
        </p:txBody>
      </p:sp>
      <p:sp>
        <p:nvSpPr>
          <p:cNvPr id="15" name="모서리가 둥근 직사각형 7"/>
          <p:cNvSpPr/>
          <p:nvPr/>
        </p:nvSpPr>
        <p:spPr>
          <a:xfrm>
            <a:off x="1619250" y="3363912"/>
            <a:ext cx="1800225" cy="517526"/>
          </a:xfrm>
          <a:prstGeom prst="roundRect">
            <a:avLst>
              <a:gd name="adj" fmla="val 16667"/>
            </a:avLst>
          </a:prstGeom>
          <a:solidFill>
            <a:srgbClr val="17375E"/>
          </a:solidFill>
          <a:ln w="25400">
            <a:solidFill>
              <a:srgbClr val="FFFFFF"/>
            </a:solidFill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16" name="본문 첫 번째 줄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558130" y="1212148"/>
            <a:ext cx="914401" cy="4413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SzTx/>
              <a:buFontTx/>
              <a:buNone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  <a:lvl2pPr algn="ctr">
              <a:buFontTx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2pPr>
            <a:lvl3pPr algn="ctr">
              <a:buFontTx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3pPr>
            <a:lvl4pPr algn="ctr">
              <a:buFontTx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4pPr>
            <a:lvl5pPr algn="ctr">
              <a:buFontTx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5pPr>
          </a:lstStyle>
          <a:p>
            <a:r>
              <a:t>1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7" name="텍스트 개체 틀 11"/>
          <p:cNvSpPr>
            <a:spLocks noGrp="1"/>
          </p:cNvSpPr>
          <p:nvPr>
            <p:ph type="body" sz="quarter" idx="21" hasCustomPrompt="1"/>
          </p:nvPr>
        </p:nvSpPr>
        <p:spPr>
          <a:xfrm>
            <a:off x="1763689" y="3402012"/>
            <a:ext cx="1512169" cy="4413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SzTx/>
              <a:buFontTx/>
              <a:buNone/>
              <a:defRPr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r>
              <a:t>이 름</a:t>
            </a:r>
          </a:p>
        </p:txBody>
      </p:sp>
      <p:sp>
        <p:nvSpPr>
          <p:cNvPr id="1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수고하셨습니다.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수고하셨습니다.</a:t>
            </a:r>
          </a:p>
        </p:txBody>
      </p:sp>
      <p:sp>
        <p:nvSpPr>
          <p:cNvPr id="12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지문(1줄)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136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38" name="직사각형 7"/>
          <p:cNvSpPr/>
          <p:nvPr/>
        </p:nvSpPr>
        <p:spPr>
          <a:xfrm>
            <a:off x="544702" y="1777912"/>
            <a:ext cx="5249348" cy="598142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139" name="텍스트 개체 틀 8"/>
          <p:cNvSpPr>
            <a:spLocks noGrp="1"/>
          </p:cNvSpPr>
          <p:nvPr>
            <p:ph type="body" sz="quarter" idx="21"/>
          </p:nvPr>
        </p:nvSpPr>
        <p:spPr>
          <a:xfrm>
            <a:off x="557212" y="1777420"/>
            <a:ext cx="5236838" cy="5984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0" name="텍스트 개체 틀 10"/>
          <p:cNvSpPr>
            <a:spLocks noGrp="1"/>
          </p:cNvSpPr>
          <p:nvPr>
            <p:ph type="body" sz="quarter" idx="22"/>
          </p:nvPr>
        </p:nvSpPr>
        <p:spPr>
          <a:xfrm>
            <a:off x="556895" y="2677610"/>
            <a:ext cx="4859655" cy="18260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26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28" name="직사각형 7"/>
          <p:cNvSpPr/>
          <p:nvPr/>
        </p:nvSpPr>
        <p:spPr>
          <a:xfrm>
            <a:off x="544702" y="1777912"/>
            <a:ext cx="5249348" cy="598142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29" name="텍스트 개체 틀 8"/>
          <p:cNvSpPr>
            <a:spLocks noGrp="1"/>
          </p:cNvSpPr>
          <p:nvPr>
            <p:ph type="body" sz="quarter" idx="21"/>
          </p:nvPr>
        </p:nvSpPr>
        <p:spPr>
          <a:xfrm>
            <a:off x="557212" y="1777420"/>
            <a:ext cx="5236838" cy="5984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" name="텍스트 개체 틀 10"/>
          <p:cNvSpPr>
            <a:spLocks noGrp="1"/>
          </p:cNvSpPr>
          <p:nvPr>
            <p:ph type="body" sz="quarter" idx="22"/>
          </p:nvPr>
        </p:nvSpPr>
        <p:spPr>
          <a:xfrm>
            <a:off x="556895" y="2677610"/>
            <a:ext cx="4859655" cy="18260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048675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39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1" name="직사각형 7"/>
          <p:cNvSpPr/>
          <p:nvPr/>
        </p:nvSpPr>
        <p:spPr>
          <a:xfrm>
            <a:off x="556893" y="1777912"/>
            <a:ext cx="5237553" cy="1137169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lIns="45719" rIns="45719" anchor="ctr"/>
          <a:lstStyle/>
          <a:p>
            <a:pPr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42" name="텍스트 개체 틀 8"/>
          <p:cNvSpPr>
            <a:spLocks noGrp="1"/>
          </p:cNvSpPr>
          <p:nvPr>
            <p:ph type="body" sz="quarter" idx="21"/>
          </p:nvPr>
        </p:nvSpPr>
        <p:spPr>
          <a:xfrm>
            <a:off x="557212" y="1777420"/>
            <a:ext cx="5236838" cy="113766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3" name="텍스트 개체 틀 10"/>
          <p:cNvSpPr>
            <a:spLocks noGrp="1"/>
          </p:cNvSpPr>
          <p:nvPr>
            <p:ph type="body" sz="quarter" idx="22"/>
          </p:nvPr>
        </p:nvSpPr>
        <p:spPr>
          <a:xfrm>
            <a:off x="556895" y="3117610"/>
            <a:ext cx="4859655" cy="18260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테두리 없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52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5386955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54" name="텍스트 개체 틀 10"/>
          <p:cNvSpPr>
            <a:spLocks noGrp="1"/>
          </p:cNvSpPr>
          <p:nvPr>
            <p:ph type="body" sz="quarter" idx="21"/>
          </p:nvPr>
        </p:nvSpPr>
        <p:spPr>
          <a:xfrm>
            <a:off x="761993" y="3239684"/>
            <a:ext cx="4859655" cy="182520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지문, 선택지 2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048675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63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65" name="직사각형 7"/>
          <p:cNvSpPr/>
          <p:nvPr/>
        </p:nvSpPr>
        <p:spPr>
          <a:xfrm>
            <a:off x="556894" y="1777912"/>
            <a:ext cx="6807683" cy="1989049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lIns="45719" rIns="45719" anchor="ctr"/>
          <a:lstStyle/>
          <a:p>
            <a:pPr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66" name="텍스트 개체 틀 8"/>
          <p:cNvSpPr>
            <a:spLocks noGrp="1"/>
          </p:cNvSpPr>
          <p:nvPr>
            <p:ph type="body" sz="half" idx="21"/>
          </p:nvPr>
        </p:nvSpPr>
        <p:spPr>
          <a:xfrm>
            <a:off x="557211" y="1777420"/>
            <a:ext cx="6806757" cy="198990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alphaUcPeriod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" name="텍스트 개체 틀 10"/>
          <p:cNvSpPr>
            <a:spLocks noGrp="1"/>
          </p:cNvSpPr>
          <p:nvPr>
            <p:ph type="body" sz="quarter" idx="22"/>
          </p:nvPr>
        </p:nvSpPr>
        <p:spPr>
          <a:xfrm>
            <a:off x="556894" y="3950208"/>
            <a:ext cx="3125091" cy="99342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" name="텍스트 개체 틀 10"/>
          <p:cNvSpPr>
            <a:spLocks noGrp="1"/>
          </p:cNvSpPr>
          <p:nvPr>
            <p:ph type="body" sz="quarter" idx="23"/>
          </p:nvPr>
        </p:nvSpPr>
        <p:spPr>
          <a:xfrm>
            <a:off x="3681984" y="3950208"/>
            <a:ext cx="3125090" cy="99342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이미지_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77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1" y="1139509"/>
            <a:ext cx="6112730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79" name="텍스트 개체 틀 10"/>
          <p:cNvSpPr>
            <a:spLocks noGrp="1"/>
          </p:cNvSpPr>
          <p:nvPr>
            <p:ph type="body" sz="quarter" idx="21"/>
          </p:nvPr>
        </p:nvSpPr>
        <p:spPr>
          <a:xfrm>
            <a:off x="3217597" y="1580801"/>
            <a:ext cx="4859655" cy="182520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지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88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90" name="직사각형 7"/>
          <p:cNvSpPr/>
          <p:nvPr/>
        </p:nvSpPr>
        <p:spPr>
          <a:xfrm>
            <a:off x="556894" y="1777911"/>
            <a:ext cx="6040966" cy="2955246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lIns="45719" rIns="45719" anchor="ctr"/>
          <a:lstStyle/>
          <a:p>
            <a:pPr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91" name="텍스트 개체 틀 8"/>
          <p:cNvSpPr>
            <a:spLocks noGrp="1"/>
          </p:cNvSpPr>
          <p:nvPr>
            <p:ph type="body" sz="half" idx="21"/>
          </p:nvPr>
        </p:nvSpPr>
        <p:spPr>
          <a:xfrm>
            <a:off x="557213" y="1777420"/>
            <a:ext cx="6040142" cy="29569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2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100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02" name="직사각형 7"/>
          <p:cNvSpPr/>
          <p:nvPr/>
        </p:nvSpPr>
        <p:spPr>
          <a:xfrm>
            <a:off x="556894" y="1555715"/>
            <a:ext cx="5830311" cy="700460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lIns="45719" rIns="45719" anchor="ctr"/>
          <a:lstStyle/>
          <a:p>
            <a:pPr>
              <a:defRPr sz="1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  <a:endParaRPr/>
          </a:p>
        </p:txBody>
      </p:sp>
      <p:sp>
        <p:nvSpPr>
          <p:cNvPr id="103" name="텍스트 개체 틀 8"/>
          <p:cNvSpPr>
            <a:spLocks noGrp="1"/>
          </p:cNvSpPr>
          <p:nvPr>
            <p:ph type="body" sz="quarter" idx="21"/>
          </p:nvPr>
        </p:nvSpPr>
        <p:spPr>
          <a:xfrm>
            <a:off x="557212" y="1555225"/>
            <a:ext cx="5829517" cy="70086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4" name="텍스트 개체 틀 10"/>
          <p:cNvSpPr>
            <a:spLocks noGrp="1"/>
          </p:cNvSpPr>
          <p:nvPr>
            <p:ph type="body" sz="quarter" idx="22"/>
          </p:nvPr>
        </p:nvSpPr>
        <p:spPr>
          <a:xfrm>
            <a:off x="556895" y="2334205"/>
            <a:ext cx="4859655" cy="57136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5" name="텍스트 개체 틀 2"/>
          <p:cNvSpPr>
            <a:spLocks noGrp="1"/>
          </p:cNvSpPr>
          <p:nvPr>
            <p:ph type="body" sz="quarter" idx="23"/>
          </p:nvPr>
        </p:nvSpPr>
        <p:spPr>
          <a:xfrm>
            <a:off x="372434" y="3083216"/>
            <a:ext cx="6013818" cy="337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6" name="텍스트 개체 틀 10"/>
          <p:cNvSpPr>
            <a:spLocks noGrp="1"/>
          </p:cNvSpPr>
          <p:nvPr>
            <p:ph type="body" sz="quarter" idx="24"/>
          </p:nvPr>
        </p:nvSpPr>
        <p:spPr>
          <a:xfrm>
            <a:off x="556894" y="3576511"/>
            <a:ext cx="5830311" cy="142175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7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제목 텍스트"/>
          <p:cNvSpPr txBox="1">
            <a:spLocks noGrp="1"/>
          </p:cNvSpPr>
          <p:nvPr>
            <p:ph type="title"/>
          </p:nvPr>
        </p:nvSpPr>
        <p:spPr>
          <a:xfrm>
            <a:off x="845214" y="205804"/>
            <a:ext cx="6480000" cy="521842"/>
          </a:xfrm>
          <a:prstGeom prst="rect">
            <a:avLst/>
          </a:prstGeom>
        </p:spPr>
        <p:txBody>
          <a:bodyPr anchor="ctr"/>
          <a:lstStyle>
            <a:lvl1pPr>
              <a:defRPr sz="26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t>제목 텍스트</a:t>
            </a:r>
          </a:p>
        </p:txBody>
      </p:sp>
      <p:pic>
        <p:nvPicPr>
          <p:cNvPr id="115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" y="379413"/>
            <a:ext cx="195263" cy="17462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본문 첫 번째 줄…"/>
          <p:cNvSpPr txBox="1">
            <a:spLocks noGrp="1"/>
          </p:cNvSpPr>
          <p:nvPr>
            <p:ph type="body" sz="quarter" idx="1"/>
          </p:nvPr>
        </p:nvSpPr>
        <p:spPr>
          <a:xfrm>
            <a:off x="372912" y="1139509"/>
            <a:ext cx="6013816" cy="337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lvl1pPr>
            <a:lvl2pPr marL="549275" indent="-209550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2pPr>
            <a:lvl3pPr marL="84613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3pPr>
            <a:lvl4pPr marL="1185862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4pPr>
            <a:lvl5pPr marL="1525587" indent="-166687">
              <a:spcBef>
                <a:spcPts val="300"/>
              </a:spcBef>
              <a:buFontTx/>
              <a:defRPr sz="1600">
                <a:solidFill>
                  <a:srgbClr val="FFFFFF"/>
                </a:solidFill>
              </a:defRPr>
            </a:lvl5pPr>
          </a:lstStyle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17" name="텍스트 개체 틀 10"/>
          <p:cNvSpPr>
            <a:spLocks noGrp="1"/>
          </p:cNvSpPr>
          <p:nvPr>
            <p:ph type="body" sz="quarter" idx="21"/>
          </p:nvPr>
        </p:nvSpPr>
        <p:spPr>
          <a:xfrm>
            <a:off x="556895" y="1756704"/>
            <a:ext cx="4859655" cy="57136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8" name="텍스트 개체 틀 2"/>
          <p:cNvSpPr>
            <a:spLocks noGrp="1"/>
          </p:cNvSpPr>
          <p:nvPr>
            <p:ph type="body" sz="quarter" idx="22"/>
          </p:nvPr>
        </p:nvSpPr>
        <p:spPr>
          <a:xfrm>
            <a:off x="372434" y="2821965"/>
            <a:ext cx="6013818" cy="337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9" name="텍스트 개체 틀 10"/>
          <p:cNvSpPr>
            <a:spLocks noGrp="1"/>
          </p:cNvSpPr>
          <p:nvPr>
            <p:ph type="body" sz="quarter" idx="23"/>
          </p:nvPr>
        </p:nvSpPr>
        <p:spPr>
          <a:xfrm>
            <a:off x="556894" y="3356512"/>
            <a:ext cx="5830311" cy="142175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수고하셨습니다."/>
          <p:cNvSpPr txBox="1">
            <a:spLocks noGrp="1"/>
          </p:cNvSpPr>
          <p:nvPr>
            <p:ph type="title" hasCustomPrompt="1"/>
          </p:nvPr>
        </p:nvSpPr>
        <p:spPr>
          <a:xfrm>
            <a:off x="467543" y="1563637"/>
            <a:ext cx="7886701" cy="993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수고하셨습니다.</a:t>
            </a:r>
          </a:p>
        </p:txBody>
      </p:sp>
      <p:sp>
        <p:nvSpPr>
          <p:cNvPr id="3" name="본문 첫 번째 줄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4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4419600" y="4627562"/>
            <a:ext cx="2133600" cy="2794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latin typeface="+mn-lt"/>
                <a:ea typeface="+mn-ea"/>
                <a:cs typeface="+mn-cs"/>
                <a:sym typeface="굴림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5pPr>
      <a:lvl6pPr marL="0" marR="0" indent="33948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6pPr>
      <a:lvl7pPr marL="0" marR="0" indent="67896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7pPr>
      <a:lvl8pPr marL="0" marR="0" indent="1018442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8pPr>
      <a:lvl9pPr marL="0" marR="0" indent="1357923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나눔고딕 ExtraBold"/>
          <a:ea typeface="나눔고딕 ExtraBold"/>
          <a:cs typeface="나눔고딕 ExtraBold"/>
          <a:sym typeface="나눔고딕 ExtraBold"/>
        </a:defRPr>
      </a:lvl9pPr>
    </p:titleStyle>
    <p:bodyStyle>
      <a:lvl1pPr marL="252413" marR="0" indent="-252413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1pPr>
      <a:lvl2pPr marL="591184" marR="0" indent="-25145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–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2pPr>
      <a:lvl3pPr marL="901700" marR="0" indent="-22225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3pPr>
      <a:lvl4pPr marL="1285875" marR="0" indent="-2667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–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4pPr>
      <a:lvl5pPr marL="1625600" marR="0" indent="-2667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»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5pPr>
      <a:lvl6pPr marL="1968987" marR="0" indent="-2715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6pPr>
      <a:lvl7pPr marL="2308468" marR="0" indent="-2715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7pPr>
      <a:lvl8pPr marL="2647949" marR="0" indent="-2715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8pPr>
      <a:lvl9pPr marL="2987431" marR="0" indent="-2715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HY견고딕"/>
          <a:ea typeface="HY견고딕"/>
          <a:cs typeface="HY견고딕"/>
          <a:sym typeface="HY견고딕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1pPr>
      <a:lvl2pPr marL="0" marR="0" indent="45402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2pPr>
      <a:lvl3pPr marL="0" marR="0" indent="91122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3pPr>
      <a:lvl4pPr marL="0" marR="0" indent="136842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4pPr>
      <a:lvl5pPr marL="0" marR="0" indent="182562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굴림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제목 1"/>
          <p:cNvSpPr txBox="1">
            <a:spLocks noGrp="1"/>
          </p:cNvSpPr>
          <p:nvPr>
            <p:ph type="title"/>
          </p:nvPr>
        </p:nvSpPr>
        <p:spPr>
          <a:xfrm>
            <a:off x="2599055" y="2149475"/>
            <a:ext cx="4120515" cy="431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777240">
              <a:defRPr sz="2380"/>
            </a:pPr>
            <a:r>
              <a:t>TOPIK 읽기 유형1 통합</a:t>
            </a:r>
          </a:p>
        </p:txBody>
      </p:sp>
      <p:sp>
        <p:nvSpPr>
          <p:cNvPr id="151" name="텍스트 개체 틀 2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 vert="horz" wrap="square" lIns="45720" tIns="45720" rIns="45720" bIns="45720" numCol="1" anchor="t">
            <a:normAutofit lnSpcReduction="10000"/>
          </a:bodyPr>
          <a:lstStyle/>
          <a:p>
            <a:pPr marL="0" indent="0" algn="ctr" defTabSz="91440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400" b="0" i="0" strike="noStrike" cap="none">
                <a:solidFill>
                  <a:schemeClr val="bg1"/>
                </a:solidFill>
                <a:latin typeface="HY견고딕" charset="0"/>
                <a:ea typeface="HY견고딕" charset="0"/>
                <a:cs typeface="Times New Roman" charset="0"/>
              </a:rPr>
              <a:t>1</a:t>
            </a:r>
            <a:endParaRPr lang="ko-KR" altLang="en-US" sz="2400" b="0" i="0" strike="noStrike" cap="none">
              <a:solidFill>
                <a:schemeClr val="bg1"/>
              </a:solidFill>
              <a:latin typeface="HY견고딕" charset="0"/>
              <a:ea typeface="HY견고딕" charset="0"/>
              <a:cs typeface="Times New Roman" charset="0"/>
            </a:endParaRPr>
          </a:p>
          <a:p>
            <a:pPr marL="0" indent="0" algn="ctr" defTabSz="91440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endParaRPr lang="ko-KR" altLang="en-US" sz="2400" b="0" i="0" strike="noStrike" cap="none">
              <a:solidFill>
                <a:schemeClr val="bg1"/>
              </a:solidFill>
              <a:latin typeface="HY견고딕" charset="0"/>
              <a:ea typeface="HY견고딕" charset="0"/>
              <a:cs typeface="Times New Roman" charset="0"/>
            </a:endParaRPr>
          </a:p>
        </p:txBody>
      </p:sp>
      <p:sp>
        <p:nvSpPr>
          <p:cNvPr id="152" name="텍스트 개체 틀 3"/>
          <p:cNvSpPr>
            <a:spLocks noGrp="1"/>
          </p:cNvSpPr>
          <p:nvPr>
            <p:ph type="body" idx="21"/>
          </p:nvPr>
        </p:nvSpPr>
        <p:spPr>
          <a:xfrm>
            <a:off x="1575435" y="3380740"/>
            <a:ext cx="1863725" cy="4413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lnSpcReduction="10000"/>
          </a:bodyPr>
          <a:lstStyle/>
          <a:p>
            <a:r>
              <a:t>유형1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195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9. 무엇에 대한 이야기인지 알맞은 것을 고르십시오.</a:t>
            </a:r>
          </a:p>
        </p:txBody>
      </p:sp>
      <p:sp>
        <p:nvSpPr>
          <p:cNvPr id="196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오늘은 5월 1일입니다. 내일은 5월 2일입니다.</a:t>
            </a:r>
          </a:p>
        </p:txBody>
      </p:sp>
      <p:sp>
        <p:nvSpPr>
          <p:cNvPr id="197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방학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하루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아침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날짜</a:t>
            </a:r>
            <a:endParaRPr dirty="0"/>
          </a:p>
        </p:txBody>
      </p:sp>
      <p:sp>
        <p:nvSpPr>
          <p:cNvPr id="198" name="Oval 197"/>
          <p:cNvSpPr>
            <a:spLocks/>
          </p:cNvSpPr>
          <p:nvPr/>
        </p:nvSpPr>
        <p:spPr>
          <a:xfrm>
            <a:off x="619125" y="4100194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9" name="텍스트 상자 198"/>
          <p:cNvSpPr txBox="1">
            <a:spLocks/>
          </p:cNvSpPr>
          <p:nvPr/>
        </p:nvSpPr>
        <p:spPr>
          <a:xfrm>
            <a:off x="5914390" y="503770"/>
            <a:ext cx="3229610" cy="399986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오늘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Hôm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nay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월: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일: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내일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mai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방학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Kỳ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nghỉ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하루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Một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아침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Buổi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날짜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1" animBg="1"/>
      <p:bldP spid="19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200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>
                <a:solidFill>
                  <a:srgbClr val="000000"/>
                </a:solidFill>
              </a:defRPr>
            </a:pPr>
            <a:r>
              <a:rPr dirty="0"/>
              <a:t>10. </a:t>
            </a:r>
            <a:r>
              <a:rPr dirty="0" err="1"/>
              <a:t>무엇에</a:t>
            </a:r>
            <a:r>
              <a:rPr dirty="0"/>
              <a:t> </a:t>
            </a:r>
            <a:r>
              <a:rPr dirty="0" err="1"/>
              <a:t>대한</a:t>
            </a:r>
            <a:r>
              <a:rPr dirty="0"/>
              <a:t> </a:t>
            </a:r>
            <a:r>
              <a:rPr dirty="0" err="1"/>
              <a:t>이야기인지</a:t>
            </a:r>
            <a:r>
              <a:rPr dirty="0"/>
              <a:t> </a:t>
            </a:r>
            <a:r>
              <a:rPr dirty="0" err="1"/>
              <a:t>알맞은</a:t>
            </a:r>
            <a:r>
              <a:rPr dirty="0"/>
              <a:t> </a:t>
            </a:r>
            <a:r>
              <a:rPr dirty="0" err="1"/>
              <a:t>것을</a:t>
            </a:r>
            <a:r>
              <a:rPr dirty="0"/>
              <a:t> </a:t>
            </a:r>
            <a:r>
              <a:rPr dirty="0" err="1"/>
              <a:t>고르십시오</a:t>
            </a:r>
            <a:r>
              <a:rPr dirty="0"/>
              <a:t>.</a:t>
            </a:r>
          </a:p>
        </p:txBody>
      </p:sp>
      <p:sp>
        <p:nvSpPr>
          <p:cNvPr id="201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1월에는 수업이 없습니다. 학교에 가지 않습니다.</a:t>
            </a:r>
          </a:p>
        </p:txBody>
      </p:sp>
      <p:sp>
        <p:nvSpPr>
          <p:cNvPr id="202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여행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방학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날짜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약속</a:t>
            </a:r>
            <a:endParaRPr dirty="0"/>
          </a:p>
        </p:txBody>
      </p:sp>
      <p:sp>
        <p:nvSpPr>
          <p:cNvPr id="203" name="Oval 202"/>
          <p:cNvSpPr>
            <a:spLocks/>
          </p:cNvSpPr>
          <p:nvPr/>
        </p:nvSpPr>
        <p:spPr>
          <a:xfrm>
            <a:off x="619125" y="3307080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04" name="텍스트 상자 203"/>
          <p:cNvSpPr txBox="1">
            <a:spLocks/>
          </p:cNvSpPr>
          <p:nvPr/>
        </p:nvSpPr>
        <p:spPr>
          <a:xfrm>
            <a:off x="6023125" y="1308735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월: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수업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Tiết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học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학교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Trường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học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가다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여행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Du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lịch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방학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Kỳ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nghỉ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날짜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약속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Hứa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hẹn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1" animBg="1"/>
      <p:bldP spid="20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205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11. 무엇에 대한 이야기인지 알맞은 것을 고르십시오.</a:t>
            </a:r>
          </a:p>
        </p:txBody>
      </p:sp>
      <p:sp>
        <p:nvSpPr>
          <p:cNvPr id="206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동생은 입이 작습니다. 귀는 큽니다.</a:t>
            </a:r>
          </a:p>
        </p:txBody>
      </p:sp>
      <p:sp>
        <p:nvSpPr>
          <p:cNvPr id="207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취미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누나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얼굴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장소</a:t>
            </a:r>
          </a:p>
        </p:txBody>
      </p:sp>
      <p:sp>
        <p:nvSpPr>
          <p:cNvPr id="208" name="Oval 207"/>
          <p:cNvSpPr>
            <a:spLocks/>
          </p:cNvSpPr>
          <p:nvPr/>
        </p:nvSpPr>
        <p:spPr>
          <a:xfrm>
            <a:off x="561340" y="3732530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09" name="텍스트 상자 208"/>
          <p:cNvSpPr txBox="1">
            <a:spLocks/>
          </p:cNvSpPr>
          <p:nvPr/>
        </p:nvSpPr>
        <p:spPr>
          <a:xfrm>
            <a:off x="6005512" y="748085"/>
            <a:ext cx="2639695" cy="325564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 lnSpcReduction="10000"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동생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Em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입: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Miệng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작다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Nhỏ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귀: Tai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크다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To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취미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Sở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thích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누나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Chị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gái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얼굴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Khuôn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mặt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장소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Địa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điểm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" grpId="1" animBg="1"/>
      <p:bldP spid="20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210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rPr dirty="0"/>
              <a:t>12. </a:t>
            </a:r>
            <a:r>
              <a:rPr dirty="0" err="1"/>
              <a:t>무엇에</a:t>
            </a:r>
            <a:r>
              <a:rPr dirty="0"/>
              <a:t> </a:t>
            </a:r>
            <a:r>
              <a:rPr dirty="0" err="1"/>
              <a:t>대한</a:t>
            </a:r>
            <a:r>
              <a:rPr dirty="0"/>
              <a:t> </a:t>
            </a:r>
            <a:r>
              <a:rPr dirty="0" err="1"/>
              <a:t>이야기인지</a:t>
            </a:r>
            <a:r>
              <a:rPr dirty="0"/>
              <a:t> </a:t>
            </a:r>
            <a:r>
              <a:rPr dirty="0" err="1"/>
              <a:t>알맞은</a:t>
            </a:r>
            <a:r>
              <a:rPr dirty="0"/>
              <a:t> </a:t>
            </a:r>
            <a:r>
              <a:rPr dirty="0" err="1"/>
              <a:t>것을</a:t>
            </a:r>
            <a:r>
              <a:rPr dirty="0"/>
              <a:t> </a:t>
            </a:r>
            <a:r>
              <a:rPr dirty="0" err="1"/>
              <a:t>고르십시오</a:t>
            </a:r>
            <a:r>
              <a:rPr dirty="0"/>
              <a:t>.</a:t>
            </a:r>
          </a:p>
        </p:txBody>
      </p:sp>
      <p:sp>
        <p:nvSpPr>
          <p:cNvPr id="211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선생님은 미국 사람입니다. 저는 스페인 사람입니다.</a:t>
            </a:r>
          </a:p>
        </p:txBody>
      </p:sp>
      <p:sp>
        <p:nvSpPr>
          <p:cNvPr id="212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친구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나라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생일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가족</a:t>
            </a:r>
          </a:p>
        </p:txBody>
      </p:sp>
      <p:sp>
        <p:nvSpPr>
          <p:cNvPr id="213" name="Oval 212"/>
          <p:cNvSpPr>
            <a:spLocks/>
          </p:cNvSpPr>
          <p:nvPr/>
        </p:nvSpPr>
        <p:spPr>
          <a:xfrm>
            <a:off x="561340" y="3316605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14" name="텍스트 상자 213"/>
          <p:cNvSpPr txBox="1">
            <a:spLocks/>
          </p:cNvSpPr>
          <p:nvPr/>
        </p:nvSpPr>
        <p:spPr>
          <a:xfrm>
            <a:off x="5909572" y="855271"/>
            <a:ext cx="3065145" cy="3187700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선생님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Giáo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viên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미국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Mỹ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사람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Người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스페인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Tây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Ban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Nha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친구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Bạn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bè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나라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Quốc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gia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생일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Sinh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nhật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가족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Gia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đình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1" animBg="1"/>
      <p:bldP spid="2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215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>
                <a:solidFill>
                  <a:srgbClr val="000000"/>
                </a:solidFill>
              </a:defRPr>
            </a:pPr>
            <a:r>
              <a:rPr dirty="0"/>
              <a:t>13. </a:t>
            </a:r>
            <a:r>
              <a:rPr dirty="0" err="1"/>
              <a:t>무엇에</a:t>
            </a:r>
            <a:r>
              <a:rPr dirty="0"/>
              <a:t> </a:t>
            </a:r>
            <a:r>
              <a:rPr dirty="0" err="1"/>
              <a:t>대한</a:t>
            </a:r>
            <a:r>
              <a:rPr dirty="0"/>
              <a:t> </a:t>
            </a:r>
            <a:r>
              <a:rPr dirty="0" err="1"/>
              <a:t>이야기인지</a:t>
            </a:r>
            <a:r>
              <a:rPr dirty="0"/>
              <a:t> </a:t>
            </a:r>
            <a:r>
              <a:rPr dirty="0" err="1"/>
              <a:t>알맞은</a:t>
            </a:r>
            <a:r>
              <a:rPr dirty="0"/>
              <a:t> </a:t>
            </a:r>
            <a:r>
              <a:rPr dirty="0" err="1"/>
              <a:t>것을</a:t>
            </a:r>
            <a:r>
              <a:rPr dirty="0"/>
              <a:t> </a:t>
            </a:r>
            <a:r>
              <a:rPr dirty="0" err="1"/>
              <a:t>고르십시오</a:t>
            </a:r>
            <a:r>
              <a:rPr dirty="0"/>
              <a:t>.</a:t>
            </a:r>
          </a:p>
        </p:txBody>
      </p:sp>
      <p:sp>
        <p:nvSpPr>
          <p:cNvPr id="216" name="텍스트 개체 틀 3"/>
          <p:cNvSpPr>
            <a:spLocks noGrp="1"/>
          </p:cNvSpPr>
          <p:nvPr>
            <p:ph type="body" idx="21"/>
          </p:nvPr>
        </p:nvSpPr>
        <p:spPr>
          <a:xfrm>
            <a:off x="556895" y="1778000"/>
            <a:ext cx="5236845" cy="5988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밥이 맛있습니다. 반찬도 맛있습니다.</a:t>
            </a:r>
          </a:p>
        </p:txBody>
      </p:sp>
      <p:sp>
        <p:nvSpPr>
          <p:cNvPr id="217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음식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물건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시간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날짜</a:t>
            </a:r>
            <a:endParaRPr dirty="0"/>
          </a:p>
        </p:txBody>
      </p:sp>
      <p:sp>
        <p:nvSpPr>
          <p:cNvPr id="218" name="Oval 217"/>
          <p:cNvSpPr>
            <a:spLocks/>
          </p:cNvSpPr>
          <p:nvPr/>
        </p:nvSpPr>
        <p:spPr>
          <a:xfrm>
            <a:off x="619125" y="2881630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19" name="텍스트 상자 218"/>
          <p:cNvSpPr txBox="1">
            <a:spLocks/>
          </p:cNvSpPr>
          <p:nvPr/>
        </p:nvSpPr>
        <p:spPr>
          <a:xfrm>
            <a:off x="6005195" y="873760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밥: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Cơm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맛있다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Ngon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반찬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Đồ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ăn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kèm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음식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Đồ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ăn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물건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Đồ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vật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시간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Thời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gian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날짜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" grpId="1" animBg="1"/>
      <p:bldP spid="2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220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14. 무엇에 대한 이야기인지 알맞은 것을 고르십시오.</a:t>
            </a:r>
          </a:p>
        </p:txBody>
      </p:sp>
      <p:sp>
        <p:nvSpPr>
          <p:cNvPr id="221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영희 씨는 컴퓨터를 가르칩니다. 컴퓨터 선생님입니다.</a:t>
            </a:r>
          </a:p>
        </p:txBody>
      </p:sp>
      <p:sp>
        <p:nvSpPr>
          <p:cNvPr id="222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직업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나이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생일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가족</a:t>
            </a:r>
          </a:p>
        </p:txBody>
      </p:sp>
      <p:sp>
        <p:nvSpPr>
          <p:cNvPr id="223" name="Oval 222"/>
          <p:cNvSpPr>
            <a:spLocks/>
          </p:cNvSpPr>
          <p:nvPr/>
        </p:nvSpPr>
        <p:spPr>
          <a:xfrm>
            <a:off x="619125" y="2881630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24" name="텍스트 상자 223"/>
          <p:cNvSpPr txBox="1">
            <a:spLocks/>
          </p:cNvSpPr>
          <p:nvPr/>
        </p:nvSpPr>
        <p:spPr>
          <a:xfrm>
            <a:off x="6005195" y="873760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컴퓨터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Máy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tính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가르치다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Dạy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선생님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Giáo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viên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직업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Nghề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nghiệp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나이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Tuổi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생일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Sinh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nhật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가족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Gia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đình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" grpId="1" animBg="1"/>
      <p:bldP spid="2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225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15. 무엇에 대한 이야기인지 알맞은 것을 고르십시오.</a:t>
            </a:r>
          </a:p>
        </p:txBody>
      </p:sp>
      <p:sp>
        <p:nvSpPr>
          <p:cNvPr id="226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운동을 좋아합니다. 축구를 자주 합니다.</a:t>
            </a:r>
          </a:p>
        </p:txBody>
      </p:sp>
      <p:sp>
        <p:nvSpPr>
          <p:cNvPr id="227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날씨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시간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취미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친척</a:t>
            </a:r>
          </a:p>
        </p:txBody>
      </p:sp>
      <p:sp>
        <p:nvSpPr>
          <p:cNvPr id="228" name="Oval 227"/>
          <p:cNvSpPr>
            <a:spLocks/>
          </p:cNvSpPr>
          <p:nvPr/>
        </p:nvSpPr>
        <p:spPr>
          <a:xfrm>
            <a:off x="619125" y="3732530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29" name="텍스트 상자 228"/>
          <p:cNvSpPr txBox="1">
            <a:spLocks/>
          </p:cNvSpPr>
          <p:nvPr/>
        </p:nvSpPr>
        <p:spPr>
          <a:xfrm>
            <a:off x="5850255" y="748030"/>
            <a:ext cx="2765425" cy="32746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운동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Vận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động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thể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thao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좋아하다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Thích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축구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Bóng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đá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자주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Thường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xuyên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날씨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Thời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tiết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시간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Thời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gian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취미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Sở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thích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친척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Họ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hàng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1" animBg="1"/>
      <p:bldP spid="2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제목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감사합니다.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155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>
                <a:solidFill>
                  <a:srgbClr val="000000"/>
                </a:solidFill>
              </a:defRPr>
            </a:pPr>
            <a:r>
              <a:rPr dirty="0"/>
              <a:t>1. </a:t>
            </a:r>
            <a:r>
              <a:rPr dirty="0" err="1"/>
              <a:t>무엇에</a:t>
            </a:r>
            <a:r>
              <a:rPr dirty="0"/>
              <a:t> </a:t>
            </a:r>
            <a:r>
              <a:rPr dirty="0" err="1"/>
              <a:t>대한</a:t>
            </a:r>
            <a:r>
              <a:rPr dirty="0"/>
              <a:t> </a:t>
            </a:r>
            <a:r>
              <a:rPr dirty="0" err="1"/>
              <a:t>이야기인지</a:t>
            </a:r>
            <a:r>
              <a:rPr dirty="0"/>
              <a:t> </a:t>
            </a:r>
            <a:r>
              <a:rPr dirty="0" err="1"/>
              <a:t>알맞은</a:t>
            </a:r>
            <a:r>
              <a:rPr dirty="0"/>
              <a:t> </a:t>
            </a:r>
            <a:r>
              <a:rPr dirty="0" err="1"/>
              <a:t>것을</a:t>
            </a:r>
            <a:r>
              <a:rPr dirty="0"/>
              <a:t> </a:t>
            </a:r>
            <a:r>
              <a:rPr dirty="0" err="1"/>
              <a:t>고르십시오</a:t>
            </a:r>
            <a:r>
              <a:rPr dirty="0"/>
              <a:t>.</a:t>
            </a:r>
          </a:p>
        </p:txBody>
      </p:sp>
      <p:sp>
        <p:nvSpPr>
          <p:cNvPr id="156" name="텍스트 개체 틀 3"/>
          <p:cNvSpPr>
            <a:spLocks noGrp="1"/>
          </p:cNvSpPr>
          <p:nvPr>
            <p:ph type="body" idx="21"/>
          </p:nvPr>
        </p:nvSpPr>
        <p:spPr>
          <a:xfrm>
            <a:off x="556895" y="1778000"/>
            <a:ext cx="5236845" cy="5988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저는 최민수입니다. 이 사람은 존입니다.</a:t>
            </a:r>
          </a:p>
        </p:txBody>
      </p:sp>
      <p:sp>
        <p:nvSpPr>
          <p:cNvPr id="157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 vert="horz" wrap="square" lIns="45720" tIns="45720" rIns="45720" bIns="45720" numCol="1" anchor="ctr">
            <a:normAutofit/>
          </a:bodyPr>
          <a:lstStyle/>
          <a:p>
            <a:pPr marL="342900" indent="-34290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+mj-ea"/>
              <a:buAutoNum type="circleNumDbPlain"/>
              <a:defRPr sz="1600"/>
            </a:pPr>
            <a:r>
              <a:rPr sz="1600" b="0" i="0" strike="noStrike" cap="none" dirty="0" err="1">
                <a:latin typeface="HY견고딕" charset="0"/>
                <a:ea typeface="HY견고딕" charset="0"/>
                <a:cs typeface="나눔고딕" charset="0"/>
              </a:rPr>
              <a:t>주말</a:t>
            </a:r>
            <a:endParaRPr lang="ko-KR" altLang="en-US" sz="1600" b="0" i="0" strike="noStrike" cap="none" dirty="0">
              <a:latin typeface="HY견고딕" charset="0"/>
              <a:ea typeface="HY견고딕" charset="0"/>
              <a:cs typeface="나눔고딕" charset="0"/>
            </a:endParaRPr>
          </a:p>
          <a:p>
            <a:pPr marL="342900" indent="-34290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+mj-ea"/>
              <a:buAutoNum type="circleNumDbPlain"/>
              <a:defRPr sz="1600"/>
            </a:pPr>
            <a:r>
              <a:rPr sz="1600" b="0" i="0" strike="noStrike" cap="none" dirty="0" err="1">
                <a:latin typeface="HY견고딕" charset="0"/>
                <a:ea typeface="HY견고딕" charset="0"/>
                <a:cs typeface="나눔고딕" charset="0"/>
              </a:rPr>
              <a:t>나이</a:t>
            </a:r>
            <a:endParaRPr lang="ko-KR" altLang="en-US" sz="1600" b="0" i="0" strike="noStrike" cap="none" dirty="0">
              <a:latin typeface="HY견고딕" charset="0"/>
              <a:ea typeface="HY견고딕" charset="0"/>
              <a:cs typeface="나눔고딕" charset="0"/>
            </a:endParaRPr>
          </a:p>
          <a:p>
            <a:pPr marL="342900" indent="-34290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+mj-ea"/>
              <a:buAutoNum type="circleNumDbPlain"/>
              <a:defRPr sz="1600"/>
            </a:pPr>
            <a:r>
              <a:rPr sz="1600" b="0" i="0" strike="noStrike" cap="none" dirty="0" err="1">
                <a:latin typeface="HY견고딕" charset="0"/>
                <a:ea typeface="HY견고딕" charset="0"/>
                <a:cs typeface="나눔고딕" charset="0"/>
              </a:rPr>
              <a:t>이름</a:t>
            </a:r>
            <a:endParaRPr lang="ko-KR" altLang="en-US" sz="1600" b="0" i="0" strike="noStrike" cap="none" dirty="0">
              <a:latin typeface="HY견고딕" charset="0"/>
              <a:ea typeface="HY견고딕" charset="0"/>
              <a:cs typeface="나눔고딕" charset="0"/>
            </a:endParaRPr>
          </a:p>
          <a:p>
            <a:pPr marL="342900" indent="-34290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+mj-ea"/>
              <a:buAutoNum type="circleNumDbPlain"/>
              <a:defRPr sz="1600"/>
            </a:pPr>
            <a:r>
              <a:rPr sz="1600" b="0" i="0" strike="noStrike" cap="none" dirty="0" err="1">
                <a:latin typeface="HY견고딕" charset="0"/>
                <a:ea typeface="HY견고딕" charset="0"/>
                <a:cs typeface="나눔고딕" charset="0"/>
              </a:rPr>
              <a:t>시간</a:t>
            </a:r>
            <a:endParaRPr lang="ko-KR" altLang="en-US" sz="1600" b="0" i="0" strike="noStrike" cap="none" dirty="0"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158" name="Oval 157"/>
          <p:cNvSpPr>
            <a:spLocks/>
          </p:cNvSpPr>
          <p:nvPr/>
        </p:nvSpPr>
        <p:spPr>
          <a:xfrm>
            <a:off x="561340" y="3712845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59" name="텍스트 상자 158"/>
          <p:cNvSpPr txBox="1">
            <a:spLocks/>
          </p:cNvSpPr>
          <p:nvPr/>
        </p:nvSpPr>
        <p:spPr>
          <a:xfrm>
            <a:off x="6005195" y="873760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endParaRPr lang="ko-KR" altLang="en-US" sz="1400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사람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Người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주말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Cuối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tuần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나이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Tuổi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tác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이름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Tên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시간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Thời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gian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1" animBg="1"/>
      <p:bldP spid="1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160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2. 무엇에 대한 이야기인지 알맞은 것을 고르십시오.</a:t>
            </a:r>
          </a:p>
        </p:txBody>
      </p:sp>
      <p:sp>
        <p:nvSpPr>
          <p:cNvPr id="161" name="텍스트 개체 틀 3"/>
          <p:cNvSpPr txBox="1">
            <a:spLocks noGrp="1"/>
          </p:cNvSpPr>
          <p:nvPr>
            <p:ph type="body" idx="21"/>
          </p:nvPr>
        </p:nvSpPr>
        <p:spPr>
          <a:xfrm>
            <a:off x="556895" y="1777365"/>
            <a:ext cx="5237480" cy="599440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600" b="0" i="0" strike="noStrike" cap="none">
                <a:latin typeface="HY견고딕" charset="0"/>
                <a:ea typeface="HY견고딕" charset="0"/>
                <a:cs typeface="나눔고딕" charset="0"/>
              </a:rPr>
              <a:t>불고기를 먹습니다. 맛있습니다.</a:t>
            </a:r>
            <a:endParaRPr lang="ko-KR" altLang="en-US" sz="1600" b="0" i="0" strike="noStrike" cap="none"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162" name="텍스트 개체 틀 4"/>
          <p:cNvSpPr txBox="1">
            <a:spLocks noGrp="1"/>
          </p:cNvSpPr>
          <p:nvPr>
            <p:ph type="body" idx="22"/>
          </p:nvPr>
        </p:nvSpPr>
        <p:spPr>
          <a:xfrm>
            <a:off x="556895" y="2668270"/>
            <a:ext cx="4860290" cy="18268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342900" indent="-34290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+mj-ea"/>
              <a:buAutoNum type="circleNumDbPlain"/>
              <a:defRPr sz="1600"/>
            </a:pPr>
            <a:r>
              <a:rPr sz="1600" b="0" i="0" strike="noStrike" cap="none">
                <a:latin typeface="HY견고딕" charset="0"/>
                <a:ea typeface="HY견고딕" charset="0"/>
                <a:cs typeface="Times New Roman" charset="0"/>
              </a:rPr>
              <a:t>쇼핑</a:t>
            </a:r>
            <a:endParaRPr lang="ko-KR" altLang="en-US" sz="1600" b="0" i="0" strike="noStrike" cap="none">
              <a:latin typeface="HY견고딕" charset="0"/>
              <a:ea typeface="HY견고딕" charset="0"/>
              <a:cs typeface="Times New Roman" charset="0"/>
            </a:endParaRPr>
          </a:p>
          <a:p>
            <a:pPr marL="342900" indent="-34290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+mj-ea"/>
              <a:buAutoNum type="circleNumDbPlain"/>
              <a:defRPr sz="1600"/>
            </a:pPr>
            <a:r>
              <a:rPr sz="1600" b="0" i="0" strike="noStrike" cap="none">
                <a:latin typeface="HY견고딕" charset="0"/>
                <a:ea typeface="HY견고딕" charset="0"/>
                <a:cs typeface="Times New Roman" charset="0"/>
              </a:rPr>
              <a:t>사람</a:t>
            </a:r>
            <a:endParaRPr lang="ko-KR" altLang="en-US" sz="1600" b="0" i="0" strike="noStrike" cap="none">
              <a:latin typeface="HY견고딕" charset="0"/>
              <a:ea typeface="HY견고딕" charset="0"/>
              <a:cs typeface="Times New Roman" charset="0"/>
            </a:endParaRPr>
          </a:p>
          <a:p>
            <a:pPr marL="342900" indent="-34290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+mj-ea"/>
              <a:buAutoNum type="circleNumDbPlain"/>
              <a:defRPr sz="1600"/>
            </a:pPr>
            <a:r>
              <a:rPr sz="1600" b="0" i="0" strike="noStrike" cap="none">
                <a:latin typeface="HY견고딕" charset="0"/>
                <a:ea typeface="HY견고딕" charset="0"/>
                <a:cs typeface="Times New Roman" charset="0"/>
              </a:rPr>
              <a:t>노래</a:t>
            </a:r>
            <a:endParaRPr lang="ko-KR" altLang="en-US" sz="1600" b="0" i="0" strike="noStrike" cap="none">
              <a:latin typeface="HY견고딕" charset="0"/>
              <a:ea typeface="HY견고딕" charset="0"/>
              <a:cs typeface="Times New Roman" charset="0"/>
            </a:endParaRPr>
          </a:p>
          <a:p>
            <a:pPr marL="342900" indent="-34290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+mj-ea"/>
              <a:buAutoNum type="circleNumDbPlain"/>
              <a:defRPr sz="1600"/>
            </a:pPr>
            <a:r>
              <a:rPr sz="1600" b="0" i="0" strike="noStrike" cap="none">
                <a:latin typeface="HY견고딕" charset="0"/>
                <a:ea typeface="HY견고딕" charset="0"/>
                <a:cs typeface="Times New Roman" charset="0"/>
              </a:rPr>
              <a:t>음식</a:t>
            </a:r>
            <a:endParaRPr lang="ko-KR" altLang="en-US" sz="1600" b="0" i="0" strike="noStrike" cap="none">
              <a:latin typeface="HY견고딕" charset="0"/>
              <a:ea typeface="HY견고딕" charset="0"/>
              <a:cs typeface="Times New Roman" charset="0"/>
            </a:endParaRPr>
          </a:p>
        </p:txBody>
      </p:sp>
      <p:sp>
        <p:nvSpPr>
          <p:cNvPr id="163" name="Oval 162"/>
          <p:cNvSpPr>
            <a:spLocks/>
          </p:cNvSpPr>
          <p:nvPr/>
        </p:nvSpPr>
        <p:spPr>
          <a:xfrm>
            <a:off x="619125" y="4119245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64" name="텍스트 상자 163"/>
          <p:cNvSpPr txBox="1">
            <a:spLocks/>
          </p:cNvSpPr>
          <p:nvPr/>
        </p:nvSpPr>
        <p:spPr>
          <a:xfrm>
            <a:off x="6005195" y="873760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맛있다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Ngon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먹다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Ăn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불고기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Thịt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nướng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xào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쇼핑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Mua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sắm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사람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Người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노래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Bài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hát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음식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Đồ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ăn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1" animBg="1"/>
      <p:bldP spid="1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165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3. 무엇에 대한 이야기인지 알맞은 것을 고르십시오.</a:t>
            </a:r>
          </a:p>
        </p:txBody>
      </p:sp>
      <p:sp>
        <p:nvSpPr>
          <p:cNvPr id="166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친구들을 만납니다. 축구를 합니다.</a:t>
            </a:r>
          </a:p>
        </p:txBody>
      </p:sp>
      <p:sp>
        <p:nvSpPr>
          <p:cNvPr id="167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학교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요일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취미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날짜</a:t>
            </a:r>
          </a:p>
        </p:txBody>
      </p:sp>
      <p:sp>
        <p:nvSpPr>
          <p:cNvPr id="168" name="Oval 167"/>
          <p:cNvSpPr>
            <a:spLocks/>
          </p:cNvSpPr>
          <p:nvPr/>
        </p:nvSpPr>
        <p:spPr>
          <a:xfrm>
            <a:off x="619125" y="3723005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69" name="텍스트 상자 168"/>
          <p:cNvSpPr txBox="1">
            <a:spLocks/>
          </p:cNvSpPr>
          <p:nvPr/>
        </p:nvSpPr>
        <p:spPr>
          <a:xfrm>
            <a:off x="6005195" y="873760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친구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Bạn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bè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만나다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Gặp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gỡ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축구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Bóng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đá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학교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Trường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học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요일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Thứ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취미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Sở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thích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날짜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1" animBg="1"/>
      <p:bldP spid="1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170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>
                <a:solidFill>
                  <a:srgbClr val="000000"/>
                </a:solidFill>
              </a:defRPr>
            </a:pPr>
            <a:r>
              <a:rPr dirty="0"/>
              <a:t>4. </a:t>
            </a:r>
            <a:r>
              <a:rPr dirty="0" err="1"/>
              <a:t>무엇에</a:t>
            </a:r>
            <a:r>
              <a:rPr dirty="0"/>
              <a:t> </a:t>
            </a:r>
            <a:r>
              <a:rPr dirty="0" err="1"/>
              <a:t>대한</a:t>
            </a:r>
            <a:r>
              <a:rPr dirty="0"/>
              <a:t> </a:t>
            </a:r>
            <a:r>
              <a:rPr dirty="0" err="1"/>
              <a:t>이야기인지</a:t>
            </a:r>
            <a:r>
              <a:rPr dirty="0"/>
              <a:t> </a:t>
            </a:r>
            <a:r>
              <a:rPr dirty="0" err="1"/>
              <a:t>알맞은</a:t>
            </a:r>
            <a:r>
              <a:rPr dirty="0"/>
              <a:t> </a:t>
            </a:r>
            <a:r>
              <a:rPr dirty="0" err="1"/>
              <a:t>것을</a:t>
            </a:r>
            <a:r>
              <a:rPr dirty="0"/>
              <a:t> </a:t>
            </a:r>
            <a:r>
              <a:rPr dirty="0" err="1"/>
              <a:t>고르십시오</a:t>
            </a:r>
            <a:r>
              <a:rPr dirty="0"/>
              <a:t>.</a:t>
            </a:r>
          </a:p>
        </p:txBody>
      </p:sp>
      <p:sp>
        <p:nvSpPr>
          <p:cNvPr id="171" name="텍스트 개체 틀 3"/>
          <p:cNvSpPr>
            <a:spLocks noGrp="1"/>
          </p:cNvSpPr>
          <p:nvPr>
            <p:ph type="body" idx="21"/>
          </p:nvPr>
        </p:nvSpPr>
        <p:spPr>
          <a:xfrm>
            <a:off x="556895" y="1778000"/>
            <a:ext cx="5236845" cy="5988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3월 16일은 제가 태어난 날입니다.</a:t>
            </a:r>
          </a:p>
        </p:txBody>
      </p:sp>
      <p:sp>
        <p:nvSpPr>
          <p:cNvPr id="172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날짜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가족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생일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친구</a:t>
            </a:r>
            <a:endParaRPr dirty="0"/>
          </a:p>
        </p:txBody>
      </p:sp>
      <p:sp>
        <p:nvSpPr>
          <p:cNvPr id="173" name="Oval 172"/>
          <p:cNvSpPr>
            <a:spLocks/>
          </p:cNvSpPr>
          <p:nvPr/>
        </p:nvSpPr>
        <p:spPr>
          <a:xfrm>
            <a:off x="619125" y="3712845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74" name="텍스트 상자 173"/>
          <p:cNvSpPr txBox="1">
            <a:spLocks/>
          </p:cNvSpPr>
          <p:nvPr/>
        </p:nvSpPr>
        <p:spPr>
          <a:xfrm>
            <a:off x="6005195" y="873760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월: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일: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태어나다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Sinh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ra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날: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날짜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가족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Gia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đình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생일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Sinh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nhật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친구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Bạn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bè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1" animBg="1"/>
      <p:bldP spid="1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175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5. 무엇에 대한 이야기인지 알맞은 것을 고르십시오.</a:t>
            </a:r>
          </a:p>
        </p:txBody>
      </p:sp>
      <p:sp>
        <p:nvSpPr>
          <p:cNvPr id="176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저는 독서하는 것을 좋아합니다.</a:t>
            </a:r>
          </a:p>
        </p:txBody>
      </p:sp>
      <p:sp>
        <p:nvSpPr>
          <p:cNvPr id="177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① 취미 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② 장소 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③ 주말 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④ 직업</a:t>
            </a:r>
          </a:p>
        </p:txBody>
      </p:sp>
      <p:sp>
        <p:nvSpPr>
          <p:cNvPr id="178" name="Oval 177"/>
          <p:cNvSpPr>
            <a:spLocks/>
          </p:cNvSpPr>
          <p:nvPr/>
        </p:nvSpPr>
        <p:spPr>
          <a:xfrm>
            <a:off x="619125" y="2881630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79" name="텍스트 상자 178"/>
          <p:cNvSpPr txBox="1">
            <a:spLocks/>
          </p:cNvSpPr>
          <p:nvPr/>
        </p:nvSpPr>
        <p:spPr>
          <a:xfrm>
            <a:off x="6005195" y="873760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독서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Việc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đọc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sách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좋아하다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Thích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취미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Sở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thích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장소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Địa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điểm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주말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Cuối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tuần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직업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Nghề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nghiệp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1" animBg="1"/>
      <p:bldP spid="1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180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6. 무엇에 대한 이야기인지 알맞은 것을 고르십시오.</a:t>
            </a:r>
          </a:p>
        </p:txBody>
      </p:sp>
      <p:sp>
        <p:nvSpPr>
          <p:cNvPr id="181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여기에선 싱싱한 해산물을 구입할 수 있습니다.</a:t>
            </a:r>
          </a:p>
        </p:txBody>
      </p:sp>
      <p:sp>
        <p:nvSpPr>
          <p:cNvPr id="182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계절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나라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시장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휴일</a:t>
            </a:r>
          </a:p>
        </p:txBody>
      </p:sp>
      <p:sp>
        <p:nvSpPr>
          <p:cNvPr id="183" name="Oval 182"/>
          <p:cNvSpPr>
            <a:spLocks/>
          </p:cNvSpPr>
          <p:nvPr/>
        </p:nvSpPr>
        <p:spPr>
          <a:xfrm>
            <a:off x="561340" y="3693795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84" name="텍스트 상자 183"/>
          <p:cNvSpPr txBox="1">
            <a:spLocks/>
          </p:cNvSpPr>
          <p:nvPr/>
        </p:nvSpPr>
        <p:spPr>
          <a:xfrm>
            <a:off x="6005195" y="873760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싱싱하다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Tươi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mới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해산물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Hải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sản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구입하다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Mua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계절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Mùa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나라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Quốc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gia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시장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Chợ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휴일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Ngày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nghỉ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1" animBg="1"/>
      <p:bldP spid="18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185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>
                <a:solidFill>
                  <a:srgbClr val="000000"/>
                </a:solidFill>
              </a:defRPr>
            </a:pPr>
            <a:r>
              <a:rPr dirty="0"/>
              <a:t>7. </a:t>
            </a:r>
            <a:r>
              <a:rPr dirty="0" err="1"/>
              <a:t>무엇에</a:t>
            </a:r>
            <a:r>
              <a:rPr dirty="0"/>
              <a:t> </a:t>
            </a:r>
            <a:r>
              <a:rPr dirty="0" err="1"/>
              <a:t>대한</a:t>
            </a:r>
            <a:r>
              <a:rPr dirty="0"/>
              <a:t> </a:t>
            </a:r>
            <a:r>
              <a:rPr dirty="0" err="1"/>
              <a:t>이야기인지</a:t>
            </a:r>
            <a:r>
              <a:rPr dirty="0"/>
              <a:t> </a:t>
            </a:r>
            <a:r>
              <a:rPr dirty="0" err="1"/>
              <a:t>알맞은</a:t>
            </a:r>
            <a:r>
              <a:rPr dirty="0"/>
              <a:t> </a:t>
            </a:r>
            <a:r>
              <a:rPr dirty="0" err="1"/>
              <a:t>것을</a:t>
            </a:r>
            <a:r>
              <a:rPr dirty="0"/>
              <a:t> </a:t>
            </a:r>
            <a:r>
              <a:rPr dirty="0" err="1"/>
              <a:t>고르십시오</a:t>
            </a:r>
            <a:r>
              <a:rPr dirty="0"/>
              <a:t>.</a:t>
            </a:r>
          </a:p>
        </p:txBody>
      </p:sp>
      <p:sp>
        <p:nvSpPr>
          <p:cNvPr id="186" name="텍스트 개체 틀 3"/>
          <p:cNvSpPr>
            <a:spLocks noGrp="1"/>
          </p:cNvSpPr>
          <p:nvPr>
            <p:ph type="body" idx="21"/>
          </p:nvPr>
        </p:nvSpPr>
        <p:spPr>
          <a:xfrm>
            <a:off x="556895" y="1778000"/>
            <a:ext cx="5236845" cy="5988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어머니는 간호사입니다. 아버지는 회사원입니다.</a:t>
            </a:r>
          </a:p>
        </p:txBody>
      </p:sp>
      <p:sp>
        <p:nvSpPr>
          <p:cNvPr id="187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오빠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부모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고향</a:t>
            </a:r>
            <a:endParaRPr dirty="0"/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rPr dirty="0" err="1"/>
              <a:t>병원</a:t>
            </a:r>
            <a:endParaRPr dirty="0"/>
          </a:p>
        </p:txBody>
      </p:sp>
      <p:sp>
        <p:nvSpPr>
          <p:cNvPr id="188" name="Oval 187"/>
          <p:cNvSpPr>
            <a:spLocks/>
          </p:cNvSpPr>
          <p:nvPr/>
        </p:nvSpPr>
        <p:spPr>
          <a:xfrm>
            <a:off x="619125" y="3326130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89" name="텍스트 상자 188"/>
          <p:cNvSpPr txBox="1">
            <a:spLocks/>
          </p:cNvSpPr>
          <p:nvPr/>
        </p:nvSpPr>
        <p:spPr>
          <a:xfrm>
            <a:off x="5996156" y="466725"/>
            <a:ext cx="3384550" cy="3845560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어머니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Mẹ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간호사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Y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tá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아버지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Bố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회</a:t>
            </a:r>
            <a:r>
              <a:rPr lang="ko-KR" altLang="en-US" sz="1400" b="1" i="0" strike="noStrike" cap="none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사</a:t>
            </a:r>
            <a:r>
              <a:rPr sz="1400" b="1" i="0" strike="noStrike" cap="none" dirty="0" smtClean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원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Nhân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viên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văn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phòng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오빠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Anh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trai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부모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Bố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mẹ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고향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Quê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hương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병원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Bệnh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viện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1" animBg="1"/>
      <p:bldP spid="18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제목 1"/>
          <p:cNvSpPr txBox="1">
            <a:spLocks noGrp="1"/>
          </p:cNvSpPr>
          <p:nvPr>
            <p:ph type="title"/>
          </p:nvPr>
        </p:nvSpPr>
        <p:spPr>
          <a:xfrm>
            <a:off x="845185" y="205740"/>
            <a:ext cx="6480175" cy="52197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유형 1(31~33): 문장의 중심소재 파악</a:t>
            </a:r>
          </a:p>
        </p:txBody>
      </p:sp>
      <p:sp>
        <p:nvSpPr>
          <p:cNvPr id="190" name="텍스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0000"/>
                </a:solidFill>
              </a:defRPr>
            </a:pPr>
            <a:r>
              <a:t>8. 무엇에 대한 이야기인지 알맞은 것을 고르십시오.</a:t>
            </a:r>
          </a:p>
        </p:txBody>
      </p:sp>
      <p:sp>
        <p:nvSpPr>
          <p:cNvPr id="191" name="텍스트 개체 틀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300"/>
              </a:spcBef>
              <a:buSzTx/>
              <a:buFontTx/>
              <a:buNone/>
              <a:defRPr sz="1600"/>
            </a:pPr>
            <a:r>
              <a:t>토요일에 축구를 합니다. 일요일에 쉽니다.</a:t>
            </a:r>
          </a:p>
        </p:txBody>
      </p:sp>
      <p:sp>
        <p:nvSpPr>
          <p:cNvPr id="192" name="텍스트 개체 틀 4"/>
          <p:cNvSpPr>
            <a:spLocks noGrp="1"/>
          </p:cNvSpPr>
          <p:nvPr>
            <p:ph type="body" idx="2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p14="http://schemas.microsoft.com/office/powerpoint/2010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주말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오전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여름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FontTx/>
              <a:buAutoNum type="circleNumDbPlain"/>
              <a:defRPr sz="1600"/>
            </a:pPr>
            <a:r>
              <a:t>달력</a:t>
            </a:r>
          </a:p>
        </p:txBody>
      </p:sp>
      <p:sp>
        <p:nvSpPr>
          <p:cNvPr id="193" name="Oval 192"/>
          <p:cNvSpPr>
            <a:spLocks/>
          </p:cNvSpPr>
          <p:nvPr/>
        </p:nvSpPr>
        <p:spPr>
          <a:xfrm>
            <a:off x="561340" y="2872105"/>
            <a:ext cx="222885" cy="222885"/>
          </a:xfrm>
          <a:prstGeom prst="ellipse">
            <a:avLst/>
          </a:prstGeom>
          <a:noFill/>
          <a:ln w="254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marL="0" indent="0" algn="ctr" defTabSz="91440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b="0" i="0" strike="noStrike" cap="none">
              <a:ln w="9525" cap="flat" cmpd="sng">
                <a:noFill/>
                <a:prstDash/>
              </a:ln>
              <a:solidFill>
                <a:srgbClr val="0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4" name="텍스트 상자 193"/>
          <p:cNvSpPr txBox="1">
            <a:spLocks/>
          </p:cNvSpPr>
          <p:nvPr/>
        </p:nvSpPr>
        <p:spPr>
          <a:xfrm>
            <a:off x="6005195" y="873760"/>
            <a:ext cx="2359660" cy="2626995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45720" tIns="45720" rIns="45720" bIns="45720" numCol="1" anchor="ctr">
            <a:normAutofit/>
          </a:bodyPr>
          <a:lstStyle/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토요일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Thứ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7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축구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Bóng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đá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일요일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Chủ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nhật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쉬다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Nghỉ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ngơi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주말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Cuối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tuần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여름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Mùa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hè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defTabSz="914400" fontAlgn="auto" latinLnBrk="0" hangingPunct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Tx/>
              <a:buNone/>
              <a:defRPr sz="1600"/>
            </a:pP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달력</a:t>
            </a:r>
            <a:r>
              <a:rPr sz="1400" b="1" i="0" strike="noStrike" cap="none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sz="1400" b="1" i="0" strike="noStrike" cap="none" dirty="0" err="1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Lịch</a:t>
            </a:r>
            <a:endParaRPr lang="ko-KR" altLang="en-US" sz="1400" b="1" i="0" strike="noStrike" cap="none" dirty="0">
              <a:solidFill>
                <a:srgbClr val="C0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a14="http://schemas.microsoft.com/office/drawing/2010/main" xmlns:m="http://schemas.openxmlformats.org/officeDocument/2006/math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1" animBg="1"/>
      <p:bldP spid="194" grpId="0" animBg="1"/>
    </p:bldLst>
  </p:timing>
</p:sld>
</file>

<file path=ppt/theme/theme1.xml><?xml version="1.0" encoding="utf-8"?>
<a:theme xmlns:a="http://schemas.openxmlformats.org/drawingml/2006/main" name="칠판 테마">
  <a:themeElements>
    <a:clrScheme name="칠판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칠판 테마">
      <a:majorFont>
        <a:latin typeface="Helvetica"/>
        <a:ea typeface="Helvetica"/>
        <a:cs typeface="Helvetica"/>
      </a:majorFont>
      <a:minorFont>
        <a:latin typeface="굴림"/>
        <a:ea typeface="굴림"/>
        <a:cs typeface="굴림"/>
      </a:minorFont>
    </a:fontScheme>
    <a:fmtScheme name="칠판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맑은 고딕"/>
            <a:ea typeface="맑은 고딕"/>
            <a:cs typeface="맑은 고딕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맑은 고딕"/>
            <a:ea typeface="맑은 고딕"/>
            <a:cs typeface="맑은 고딕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칠판 테마">
  <a:themeElements>
    <a:clrScheme name="칠판 테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칠판 테마">
      <a:majorFont>
        <a:latin typeface="Helvetica"/>
        <a:ea typeface="Helvetica"/>
        <a:cs typeface="Helvetica"/>
      </a:majorFont>
      <a:minorFont>
        <a:latin typeface="굴림"/>
        <a:ea typeface="굴림"/>
        <a:cs typeface="굴림"/>
      </a:minorFont>
    </a:fontScheme>
    <a:fmtScheme name="칠판 테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맑은 고딕"/>
            <a:ea typeface="맑은 고딕"/>
            <a:cs typeface="맑은 고딕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맑은 고딕"/>
            <a:ea typeface="맑은 고딕"/>
            <a:cs typeface="맑은 고딕"/>
            <a:sym typeface="맑은 고딕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Pages>17</Pages>
  <Words>828</Words>
  <Characters>0</Characters>
  <Application>Microsoft Office PowerPoint</Application>
  <DocSecurity>0</DocSecurity>
  <PresentationFormat>화면 슬라이드 쇼(16:9)</PresentationFormat>
  <Lines>0</Lines>
  <Paragraphs>220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5" baseType="lpstr">
      <vt:lpstr>HY견고딕</vt:lpstr>
      <vt:lpstr>굴림</vt:lpstr>
      <vt:lpstr>나눔고딕</vt:lpstr>
      <vt:lpstr>나눔고딕 ExtraBold</vt:lpstr>
      <vt:lpstr>맑은 고딕</vt:lpstr>
      <vt:lpstr>Arial</vt:lpstr>
      <vt:lpstr>Times New Roman</vt:lpstr>
      <vt:lpstr>칠판 테마</vt:lpstr>
      <vt:lpstr>TOPIK 읽기 유형1 통합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유형 1(31~33): 문장의 중심소재 파악</vt:lpstr>
      <vt:lpstr>감사합니다.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TOPIK 읽기 유형1 통합</dc:title>
  <cp:lastModifiedBy>Windows 사용자</cp:lastModifiedBy>
  <cp:revision>4</cp:revision>
  <dcterms:modified xsi:type="dcterms:W3CDTF">2020-09-19T02:01:21Z</dcterms:modified>
</cp:coreProperties>
</file>