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14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6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23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93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03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16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70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73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4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16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9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85850" y="1085850"/>
            <a:ext cx="8197850" cy="4747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38. </a:t>
            </a:r>
            <a:r>
              <a:rPr lang="en-US" altLang="ko-KR" sz="6600" kern="100" dirty="0">
                <a:effectLst/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ĐỘNG TỪ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solidFill>
                  <a:srgbClr val="8A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~(</a:t>
            </a:r>
            <a:r>
              <a:rPr lang="ko-KR" altLang="ko-KR" sz="6600" b="1" kern="100" dirty="0">
                <a:solidFill>
                  <a:srgbClr val="8A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6600" b="1" kern="100" dirty="0">
                <a:solidFill>
                  <a:srgbClr val="8A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6600" b="1" kern="100" dirty="0" err="1">
                <a:solidFill>
                  <a:srgbClr val="8A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십시오</a:t>
            </a:r>
            <a:r>
              <a:rPr lang="en-US" altLang="ko-KR" sz="6600" b="1" kern="100" dirty="0">
                <a:solidFill>
                  <a:srgbClr val="8A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(</a:t>
            </a:r>
            <a:r>
              <a:rPr lang="ko-KR" altLang="ko-KR" sz="6600" b="1" kern="100" dirty="0">
                <a:solidFill>
                  <a:srgbClr val="8A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6600" b="1" kern="100" dirty="0">
                <a:solidFill>
                  <a:srgbClr val="8A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6600" b="1" kern="100" dirty="0">
                <a:solidFill>
                  <a:srgbClr val="8A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세요</a:t>
            </a:r>
            <a:endParaRPr lang="ko-KR" altLang="ko-KR" sz="6600" kern="100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6600" b="1" i="0" u="none" strike="noStrike" kern="1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6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21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6700" y="325853"/>
            <a:ext cx="10947400" cy="2695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600" b="1" kern="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①</a:t>
            </a:r>
            <a:r>
              <a:rPr lang="en-US" altLang="ko-KR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Ý NGH</a:t>
            </a:r>
            <a:r>
              <a:rPr lang="en-US" altLang="ko-KR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ĨA</a:t>
            </a:r>
          </a:p>
          <a:p>
            <a:pPr algn="just">
              <a:spcAft>
                <a:spcPts val="800"/>
              </a:spcAft>
            </a:pPr>
            <a:endParaRPr lang="ko-KR" altLang="ko-KR" sz="9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십시오</a:t>
            </a:r>
            <a:r>
              <a:rPr lang="en-US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</a:t>
            </a:r>
            <a:r>
              <a:rPr lang="en-US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‘(</a:t>
            </a:r>
            <a:r>
              <a:rPr lang="ko-KR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세요</a:t>
            </a:r>
            <a:endParaRPr lang="en-US" altLang="ko-KR" sz="24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  <a:spcAft>
                <a:spcPts val="800"/>
              </a:spcAft>
            </a:pP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thể hiện mệnh lệnh hay khuyên nhủ người nghe việc gì đó một cách rất kính trọng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 fontAlgn="t">
              <a:lnSpc>
                <a:spcPts val="15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십시오</a:t>
            </a:r>
            <a:r>
              <a:rPr lang="en-US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thường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dùng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theo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tính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nghi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lang="vi-VN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ức</a:t>
            </a:r>
            <a:endParaRPr lang="en-US" altLang="ko-KR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‘(</a:t>
            </a:r>
            <a:r>
              <a:rPr lang="ko-KR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세요</a:t>
            </a:r>
            <a:r>
              <a:rPr lang="en-US" altLang="ko-KR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sử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sinh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hoạt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hằng</a:t>
            </a:r>
            <a:r>
              <a:rPr lang="en-US" altLang="ko-KR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ngày</a:t>
            </a:r>
            <a:r>
              <a:rPr lang="en-US" altLang="ko-KR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xin mời,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xin hãy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27000" y="3333682"/>
            <a:ext cx="10223500" cy="29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모두들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자리에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앉으십시오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          ·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의견을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말씀하십시오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Kính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m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ời</a:t>
            </a:r>
            <a:r>
              <a:rPr lang="vi-VN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tất cả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hãy</a:t>
            </a:r>
            <a:r>
              <a:rPr lang="vi-VN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ngồi vào vị trí       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Xin mời 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ngài 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phát biểu ý kiên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5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쪽을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읽으세요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          ·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여기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앉으세요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đọc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ở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trang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5          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ngồi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đây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술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마시지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세요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        ·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수업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시간에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떠들지</a:t>
            </a:r>
            <a:r>
              <a:rPr lang="ko-KR" altLang="ko-KR" sz="24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세요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Đừng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uống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rượu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Đừng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ồn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giờ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8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0939" y="275552"/>
            <a:ext cx="4513961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600" b="1" kern="100" dirty="0"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②</a:t>
            </a:r>
            <a:r>
              <a:rPr lang="en-US" altLang="ko-KR" sz="3600" b="1" kern="100" dirty="0"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en-US" altLang="ko-KR" sz="3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HÌNH TH</a:t>
            </a:r>
            <a:r>
              <a:rPr lang="vi-VN" altLang="ko-KR" sz="3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ỨC</a:t>
            </a:r>
            <a:endParaRPr lang="ko-KR" altLang="ko-KR" sz="36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33036"/>
              </p:ext>
            </p:extLst>
          </p:nvPr>
        </p:nvGraphicFramePr>
        <p:xfrm>
          <a:off x="400939" y="960676"/>
          <a:ext cx="8190611" cy="4699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9991">
                  <a:extLst>
                    <a:ext uri="{9D8B030D-6E8A-4147-A177-3AD203B41FA5}">
                      <a16:colId xmlns:a16="http://schemas.microsoft.com/office/drawing/2014/main" val="2274782782"/>
                    </a:ext>
                  </a:extLst>
                </a:gridCol>
                <a:gridCol w="1226773">
                  <a:extLst>
                    <a:ext uri="{9D8B030D-6E8A-4147-A177-3AD203B41FA5}">
                      <a16:colId xmlns:a16="http://schemas.microsoft.com/office/drawing/2014/main" val="3300759370"/>
                    </a:ext>
                  </a:extLst>
                </a:gridCol>
                <a:gridCol w="1847209">
                  <a:extLst>
                    <a:ext uri="{9D8B030D-6E8A-4147-A177-3AD203B41FA5}">
                      <a16:colId xmlns:a16="http://schemas.microsoft.com/office/drawing/2014/main" val="3569366096"/>
                    </a:ext>
                  </a:extLst>
                </a:gridCol>
                <a:gridCol w="2326638">
                  <a:extLst>
                    <a:ext uri="{9D8B030D-6E8A-4147-A177-3AD203B41FA5}">
                      <a16:colId xmlns:a16="http://schemas.microsoft.com/office/drawing/2014/main" val="1016840363"/>
                    </a:ext>
                  </a:extLst>
                </a:gridCol>
              </a:tblGrid>
              <a:tr h="69101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 âm 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읽다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으십시오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</a:t>
                      </a:r>
                      <a:endParaRPr lang="ko-KR" sz="2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읽으십시오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365515"/>
                  </a:ext>
                </a:extLst>
              </a:tr>
              <a:tr h="69101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ㄷ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듣다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들으십시오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578401"/>
                  </a:ext>
                </a:extLst>
              </a:tr>
              <a:tr h="69101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ㅅ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낫다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나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으십시오</a:t>
                      </a:r>
                      <a:endParaRPr lang="en-US" alt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베트남어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67353"/>
                  </a:ext>
                </a:extLst>
              </a:tr>
              <a:tr h="75348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3400" indent="-53340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십시오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</a:t>
                      </a:r>
                      <a:endParaRPr lang="ko-KR" sz="2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가십시오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2633"/>
                  </a:ext>
                </a:extLst>
              </a:tr>
              <a:tr h="300329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baseline="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ㄹ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만들다</a:t>
                      </a:r>
                    </a:p>
                    <a:p>
                      <a:pPr marL="533400" indent="-53340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736795"/>
                  </a:ext>
                </a:extLst>
              </a:tr>
              <a:tr h="453159">
                <a:tc vMerge="1"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2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2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만드십시오</a:t>
                      </a:r>
                    </a:p>
                    <a:p>
                      <a:pPr marL="523240" indent="-52324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932272"/>
                  </a:ext>
                </a:extLst>
              </a:tr>
              <a:tr h="385878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ㅂ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줍다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377663"/>
                  </a:ext>
                </a:extLst>
              </a:tr>
              <a:tr h="733340">
                <a:tc vMerge="1"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2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2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주우십시오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44175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77113" y="5659910"/>
            <a:ext cx="8076312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cuối,phụ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ㄹ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ko-KR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ㅂ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</a:t>
            </a:r>
            <a:r>
              <a:rPr lang="ko-KR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십시오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</a:p>
          <a:p>
            <a:pPr marL="533400" indent="-533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ko-KR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ㄷ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ko-KR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ㅅ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</a:t>
            </a:r>
            <a:r>
              <a:rPr lang="ko-KR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으십시오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2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43493"/>
              </p:ext>
            </p:extLst>
          </p:nvPr>
        </p:nvGraphicFramePr>
        <p:xfrm>
          <a:off x="289877" y="269272"/>
          <a:ext cx="9285923" cy="4777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8301">
                  <a:extLst>
                    <a:ext uri="{9D8B030D-6E8A-4147-A177-3AD203B41FA5}">
                      <a16:colId xmlns:a16="http://schemas.microsoft.com/office/drawing/2014/main" val="1762225221"/>
                    </a:ext>
                  </a:extLst>
                </a:gridCol>
                <a:gridCol w="1424309">
                  <a:extLst>
                    <a:ext uri="{9D8B030D-6E8A-4147-A177-3AD203B41FA5}">
                      <a16:colId xmlns:a16="http://schemas.microsoft.com/office/drawing/2014/main" val="2530053589"/>
                    </a:ext>
                  </a:extLst>
                </a:gridCol>
                <a:gridCol w="1825120">
                  <a:extLst>
                    <a:ext uri="{9D8B030D-6E8A-4147-A177-3AD203B41FA5}">
                      <a16:colId xmlns:a16="http://schemas.microsoft.com/office/drawing/2014/main" val="179359169"/>
                    </a:ext>
                  </a:extLst>
                </a:gridCol>
                <a:gridCol w="2638193">
                  <a:extLst>
                    <a:ext uri="{9D8B030D-6E8A-4147-A177-3AD203B41FA5}">
                      <a16:colId xmlns:a16="http://schemas.microsoft.com/office/drawing/2014/main" val="831877900"/>
                    </a:ext>
                  </a:extLst>
                </a:gridCol>
              </a:tblGrid>
              <a:tr h="7349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읽다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으세오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</a:t>
                      </a:r>
                      <a:endParaRPr lang="ko-KR" sz="2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읽으세요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87211"/>
                  </a:ext>
                </a:extLst>
              </a:tr>
              <a:tr h="7349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ㄷ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듣다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들으세요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37405"/>
                  </a:ext>
                </a:extLst>
              </a:tr>
              <a:tr h="7349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ㅅ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낫다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나으세요</a:t>
                      </a:r>
                      <a:endParaRPr lang="en-US" alt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베트남어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31346"/>
                  </a:ext>
                </a:extLst>
              </a:tr>
              <a:tr h="7349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3400" indent="-53340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세오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</a:t>
                      </a:r>
                      <a:endParaRPr lang="ko-KR" sz="2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가세요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669458"/>
                  </a:ext>
                </a:extLst>
              </a:tr>
              <a:tr h="11024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baseline="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ㄹ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만들다</a:t>
                      </a:r>
                    </a:p>
                    <a:p>
                      <a:pPr marL="533400" indent="-53340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만드세요</a:t>
                      </a:r>
                    </a:p>
                    <a:p>
                      <a:pPr marL="523240" indent="-52324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052385"/>
                  </a:ext>
                </a:extLst>
              </a:tr>
              <a:tr h="7349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ㅂ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줍다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주우세요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hãy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3134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289876" y="5410571"/>
            <a:ext cx="8612823" cy="95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cuối,phụ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ㄹ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ko-KR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ㅂ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세오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ko-KR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ㄷ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ko-KR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ㅅ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으세오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4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1000" y="353276"/>
            <a:ext cx="9537700" cy="6516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altLang="ko-KR" sz="3600" b="1" dirty="0">
                <a:solidFill>
                  <a:srgbClr val="C00000"/>
                </a:solidFill>
                <a:latin typeface="Segoe UI Symbol" panose="020B0502040204020203" pitchFamily="34" charset="0"/>
                <a:ea typeface="HY견명조" panose="02030600000101010101" pitchFamily="18" charset="-127"/>
                <a:cs typeface="Segoe UI Symbol" panose="020B0502040204020203" pitchFamily="34" charset="0"/>
              </a:rPr>
              <a:t>☞</a:t>
            </a:r>
            <a:r>
              <a:rPr lang="en-US" altLang="ko-KR" sz="3600" b="1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굴림" panose="020B0600000101010101" pitchFamily="50" charset="-127"/>
              </a:rPr>
              <a:t> </a:t>
            </a:r>
            <a:r>
              <a:rPr lang="en-US" altLang="ko-K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나눔고딕" panose="020D0604000000000000" pitchFamily="50" charset="-127"/>
                <a:cs typeface="굴림" panose="020B0600000101010101" pitchFamily="50" charset="-127"/>
              </a:rPr>
              <a:t>L</a:t>
            </a:r>
            <a:r>
              <a:rPr lang="vi-VN" altLang="ko-K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나눔고딕" panose="020D0604000000000000" pitchFamily="50" charset="-127"/>
                <a:cs typeface="굴림" panose="020B0600000101010101" pitchFamily="50" charset="-127"/>
              </a:rPr>
              <a:t>ƯU Ý </a:t>
            </a:r>
            <a:endParaRPr lang="ko-KR" altLang="ko-KR" sz="3600" b="1" dirty="0">
              <a:solidFill>
                <a:srgbClr val="C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굴림" panose="020B0600000101010101" pitchFamily="50" charset="-127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※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Các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động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: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ăn,uống,ngủ,nói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먹다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마시다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말하다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있다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’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thể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thay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đổi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bằn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g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cách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nói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kính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ngữ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như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먹다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</a:t>
            </a: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잡수십시오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드세요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ăn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→mời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dùng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bữa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마시다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드</a:t>
            </a: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십시오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드세요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Uống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Mời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dùng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nước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주무</a:t>
            </a: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십시오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주무세요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Ng</a:t>
            </a:r>
            <a:r>
              <a:rPr lang="vi-VN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ủ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ngủ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말하다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말씀하</a:t>
            </a: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십시오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말씀하세요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nói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→Xin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nói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계</a:t>
            </a: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십시오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계세요</a:t>
            </a: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.</a:t>
            </a:r>
            <a:endParaRPr lang="en-US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dirty="0" err="1">
                <a:latin typeface="Times New Roman" panose="02020603050405020304" pitchFamily="18" charset="0"/>
                <a:ea typeface="바탕" panose="02030600000101010101" pitchFamily="18" charset="-127"/>
                <a:cs typeface="굴림" panose="020B0600000101010101" pitchFamily="50" charset="-127"/>
              </a:rPr>
              <a:t>có</a:t>
            </a:r>
            <a:r>
              <a:rPr lang="en-US" altLang="ko-KR" sz="2400" b="1" dirty="0" err="1">
                <a:latin typeface="Times New Roman" panose="02020603050405020304" pitchFamily="18" charset="0"/>
                <a:ea typeface="HY견명조" panose="02030600000101010101" pitchFamily="18" charset="-127"/>
                <a:cs typeface="굴림" panose="020B0600000101010101" pitchFamily="50" charset="-127"/>
              </a:rPr>
              <a:t>→đang</a:t>
            </a:r>
            <a:r>
              <a:rPr lang="en-US" altLang="ko-KR" sz="2400" b="1" dirty="0">
                <a:latin typeface="Times New Roman" panose="02020603050405020304" pitchFamily="18" charset="0"/>
                <a:ea typeface="HY견명조" panose="02030600000101010101" pitchFamily="18" charset="-127"/>
                <a:cs typeface="굴림" panose="020B0600000101010101" pitchFamily="50" charset="-127"/>
              </a:rPr>
              <a:t> </a:t>
            </a:r>
            <a:endParaRPr lang="ko-KR" altLang="ko-KR" sz="2400" b="1" dirty="0"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30399"/>
            <a:ext cx="3727450" cy="213360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50" y="4307425"/>
            <a:ext cx="4762500" cy="23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4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9100" y="417420"/>
            <a:ext cx="10960100" cy="5662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</a:t>
            </a: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1: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áp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‘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세요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những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đoạn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thoại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102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페이지를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펴다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그리고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큰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소리로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읽다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m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ở(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ở) trang 102. Và hãy đọc to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 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똑바로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300m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쯤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그러면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오른쪽에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시청역이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나와요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ẳng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khoảng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300m.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Thì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thấy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ga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ko-KR" altLang="ko-KR" sz="24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</a:t>
            </a:r>
            <a:r>
              <a:rPr lang="ko-KR" altLang="ko-KR" sz="24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2400" b="1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o-KR" altLang="ko-KR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ằm</a:t>
            </a:r>
            <a:r>
              <a:rPr lang="ko-KR" altLang="ko-KR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ở</a:t>
            </a:r>
            <a:r>
              <a:rPr lang="ko-KR" altLang="ko-KR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phía</a:t>
            </a:r>
            <a:r>
              <a:rPr lang="ko-KR" altLang="ko-KR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bên</a:t>
            </a:r>
            <a:r>
              <a:rPr lang="ko-KR" altLang="ko-KR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phải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3. 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어떻게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하면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한국어를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잘할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수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thể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nào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thể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nói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tốt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드라마를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많이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xem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nhiều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phim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truyền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hình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63746" y="110301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펴세요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3376903" y="156468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읽으세요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3133805" y="258358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가세요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4084789" y="505445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보세요</a:t>
            </a:r>
            <a:endParaRPr lang="ko-KR" altLang="en-US" sz="2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546" y="3632201"/>
            <a:ext cx="4368800" cy="31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613</Words>
  <Application>Microsoft Office PowerPoint</Application>
  <PresentationFormat>와이드스크린</PresentationFormat>
  <Paragraphs>130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HY견명조</vt:lpstr>
      <vt:lpstr>나눔고딕</vt:lpstr>
      <vt:lpstr>맑은 고딕</vt:lpstr>
      <vt:lpstr>Arial</vt:lpstr>
      <vt:lpstr>Segoe UI Symbol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9</cp:revision>
  <dcterms:created xsi:type="dcterms:W3CDTF">2020-07-07T00:46:32Z</dcterms:created>
  <dcterms:modified xsi:type="dcterms:W3CDTF">2020-07-24T09:24:10Z</dcterms:modified>
</cp:coreProperties>
</file>