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91" r:id="rId3"/>
    <p:sldId id="290" r:id="rId4"/>
    <p:sldId id="289" r:id="rId5"/>
    <p:sldId id="288" r:id="rId6"/>
    <p:sldId id="287" r:id="rId7"/>
    <p:sldId id="286" r:id="rId8"/>
    <p:sldId id="285" r:id="rId9"/>
    <p:sldId id="293" r:id="rId10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73" d="100"/>
          <a:sy n="73" d="100"/>
        </p:scale>
        <p:origin x="82" y="4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5F7F7-5EF0-4FD5-B5A8-45ADB89CF191}" type="datetimeFigureOut">
              <a:rPr lang="ko-KR" altLang="en-US" smtClean="0"/>
              <a:t>2020-07-31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AACF2-C367-43E4-BAB4-B8970648EB6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101237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5F7F7-5EF0-4FD5-B5A8-45ADB89CF191}" type="datetimeFigureOut">
              <a:rPr lang="ko-KR" altLang="en-US" smtClean="0"/>
              <a:t>2020-07-31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AACF2-C367-43E4-BAB4-B8970648EB6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819041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5F7F7-5EF0-4FD5-B5A8-45ADB89CF191}" type="datetimeFigureOut">
              <a:rPr lang="ko-KR" altLang="en-US" smtClean="0"/>
              <a:t>2020-07-31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AACF2-C367-43E4-BAB4-B8970648EB6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84907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5F7F7-5EF0-4FD5-B5A8-45ADB89CF191}" type="datetimeFigureOut">
              <a:rPr lang="ko-KR" altLang="en-US" smtClean="0"/>
              <a:t>2020-07-31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AACF2-C367-43E4-BAB4-B8970648EB6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970789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5F7F7-5EF0-4FD5-B5A8-45ADB89CF191}" type="datetimeFigureOut">
              <a:rPr lang="ko-KR" altLang="en-US" smtClean="0"/>
              <a:t>2020-07-31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AACF2-C367-43E4-BAB4-B8970648EB6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310275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5F7F7-5EF0-4FD5-B5A8-45ADB89CF191}" type="datetimeFigureOut">
              <a:rPr lang="ko-KR" altLang="en-US" smtClean="0"/>
              <a:t>2020-07-31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AACF2-C367-43E4-BAB4-B8970648EB6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887562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5F7F7-5EF0-4FD5-B5A8-45ADB89CF191}" type="datetimeFigureOut">
              <a:rPr lang="ko-KR" altLang="en-US" smtClean="0"/>
              <a:t>2020-07-31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AACF2-C367-43E4-BAB4-B8970648EB6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086059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5F7F7-5EF0-4FD5-B5A8-45ADB89CF191}" type="datetimeFigureOut">
              <a:rPr lang="ko-KR" altLang="en-US" smtClean="0"/>
              <a:t>2020-07-31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AACF2-C367-43E4-BAB4-B8970648EB6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333083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5F7F7-5EF0-4FD5-B5A8-45ADB89CF191}" type="datetimeFigureOut">
              <a:rPr lang="ko-KR" altLang="en-US" smtClean="0"/>
              <a:t>2020-07-31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AACF2-C367-43E4-BAB4-B8970648EB6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540920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5F7F7-5EF0-4FD5-B5A8-45ADB89CF191}" type="datetimeFigureOut">
              <a:rPr lang="ko-KR" altLang="en-US" smtClean="0"/>
              <a:t>2020-07-31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AACF2-C367-43E4-BAB4-B8970648EB6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612744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5F7F7-5EF0-4FD5-B5A8-45ADB89CF191}" type="datetimeFigureOut">
              <a:rPr lang="ko-KR" altLang="en-US" smtClean="0"/>
              <a:t>2020-07-31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AACF2-C367-43E4-BAB4-B8970648EB6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962148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65F7F7-5EF0-4FD5-B5A8-45ADB89CF191}" type="datetimeFigureOut">
              <a:rPr lang="ko-KR" altLang="en-US" smtClean="0"/>
              <a:t>2020-07-31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3AACF2-C367-43E4-BAB4-B8970648EB6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993307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>
            <a:alpha val="75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000" y="180000"/>
            <a:ext cx="1085850" cy="1085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직사각형 4"/>
          <p:cNvSpPr/>
          <p:nvPr/>
        </p:nvSpPr>
        <p:spPr>
          <a:xfrm>
            <a:off x="958850" y="1085850"/>
            <a:ext cx="9201150" cy="9433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6600" b="1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50.[NG</a:t>
            </a:r>
            <a:r>
              <a:rPr lang="vi-VN" altLang="ko-KR" sz="6600" b="1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Ữ</a:t>
            </a:r>
            <a:r>
              <a:rPr lang="en-US" altLang="ko-KR" sz="6600" b="1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vi-VN" altLang="ko-KR" sz="6600" b="1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PHÁP</a:t>
            </a:r>
            <a:r>
              <a:rPr lang="en-US" altLang="ko-KR" sz="6600" b="1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]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6600" b="1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ĐỘNG TỪ-TÍNH 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6600" b="1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TỪ-DANH TỪ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6600" b="1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~</a:t>
            </a:r>
            <a:r>
              <a:rPr lang="ko-KR" altLang="ko-KR" sz="6600" b="1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아</a:t>
            </a:r>
            <a:r>
              <a:rPr lang="en-US" altLang="ko-KR" sz="6600" b="1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/</a:t>
            </a:r>
            <a:r>
              <a:rPr lang="ko-KR" altLang="ko-KR" sz="6600" b="1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어서</a:t>
            </a:r>
            <a:r>
              <a:rPr lang="en-US" altLang="ko-KR" sz="6600" b="1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(LÝ DO) </a:t>
            </a:r>
            <a:endParaRPr lang="ko-KR" altLang="ko-KR" sz="6600" b="1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ko-KR" altLang="ko-KR" sz="6600" b="1" kern="1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ko-KR" altLang="ko-KR" sz="6600" b="1" kern="1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ko-KR" altLang="ko-KR" sz="6600" b="1" kern="1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ko-KR" altLang="ko-KR" sz="6600" b="1" kern="100" dirty="0">
              <a:solidFill>
                <a:srgbClr val="C00000"/>
              </a:solidFill>
              <a:latin typeface="HY견명조" panose="02030600000101010101" pitchFamily="18" charset="-127"/>
              <a:ea typeface="HY견명조" panose="02030600000101010101" pitchFamily="18" charset="-127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88662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>
            <a:alpha val="75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342900" y="424688"/>
            <a:ext cx="10566400" cy="57576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ko-KR" altLang="ko-KR" sz="3600" b="1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①</a:t>
            </a:r>
            <a:r>
              <a:rPr lang="en-US" altLang="ko-KR" sz="3600" b="1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Ý NGHĨA: </a:t>
            </a:r>
            <a:endParaRPr lang="ko-KR" altLang="ko-KR" sz="3600" b="1" kern="1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8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‘</a:t>
            </a:r>
            <a:r>
              <a:rPr lang="ko-KR" altLang="ko-KR" sz="2800" b="1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아서</a:t>
            </a:r>
            <a:r>
              <a:rPr lang="en-US" altLang="ko-KR" sz="2800" b="1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/</a:t>
            </a:r>
            <a:r>
              <a:rPr lang="ko-KR" altLang="ko-KR" sz="2800" b="1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어서</a:t>
            </a:r>
            <a:r>
              <a:rPr lang="en-US" altLang="ko-KR" sz="2800" b="1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/</a:t>
            </a:r>
            <a:r>
              <a:rPr lang="ko-KR" altLang="ko-KR" sz="2800" b="1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여서</a:t>
            </a:r>
            <a:r>
              <a:rPr lang="en-US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’</a:t>
            </a:r>
            <a:r>
              <a:rPr lang="vi-VN" altLang="ko-KR" sz="28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Vĩ tố liên kết thể hiện lý do hay nguyên nhân, lý do, </a:t>
            </a:r>
            <a:endParaRPr lang="en-US" altLang="ko-KR" sz="2800" kern="1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vi-VN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nguyên nhân của vế trước dẫn đến kết quả ở vế sau Về</a:t>
            </a:r>
            <a:r>
              <a:rPr lang="vi-VN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:</a:t>
            </a:r>
            <a:r>
              <a:rPr lang="vi-VN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altLang="ko-KR" sz="2800" kern="1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vi-VN" altLang="ko-KR" sz="2800" b="1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nên  </a:t>
            </a:r>
            <a:r>
              <a:rPr lang="vi-VN" altLang="ko-KR" sz="2800" b="1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= </a:t>
            </a:r>
            <a:r>
              <a:rPr lang="ko-KR" altLang="ko-KR" sz="2800" b="1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으</a:t>
            </a:r>
            <a:r>
              <a:rPr lang="vi-VN" altLang="ko-KR" sz="2800" b="1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/</a:t>
            </a:r>
            <a:r>
              <a:rPr lang="ko-KR" altLang="ko-KR" sz="2800" b="1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ㄴ까</a:t>
            </a:r>
            <a:r>
              <a:rPr lang="vi-VN" altLang="ko-KR" sz="2800" b="1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, </a:t>
            </a:r>
            <a:r>
              <a:rPr lang="ko-KR" altLang="ko-KR" sz="2800" b="1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기</a:t>
            </a:r>
            <a:r>
              <a:rPr lang="ko-KR" altLang="ko-KR" sz="2800" b="1" kern="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800" b="1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때문에</a:t>
            </a:r>
            <a:r>
              <a:rPr lang="vi-VN" altLang="ko-KR" sz="2800" b="1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, </a:t>
            </a:r>
            <a:r>
              <a:rPr lang="ko-KR" altLang="ko-KR" sz="2800" b="1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느라고</a:t>
            </a:r>
            <a:r>
              <a:rPr lang="vi-VN" altLang="ko-KR" sz="2800" b="1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 </a:t>
            </a:r>
            <a:endParaRPr lang="ko-KR" altLang="ko-KR" sz="28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vi-VN" altLang="ko-KR" sz="28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ko-KR" altLang="ko-KR" sz="28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vi-VN" altLang="ko-KR" sz="28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ko-KR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가</a:t>
            </a:r>
            <a:r>
              <a:rPr lang="en-US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: </a:t>
            </a:r>
            <a:r>
              <a:rPr lang="ko-KR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어제</a:t>
            </a:r>
            <a:r>
              <a:rPr lang="ko-KR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왜</a:t>
            </a:r>
            <a:r>
              <a:rPr lang="ko-KR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학교에</a:t>
            </a:r>
            <a:r>
              <a:rPr lang="ko-KR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안</a:t>
            </a:r>
            <a:r>
              <a:rPr lang="ko-KR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왔어요</a:t>
            </a:r>
            <a:r>
              <a:rPr lang="en-US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? </a:t>
            </a:r>
            <a:endParaRPr lang="ko-KR" altLang="ko-KR" sz="2800" kern="1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Sao </a:t>
            </a:r>
            <a:r>
              <a:rPr lang="en-US" altLang="ko-KR" sz="28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hôm</a:t>
            </a:r>
            <a:r>
              <a:rPr lang="en-US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qua </a:t>
            </a:r>
            <a:r>
              <a:rPr lang="en-US" altLang="ko-KR" sz="28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bạn</a:t>
            </a:r>
            <a:r>
              <a:rPr lang="en-US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không</a:t>
            </a:r>
            <a:r>
              <a:rPr lang="en-US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đi</a:t>
            </a:r>
            <a:r>
              <a:rPr lang="en-US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học</a:t>
            </a:r>
            <a:r>
              <a:rPr lang="en-US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?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ko-KR" altLang="ko-KR" sz="28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8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ko-KR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나</a:t>
            </a:r>
            <a:r>
              <a:rPr lang="en-US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: </a:t>
            </a:r>
            <a:r>
              <a:rPr lang="ko-KR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머리가</a:t>
            </a:r>
            <a:r>
              <a:rPr lang="ko-KR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너무</a:t>
            </a:r>
            <a:r>
              <a:rPr lang="ko-KR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아파서</a:t>
            </a:r>
            <a:r>
              <a:rPr lang="ko-KR" altLang="ko-KR" sz="2800" kern="1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학교에</a:t>
            </a:r>
            <a:r>
              <a:rPr lang="ko-KR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올</a:t>
            </a:r>
            <a:r>
              <a:rPr lang="ko-KR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수</a:t>
            </a:r>
            <a:r>
              <a:rPr lang="ko-KR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없었어요</a:t>
            </a:r>
            <a:r>
              <a:rPr lang="en-US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 </a:t>
            </a:r>
            <a:endParaRPr lang="ko-KR" altLang="ko-KR" sz="2800" kern="1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8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Tôi</a:t>
            </a:r>
            <a:r>
              <a:rPr lang="en-US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đau</a:t>
            </a:r>
            <a:r>
              <a:rPr lang="en-US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đâu</a:t>
            </a:r>
            <a:r>
              <a:rPr lang="en-US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đến</a:t>
            </a:r>
            <a:r>
              <a:rPr lang="en-US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mức</a:t>
            </a:r>
            <a:r>
              <a:rPr lang="en-US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tôi</a:t>
            </a:r>
            <a:r>
              <a:rPr lang="en-US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không</a:t>
            </a:r>
            <a:r>
              <a:rPr lang="en-US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thể</a:t>
            </a:r>
            <a:r>
              <a:rPr lang="en-US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đến</a:t>
            </a:r>
            <a:r>
              <a:rPr lang="en-US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Trường</a:t>
            </a:r>
            <a:r>
              <a:rPr lang="en-US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. </a:t>
            </a:r>
            <a:endParaRPr lang="ko-KR" altLang="ko-KR" sz="2800" kern="1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18200" y="2552699"/>
            <a:ext cx="4400550" cy="2143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9556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>
            <a:alpha val="75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215900" y="675164"/>
            <a:ext cx="8737600" cy="44986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HY견명조" panose="02030600000101010101" pitchFamily="18" charset="-127"/>
              <a:buChar char="·"/>
            </a:pPr>
            <a:r>
              <a:rPr lang="ko-KR" altLang="ko-KR" sz="2800" u="sng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늦잠을</a:t>
            </a:r>
            <a:r>
              <a:rPr lang="ko-KR" altLang="ko-KR" sz="2800" u="sng" kern="100" dirty="0">
                <a:solidFill>
                  <a:srgbClr val="0000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바탕" panose="02030600000101010101" pitchFamily="18" charset="-127"/>
              </a:rPr>
              <a:t> </a:t>
            </a:r>
            <a:r>
              <a:rPr lang="ko-KR" altLang="ko-KR" sz="2800" u="sng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자서</a:t>
            </a:r>
            <a:r>
              <a:rPr lang="ko-KR" altLang="ko-KR" sz="2800" kern="100" dirty="0">
                <a:solidFill>
                  <a:srgbClr val="C000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바탕" panose="02030600000101010101" pitchFamily="18" charset="-127"/>
              </a:rPr>
              <a:t> </a:t>
            </a:r>
            <a:r>
              <a:rPr lang="ko-KR" altLang="ko-KR" sz="2800" u="sng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지각했습니다</a:t>
            </a:r>
            <a:r>
              <a:rPr lang="en-US" altLang="ko-KR" sz="2800" u="sng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바탕" panose="02030600000101010101" pitchFamily="18" charset="-127"/>
              </a:rPr>
              <a:t>. </a:t>
            </a:r>
            <a:endParaRPr lang="ko-KR" altLang="ko-KR" sz="2800" kern="100" dirty="0">
              <a:solidFill>
                <a:srgbClr val="FFFF00"/>
              </a:solidFill>
              <a:latin typeface="맑은 고딕" panose="020B0503020000020004" pitchFamily="50" charset="-127"/>
              <a:cs typeface="바탕" panose="02030600000101010101" pitchFamily="18" charset="-127"/>
            </a:endParaRPr>
          </a:p>
          <a:p>
            <a:pPr marL="30480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800" u="sng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Tôi</a:t>
            </a:r>
            <a:r>
              <a:rPr lang="en-US" altLang="ko-KR" sz="2800" u="sng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u="sng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đi</a:t>
            </a:r>
            <a:r>
              <a:rPr lang="en-US" altLang="ko-KR" sz="2800" u="sng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u="sng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trễ</a:t>
            </a:r>
            <a:r>
              <a:rPr lang="en-US" altLang="ko-KR" sz="2800" u="sng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u="sng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vì</a:t>
            </a:r>
            <a:r>
              <a:rPr lang="en-US" altLang="ko-KR" sz="2800" u="sng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u="sng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tôi</a:t>
            </a:r>
            <a:r>
              <a:rPr lang="en-US" altLang="ko-KR" sz="2800" u="sng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u="sng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ngủ</a:t>
            </a:r>
            <a:r>
              <a:rPr lang="en-US" altLang="ko-KR" sz="2800" u="sng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u="sng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dậy</a:t>
            </a:r>
            <a:r>
              <a:rPr lang="en-US" altLang="ko-KR" sz="2800" u="sng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u="sng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muộn</a:t>
            </a:r>
            <a:endParaRPr lang="en-US" altLang="ko-KR" sz="2800" u="sng" kern="100" dirty="0">
              <a:solidFill>
                <a:srgbClr val="FFFF00"/>
              </a:solidFill>
              <a:latin typeface="Times New Roman" panose="02020603050405020304" pitchFamily="18" charset="0"/>
              <a:ea typeface="HY견명조" panose="02030600000101010101" pitchFamily="18" charset="-127"/>
              <a:cs typeface="Times New Roman" panose="02020603050405020304" pitchFamily="18" charset="0"/>
            </a:endParaRPr>
          </a:p>
          <a:p>
            <a:pPr marL="304800" algn="just">
              <a:lnSpc>
                <a:spcPct val="107000"/>
              </a:lnSpc>
              <a:spcAft>
                <a:spcPts val="800"/>
              </a:spcAft>
            </a:pPr>
            <a:endParaRPr lang="ko-KR" altLang="ko-KR" sz="28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HY견명조" panose="02030600000101010101" pitchFamily="18" charset="-127"/>
              <a:buChar char="·"/>
            </a:pPr>
            <a:r>
              <a:rPr lang="ko-KR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아이스크림을</a:t>
            </a:r>
            <a:r>
              <a:rPr lang="ko-KR" altLang="ko-KR" sz="2800" kern="100" dirty="0">
                <a:solidFill>
                  <a:srgbClr val="FFFF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바탕" panose="02030600000101010101" pitchFamily="18" charset="-127"/>
              </a:rPr>
              <a:t> </a:t>
            </a:r>
            <a:r>
              <a:rPr lang="ko-KR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너무</a:t>
            </a:r>
            <a:r>
              <a:rPr lang="ko-KR" altLang="ko-KR" sz="2800" kern="100" dirty="0">
                <a:solidFill>
                  <a:srgbClr val="FFFF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바탕" panose="02030600000101010101" pitchFamily="18" charset="-127"/>
              </a:rPr>
              <a:t> </a:t>
            </a:r>
            <a:r>
              <a:rPr lang="ko-KR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많이</a:t>
            </a:r>
            <a:r>
              <a:rPr lang="ko-KR" altLang="ko-KR" sz="2800" kern="100" dirty="0">
                <a:solidFill>
                  <a:srgbClr val="FFFF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바탕" panose="02030600000101010101" pitchFamily="18" charset="-127"/>
              </a:rPr>
              <a:t> </a:t>
            </a:r>
            <a:r>
              <a:rPr lang="ko-KR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먹어서</a:t>
            </a:r>
            <a:r>
              <a:rPr lang="ko-KR" altLang="ko-KR" sz="2800" kern="100" dirty="0">
                <a:solidFill>
                  <a:srgbClr val="0000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바탕" panose="02030600000101010101" pitchFamily="18" charset="-127"/>
              </a:rPr>
              <a:t> </a:t>
            </a:r>
            <a:r>
              <a:rPr lang="ko-KR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배탈이</a:t>
            </a:r>
            <a:r>
              <a:rPr lang="ko-KR" altLang="ko-KR" sz="2800" kern="100" dirty="0">
                <a:solidFill>
                  <a:srgbClr val="FFFF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바탕" panose="02030600000101010101" pitchFamily="18" charset="-127"/>
              </a:rPr>
              <a:t> </a:t>
            </a:r>
            <a:r>
              <a:rPr lang="ko-KR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났습니다</a:t>
            </a:r>
            <a:r>
              <a:rPr lang="en-US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바탕" panose="02030600000101010101" pitchFamily="18" charset="-127"/>
              </a:rPr>
              <a:t>. </a:t>
            </a:r>
            <a:endParaRPr lang="ko-KR" altLang="ko-KR" sz="2800" kern="100" dirty="0">
              <a:solidFill>
                <a:srgbClr val="FFFF00"/>
              </a:solidFill>
              <a:latin typeface="맑은 고딕" panose="020B0503020000020004" pitchFamily="50" charset="-127"/>
              <a:cs typeface="바탕" panose="02030600000101010101" pitchFamily="18" charset="-127"/>
            </a:endParaRPr>
          </a:p>
          <a:p>
            <a:pPr marL="30480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8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Tôi</a:t>
            </a:r>
            <a:r>
              <a:rPr lang="en-US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bi </a:t>
            </a:r>
            <a:r>
              <a:rPr lang="en-US" altLang="ko-KR" sz="28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rối</a:t>
            </a:r>
            <a:r>
              <a:rPr lang="en-US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loạn</a:t>
            </a:r>
            <a:r>
              <a:rPr lang="en-US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tiêu</a:t>
            </a:r>
            <a:r>
              <a:rPr lang="en-US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hóa</a:t>
            </a:r>
            <a:r>
              <a:rPr lang="en-US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vì</a:t>
            </a:r>
            <a:r>
              <a:rPr lang="en-US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đã</a:t>
            </a:r>
            <a:r>
              <a:rPr lang="en-US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ăn</a:t>
            </a:r>
            <a:r>
              <a:rPr lang="en-US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quá</a:t>
            </a:r>
            <a:r>
              <a:rPr lang="en-US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nhiều</a:t>
            </a:r>
            <a:r>
              <a:rPr lang="en-US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kem</a:t>
            </a:r>
            <a:endParaRPr lang="en-US" altLang="ko-KR" sz="2800" kern="100" dirty="0">
              <a:solidFill>
                <a:srgbClr val="FFFF00"/>
              </a:solidFill>
              <a:latin typeface="Times New Roman" panose="02020603050405020304" pitchFamily="18" charset="0"/>
              <a:ea typeface="HY견명조" panose="02030600000101010101" pitchFamily="18" charset="-127"/>
              <a:cs typeface="Times New Roman" panose="02020603050405020304" pitchFamily="18" charset="0"/>
            </a:endParaRPr>
          </a:p>
          <a:p>
            <a:pPr marL="304800" algn="just">
              <a:lnSpc>
                <a:spcPct val="107000"/>
              </a:lnSpc>
              <a:spcAft>
                <a:spcPts val="800"/>
              </a:spcAft>
            </a:pPr>
            <a:endParaRPr lang="ko-KR" altLang="ko-KR" sz="2800" kern="100" dirty="0">
              <a:solidFill>
                <a:srgbClr val="FFFF00"/>
              </a:solidFill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HY견명조" panose="02030600000101010101" pitchFamily="18" charset="-127"/>
              <a:buChar char="·"/>
            </a:pPr>
            <a:r>
              <a:rPr lang="ko-KR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어제는</a:t>
            </a:r>
            <a:r>
              <a:rPr lang="ko-KR" altLang="ko-KR" sz="2800" kern="100" dirty="0">
                <a:solidFill>
                  <a:srgbClr val="FFFF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바탕" panose="02030600000101010101" pitchFamily="18" charset="-127"/>
              </a:rPr>
              <a:t> </a:t>
            </a:r>
            <a:r>
              <a:rPr lang="ko-KR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숙제가</a:t>
            </a:r>
            <a:r>
              <a:rPr lang="ko-KR" altLang="ko-KR" sz="2800" kern="100" dirty="0">
                <a:solidFill>
                  <a:srgbClr val="FFFF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바탕" panose="02030600000101010101" pitchFamily="18" charset="-127"/>
              </a:rPr>
              <a:t> </a:t>
            </a:r>
            <a:r>
              <a:rPr lang="ko-KR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너무</a:t>
            </a:r>
            <a:r>
              <a:rPr lang="ko-KR" altLang="ko-KR" sz="2800" kern="100" dirty="0">
                <a:solidFill>
                  <a:srgbClr val="FFFF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바탕" panose="02030600000101010101" pitchFamily="18" charset="-127"/>
              </a:rPr>
              <a:t> </a:t>
            </a:r>
            <a:r>
              <a:rPr lang="ko-KR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많아서</a:t>
            </a:r>
            <a:r>
              <a:rPr lang="ko-KR" altLang="ko-KR" sz="2800" kern="100" dirty="0">
                <a:solidFill>
                  <a:srgbClr val="0000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바탕" panose="02030600000101010101" pitchFamily="18" charset="-127"/>
              </a:rPr>
              <a:t> </a:t>
            </a:r>
            <a:r>
              <a:rPr lang="ko-KR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늦게</a:t>
            </a:r>
            <a:r>
              <a:rPr lang="ko-KR" altLang="ko-KR" sz="2800" kern="100" dirty="0">
                <a:solidFill>
                  <a:srgbClr val="FFFF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바탕" panose="02030600000101010101" pitchFamily="18" charset="-127"/>
              </a:rPr>
              <a:t> </a:t>
            </a:r>
            <a:r>
              <a:rPr lang="ko-KR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잤어요</a:t>
            </a:r>
            <a:r>
              <a:rPr lang="en-US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바탕" panose="02030600000101010101" pitchFamily="18" charset="-127"/>
              </a:rPr>
              <a:t>. </a:t>
            </a:r>
            <a:endParaRPr lang="ko-KR" altLang="ko-KR" sz="2800" kern="100" dirty="0">
              <a:solidFill>
                <a:srgbClr val="FFFF00"/>
              </a:solidFill>
              <a:latin typeface="맑은 고딕" panose="020B0503020000020004" pitchFamily="50" charset="-127"/>
              <a:cs typeface="바탕" panose="02030600000101010101" pitchFamily="18" charset="-127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HY견명조" panose="02030600000101010101" pitchFamily="18" charset="-127"/>
              <a:buChar char="·"/>
            </a:pPr>
            <a:r>
              <a:rPr lang="en-US" altLang="ko-KR" sz="28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바탕" panose="02030600000101010101" pitchFamily="18" charset="-127"/>
              </a:rPr>
              <a:t>Tôi</a:t>
            </a:r>
            <a:r>
              <a:rPr lang="en-US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바탕" panose="02030600000101010101" pitchFamily="18" charset="-127"/>
              </a:rPr>
              <a:t> </a:t>
            </a:r>
            <a:r>
              <a:rPr lang="en-US" altLang="ko-KR" sz="28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바탕" panose="02030600000101010101" pitchFamily="18" charset="-127"/>
              </a:rPr>
              <a:t>ngủ</a:t>
            </a:r>
            <a:r>
              <a:rPr lang="en-US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바탕" panose="02030600000101010101" pitchFamily="18" charset="-127"/>
              </a:rPr>
              <a:t> </a:t>
            </a:r>
            <a:r>
              <a:rPr lang="en-US" altLang="ko-KR" sz="28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바탕" panose="02030600000101010101" pitchFamily="18" charset="-127"/>
              </a:rPr>
              <a:t>muộn</a:t>
            </a:r>
            <a:r>
              <a:rPr lang="en-US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바탕" panose="02030600000101010101" pitchFamily="18" charset="-127"/>
              </a:rPr>
              <a:t> </a:t>
            </a:r>
            <a:r>
              <a:rPr lang="en-US" altLang="ko-KR" sz="28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바탕" panose="02030600000101010101" pitchFamily="18" charset="-127"/>
              </a:rPr>
              <a:t>vì</a:t>
            </a:r>
            <a:r>
              <a:rPr lang="en-US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바탕" panose="02030600000101010101" pitchFamily="18" charset="-127"/>
              </a:rPr>
              <a:t> </a:t>
            </a:r>
            <a:r>
              <a:rPr lang="en-US" altLang="ko-KR" sz="28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바탕" panose="02030600000101010101" pitchFamily="18" charset="-127"/>
              </a:rPr>
              <a:t>hôm</a:t>
            </a:r>
            <a:r>
              <a:rPr lang="en-US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바탕" panose="02030600000101010101" pitchFamily="18" charset="-127"/>
              </a:rPr>
              <a:t> qua </a:t>
            </a:r>
            <a:r>
              <a:rPr lang="en-US" altLang="ko-KR" sz="28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바탕" panose="02030600000101010101" pitchFamily="18" charset="-127"/>
              </a:rPr>
              <a:t>tôi</a:t>
            </a:r>
            <a:r>
              <a:rPr lang="en-US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바탕" panose="02030600000101010101" pitchFamily="18" charset="-127"/>
              </a:rPr>
              <a:t> </a:t>
            </a:r>
            <a:r>
              <a:rPr lang="en-US" altLang="ko-KR" sz="28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바탕" panose="02030600000101010101" pitchFamily="18" charset="-127"/>
              </a:rPr>
              <a:t>phải</a:t>
            </a:r>
            <a:r>
              <a:rPr lang="en-US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바탕" panose="02030600000101010101" pitchFamily="18" charset="-127"/>
              </a:rPr>
              <a:t> </a:t>
            </a:r>
            <a:r>
              <a:rPr lang="en-US" altLang="ko-KR" sz="28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바탕" panose="02030600000101010101" pitchFamily="18" charset="-127"/>
              </a:rPr>
              <a:t>làm</a:t>
            </a:r>
            <a:r>
              <a:rPr lang="en-US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바탕" panose="02030600000101010101" pitchFamily="18" charset="-127"/>
              </a:rPr>
              <a:t> </a:t>
            </a:r>
            <a:r>
              <a:rPr lang="en-US" altLang="ko-KR" sz="28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바탕" panose="02030600000101010101" pitchFamily="18" charset="-127"/>
              </a:rPr>
              <a:t>nhiều</a:t>
            </a:r>
            <a:r>
              <a:rPr lang="en-US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바탕" panose="02030600000101010101" pitchFamily="18" charset="-127"/>
              </a:rPr>
              <a:t> </a:t>
            </a:r>
            <a:r>
              <a:rPr lang="en-US" altLang="ko-KR" sz="28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바탕" panose="02030600000101010101" pitchFamily="18" charset="-127"/>
              </a:rPr>
              <a:t>bài</a:t>
            </a:r>
            <a:r>
              <a:rPr lang="en-US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바탕" panose="02030600000101010101" pitchFamily="18" charset="-127"/>
              </a:rPr>
              <a:t> </a:t>
            </a:r>
            <a:r>
              <a:rPr lang="en-US" altLang="ko-KR" sz="28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바탕" panose="02030600000101010101" pitchFamily="18" charset="-127"/>
              </a:rPr>
              <a:t>tập</a:t>
            </a:r>
            <a:r>
              <a:rPr lang="en-US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바탕" panose="02030600000101010101" pitchFamily="18" charset="-127"/>
              </a:rPr>
              <a:t> </a:t>
            </a:r>
            <a:endParaRPr lang="ko-KR" altLang="ko-KR" sz="2800" kern="100" dirty="0">
              <a:solidFill>
                <a:srgbClr val="FFFF00"/>
              </a:solidFill>
              <a:latin typeface="맑은 고딕" panose="020B0503020000020004" pitchFamily="50" charset="-127"/>
              <a:cs typeface="바탕" panose="02030600000101010101" pitchFamily="18" charset="-127"/>
            </a:endParaRPr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53037" y="301625"/>
            <a:ext cx="2524125" cy="1809750"/>
          </a:xfrm>
          <a:prstGeom prst="rect">
            <a:avLst/>
          </a:prstGeom>
        </p:spPr>
      </p:pic>
      <p:pic>
        <p:nvPicPr>
          <p:cNvPr id="4" name="그림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4050" y="5262731"/>
            <a:ext cx="3981450" cy="14698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09152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>
            <a:alpha val="75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294720" y="237452"/>
            <a:ext cx="3807380" cy="6192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+mj-ea"/>
              <a:buAutoNum type="circleNumDbPlain"/>
            </a:pPr>
            <a:r>
              <a:rPr lang="en-US" altLang="ko-KR" sz="3200" b="1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HÌNH THỨC</a:t>
            </a:r>
            <a:endParaRPr lang="ko-KR" altLang="ko-KR" sz="3200" b="1" kern="100" dirty="0">
              <a:solidFill>
                <a:srgbClr val="FFFF00"/>
              </a:solidFill>
              <a:latin typeface="맑은 고딕" panose="020B0503020000020004" pitchFamily="50" charset="-127"/>
              <a:cs typeface="Times New Roman" panose="02020603050405020304" pitchFamily="18" charset="0"/>
            </a:endParaRPr>
          </a:p>
        </p:txBody>
      </p:sp>
      <p:graphicFrame>
        <p:nvGraphicFramePr>
          <p:cNvPr id="3" name="표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845801"/>
              </p:ext>
            </p:extLst>
          </p:nvPr>
        </p:nvGraphicFramePr>
        <p:xfrm>
          <a:off x="294718" y="1020151"/>
          <a:ext cx="8895580" cy="391363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223895">
                  <a:extLst>
                    <a:ext uri="{9D8B030D-6E8A-4147-A177-3AD203B41FA5}">
                      <a16:colId xmlns:a16="http://schemas.microsoft.com/office/drawing/2014/main" val="81790055"/>
                    </a:ext>
                  </a:extLst>
                </a:gridCol>
                <a:gridCol w="2223895">
                  <a:extLst>
                    <a:ext uri="{9D8B030D-6E8A-4147-A177-3AD203B41FA5}">
                      <a16:colId xmlns:a16="http://schemas.microsoft.com/office/drawing/2014/main" val="1739114518"/>
                    </a:ext>
                  </a:extLst>
                </a:gridCol>
                <a:gridCol w="2223895">
                  <a:extLst>
                    <a:ext uri="{9D8B030D-6E8A-4147-A177-3AD203B41FA5}">
                      <a16:colId xmlns:a16="http://schemas.microsoft.com/office/drawing/2014/main" val="3781114522"/>
                    </a:ext>
                  </a:extLst>
                </a:gridCol>
                <a:gridCol w="2223895">
                  <a:extLst>
                    <a:ext uri="{9D8B030D-6E8A-4147-A177-3AD203B41FA5}">
                      <a16:colId xmlns:a16="http://schemas.microsoft.com/office/drawing/2014/main" val="2657933161"/>
                    </a:ext>
                  </a:extLst>
                </a:gridCol>
              </a:tblGrid>
              <a:tr h="630238"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NGUYÊN ÂM</a:t>
                      </a:r>
                      <a:endParaRPr lang="ko-KR" sz="20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000" b="0" kern="100" dirty="0" err="1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ㅏ</a:t>
                      </a:r>
                      <a:r>
                        <a:rPr lang="en-US" sz="20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ko-KR" sz="2000" b="0" kern="100" dirty="0" err="1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ㅗ</a:t>
                      </a:r>
                      <a:endParaRPr lang="ko-KR" sz="2000" b="0" kern="100" dirty="0">
                        <a:solidFill>
                          <a:schemeClr val="tx1"/>
                        </a:solidFill>
                        <a:effectLst/>
                        <a:latin typeface="HY견명조" panose="02030600000101010101" pitchFamily="18" charset="-127"/>
                        <a:ea typeface="HY견명조" panose="02030600000101010101" pitchFamily="18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0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가다</a:t>
                      </a: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Đi</a:t>
                      </a:r>
                      <a:endParaRPr lang="ko-KR" sz="20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b="0" kern="100" dirty="0">
                          <a:solidFill>
                            <a:srgbClr val="C000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+</a:t>
                      </a:r>
                      <a:r>
                        <a:rPr lang="ko-KR" sz="2000" b="0" kern="100" dirty="0">
                          <a:solidFill>
                            <a:srgbClr val="C000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아서</a:t>
                      </a: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b="0" kern="100" dirty="0" err="1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Vì</a:t>
                      </a:r>
                      <a:r>
                        <a:rPr lang="en-US" sz="2000" b="0" kern="1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000" b="0" kern="100" dirty="0" err="1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nên</a:t>
                      </a:r>
                      <a:endParaRPr lang="ko-KR" sz="2000" b="0" kern="100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000" b="0" kern="100" dirty="0">
                          <a:solidFill>
                            <a:srgbClr val="C000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가서</a:t>
                      </a: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34106365"/>
                  </a:ext>
                </a:extLst>
              </a:tr>
              <a:tr h="630238"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NGUYÊN ÂM </a:t>
                      </a:r>
                      <a:endParaRPr lang="ko-KR" sz="20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000" b="0" kern="100" dirty="0" err="1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ㅏ</a:t>
                      </a:r>
                      <a:r>
                        <a:rPr lang="en-US" sz="20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ko-KR" sz="2000" b="0" kern="100" dirty="0" err="1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ㅗ</a:t>
                      </a:r>
                      <a:r>
                        <a:rPr lang="en-US" sz="20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(X)</a:t>
                      </a:r>
                      <a:endParaRPr lang="ko-KR" sz="2000" b="0" kern="100" dirty="0">
                        <a:solidFill>
                          <a:schemeClr val="tx1"/>
                        </a:solidFill>
                        <a:effectLst/>
                        <a:latin typeface="HY견명조" panose="02030600000101010101" pitchFamily="18" charset="-127"/>
                        <a:ea typeface="HY견명조" panose="02030600000101010101" pitchFamily="18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0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먹다</a:t>
                      </a: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ăn</a:t>
                      </a:r>
                      <a:endParaRPr lang="ko-KR" sz="20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b="0" kern="100" dirty="0">
                          <a:solidFill>
                            <a:srgbClr val="C000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+</a:t>
                      </a:r>
                      <a:r>
                        <a:rPr lang="ko-KR" sz="2000" b="0" kern="100" dirty="0">
                          <a:solidFill>
                            <a:srgbClr val="C000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어서</a:t>
                      </a: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b="0" kern="100" dirty="0" err="1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Vì</a:t>
                      </a:r>
                      <a:r>
                        <a:rPr lang="en-US" sz="2000" b="0" kern="1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000" b="0" kern="100" dirty="0" err="1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nên</a:t>
                      </a:r>
                      <a:endParaRPr lang="ko-KR" sz="2000" b="0" kern="100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000" b="0" kern="100" dirty="0">
                          <a:solidFill>
                            <a:srgbClr val="C000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먹어서</a:t>
                      </a: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2996476"/>
                  </a:ext>
                </a:extLst>
              </a:tr>
              <a:tr h="630238"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0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하다</a:t>
                      </a: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0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사랑하다</a:t>
                      </a: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Yêu</a:t>
                      </a:r>
                      <a:endParaRPr lang="ko-KR" sz="20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b="0" kern="100" dirty="0">
                          <a:solidFill>
                            <a:srgbClr val="C000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+-</a:t>
                      </a:r>
                      <a:r>
                        <a:rPr lang="ko-KR" sz="2000" b="0" kern="100" dirty="0">
                          <a:solidFill>
                            <a:srgbClr val="C000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여서</a:t>
                      </a:r>
                      <a:r>
                        <a:rPr lang="en-US" sz="2000" b="0" kern="100" dirty="0">
                          <a:solidFill>
                            <a:srgbClr val="C000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ko-KR" sz="2000" b="0" kern="100" dirty="0">
                          <a:solidFill>
                            <a:srgbClr val="C000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해서</a:t>
                      </a:r>
                      <a:r>
                        <a:rPr lang="en-US" sz="2000" b="0" kern="100" dirty="0">
                          <a:solidFill>
                            <a:srgbClr val="C000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)</a:t>
                      </a:r>
                      <a:endParaRPr lang="ko-KR" sz="2000" b="0" kern="100" dirty="0">
                        <a:solidFill>
                          <a:srgbClr val="C00000"/>
                        </a:solidFill>
                        <a:effectLst/>
                        <a:latin typeface="HY견명조" panose="02030600000101010101" pitchFamily="18" charset="-127"/>
                        <a:ea typeface="HY견명조" panose="02030600000101010101" pitchFamily="18" charset="-127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b="0" kern="100" dirty="0" err="1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Vì</a:t>
                      </a:r>
                      <a:r>
                        <a:rPr lang="en-US" sz="2000" b="0" kern="1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000" b="0" kern="100" dirty="0" err="1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nên</a:t>
                      </a:r>
                      <a:endParaRPr lang="ko-KR" sz="2000" b="0" kern="100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000" b="0" kern="100" dirty="0">
                          <a:solidFill>
                            <a:srgbClr val="C000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사랑해서</a:t>
                      </a: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88309070"/>
                  </a:ext>
                </a:extLst>
              </a:tr>
              <a:tr h="630238">
                <a:tc row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Danh</a:t>
                      </a:r>
                      <a:r>
                        <a:rPr lang="en-US" altLang="ko-KR" sz="20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ko-KR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từ</a:t>
                      </a:r>
                      <a:endParaRPr lang="en-US" altLang="ko-KR" sz="20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0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남자</a:t>
                      </a: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Nam </a:t>
                      </a:r>
                      <a:r>
                        <a:rPr lang="en-US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giới</a:t>
                      </a:r>
                      <a:endParaRPr lang="ko-KR" sz="20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b="0" kern="100" dirty="0">
                          <a:solidFill>
                            <a:srgbClr val="C000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+</a:t>
                      </a:r>
                      <a:r>
                        <a:rPr lang="ko-KR" sz="2000" b="0" kern="100" dirty="0">
                          <a:solidFill>
                            <a:srgbClr val="C000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여서</a:t>
                      </a:r>
                      <a:r>
                        <a:rPr lang="en-US" sz="2000" b="0" kern="100" dirty="0">
                          <a:solidFill>
                            <a:srgbClr val="C000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/</a:t>
                      </a:r>
                      <a:r>
                        <a:rPr lang="ko-KR" sz="2000" b="0" kern="100" dirty="0">
                          <a:solidFill>
                            <a:srgbClr val="C000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라서</a:t>
                      </a: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b="0" kern="100" dirty="0" err="1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Vì</a:t>
                      </a:r>
                      <a:r>
                        <a:rPr lang="en-US" sz="2000" b="0" kern="1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000" b="0" kern="100" dirty="0" err="1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nên</a:t>
                      </a:r>
                      <a:endParaRPr lang="ko-KR" sz="2000" b="0" kern="100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000" b="0" kern="100" dirty="0">
                          <a:solidFill>
                            <a:srgbClr val="C000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남자여서</a:t>
                      </a:r>
                      <a:r>
                        <a:rPr lang="en-US" sz="2000" b="0" kern="100" dirty="0">
                          <a:solidFill>
                            <a:srgbClr val="C000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/</a:t>
                      </a:r>
                      <a:endParaRPr lang="ko-KR" sz="2000" b="0" kern="100" dirty="0">
                        <a:solidFill>
                          <a:srgbClr val="C00000"/>
                        </a:solidFill>
                        <a:effectLst/>
                        <a:latin typeface="HY견명조" panose="02030600000101010101" pitchFamily="18" charset="-127"/>
                        <a:ea typeface="HY견명조" panose="02030600000101010101" pitchFamily="18" charset="-127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000" b="0" kern="100" dirty="0" err="1">
                          <a:solidFill>
                            <a:srgbClr val="C000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라서</a:t>
                      </a:r>
                      <a:endParaRPr lang="ko-KR" sz="2000" b="0" kern="100" dirty="0">
                        <a:solidFill>
                          <a:srgbClr val="C00000"/>
                        </a:solidFill>
                        <a:effectLst/>
                        <a:latin typeface="HY견명조" panose="02030600000101010101" pitchFamily="18" charset="-127"/>
                        <a:ea typeface="HY견명조" panose="02030600000101010101" pitchFamily="18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845532"/>
                  </a:ext>
                </a:extLst>
              </a:tr>
              <a:tr h="630238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0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선생님</a:t>
                      </a: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Cô</a:t>
                      </a:r>
                      <a:r>
                        <a:rPr lang="en-US" sz="20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thầy</a:t>
                      </a:r>
                      <a:r>
                        <a:rPr lang="en-US" sz="20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giáo</a:t>
                      </a:r>
                      <a:endParaRPr lang="ko-KR" sz="20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b="0" kern="100" dirty="0">
                          <a:solidFill>
                            <a:srgbClr val="C000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+</a:t>
                      </a:r>
                      <a:r>
                        <a:rPr lang="ko-KR" sz="2000" b="0" kern="100" dirty="0">
                          <a:solidFill>
                            <a:srgbClr val="C000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이여서</a:t>
                      </a:r>
                      <a:r>
                        <a:rPr lang="en-US" sz="2000" b="0" kern="100" dirty="0">
                          <a:solidFill>
                            <a:srgbClr val="C000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/</a:t>
                      </a:r>
                      <a:r>
                        <a:rPr lang="ko-KR" sz="2000" b="0" kern="100" dirty="0">
                          <a:solidFill>
                            <a:srgbClr val="C000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이라서</a:t>
                      </a: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b="0" kern="100" dirty="0" err="1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Vì</a:t>
                      </a:r>
                      <a:r>
                        <a:rPr lang="en-US" sz="2000" b="0" kern="1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000" b="0" kern="100" dirty="0" err="1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nên</a:t>
                      </a:r>
                      <a:endParaRPr lang="ko-KR" sz="2000" b="0" kern="100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000" b="0" kern="100" dirty="0" err="1">
                          <a:solidFill>
                            <a:srgbClr val="C000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선생님이여서</a:t>
                      </a:r>
                      <a:r>
                        <a:rPr lang="en-US" sz="2000" b="0" kern="100" dirty="0">
                          <a:solidFill>
                            <a:srgbClr val="C000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/</a:t>
                      </a: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000" b="0" kern="100" dirty="0">
                          <a:solidFill>
                            <a:srgbClr val="C000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이라서</a:t>
                      </a: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94532355"/>
                  </a:ext>
                </a:extLst>
              </a:tr>
              <a:tr h="630238"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b="0" kern="1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Tính từphủ định</a:t>
                      </a:r>
                      <a:endParaRPr lang="ko-KR" sz="2000" b="0" kern="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0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아니다</a:t>
                      </a: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không</a:t>
                      </a:r>
                      <a:endParaRPr lang="ko-KR" sz="20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b="0" kern="100" dirty="0">
                          <a:solidFill>
                            <a:srgbClr val="C000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+</a:t>
                      </a:r>
                      <a:r>
                        <a:rPr lang="ko-KR" sz="2000" b="0" kern="100" dirty="0">
                          <a:solidFill>
                            <a:srgbClr val="C000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어서</a:t>
                      </a:r>
                      <a:r>
                        <a:rPr lang="en-US" sz="2000" b="0" kern="100" dirty="0">
                          <a:solidFill>
                            <a:srgbClr val="C000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/</a:t>
                      </a:r>
                      <a:r>
                        <a:rPr lang="ko-KR" sz="2000" b="0" kern="100" dirty="0">
                          <a:solidFill>
                            <a:srgbClr val="C000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라서</a:t>
                      </a: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b="0" kern="100" dirty="0" err="1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Vì</a:t>
                      </a:r>
                      <a:r>
                        <a:rPr lang="en-US" sz="2000" b="0" kern="1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000" b="0" kern="100" dirty="0" err="1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nên</a:t>
                      </a:r>
                      <a:endParaRPr lang="ko-KR" sz="2000" b="0" kern="100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000" b="0" kern="100" dirty="0">
                          <a:solidFill>
                            <a:srgbClr val="C000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아니어서</a:t>
                      </a:r>
                      <a:r>
                        <a:rPr lang="en-US" sz="2000" b="0" kern="100" dirty="0">
                          <a:solidFill>
                            <a:srgbClr val="C000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/</a:t>
                      </a:r>
                      <a:endParaRPr lang="ko-KR" sz="2000" b="0" kern="100" dirty="0">
                        <a:solidFill>
                          <a:srgbClr val="C00000"/>
                        </a:solidFill>
                        <a:effectLst/>
                        <a:latin typeface="HY견명조" panose="02030600000101010101" pitchFamily="18" charset="-127"/>
                        <a:ea typeface="HY견명조" panose="02030600000101010101" pitchFamily="18" charset="-127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000" b="0" kern="100" dirty="0" err="1">
                          <a:solidFill>
                            <a:srgbClr val="C000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라사</a:t>
                      </a:r>
                      <a:endParaRPr lang="ko-KR" sz="2000" b="0" kern="100" dirty="0">
                        <a:solidFill>
                          <a:srgbClr val="C00000"/>
                        </a:solidFill>
                        <a:effectLst/>
                        <a:latin typeface="HY견명조" panose="02030600000101010101" pitchFamily="18" charset="-127"/>
                        <a:ea typeface="HY견명조" panose="02030600000101010101" pitchFamily="18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79127363"/>
                  </a:ext>
                </a:extLst>
              </a:tr>
            </a:tbl>
          </a:graphicData>
        </a:graphic>
      </p:graphicFrame>
      <p:sp>
        <p:nvSpPr>
          <p:cNvPr id="4" name="직사각형 3"/>
          <p:cNvSpPr/>
          <p:nvPr/>
        </p:nvSpPr>
        <p:spPr>
          <a:xfrm>
            <a:off x="294718" y="5097210"/>
            <a:ext cx="9204880" cy="1380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NGUYÊN ÂM</a:t>
            </a:r>
            <a:r>
              <a:rPr lang="ko-KR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ㅏ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, </a:t>
            </a:r>
            <a:r>
              <a:rPr lang="ko-KR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ㅗ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+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아서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, 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NGUYÊN ÂM </a:t>
            </a:r>
            <a:r>
              <a:rPr lang="ko-KR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ㅓ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, </a:t>
            </a:r>
            <a:r>
              <a:rPr lang="ko-KR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ㅜ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, </a:t>
            </a:r>
            <a:r>
              <a:rPr lang="ko-KR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ㅡ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, </a:t>
            </a:r>
            <a:r>
              <a:rPr lang="ko-KR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ㅐ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, </a:t>
            </a:r>
            <a:r>
              <a:rPr lang="ko-KR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ㅔ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,</a:t>
            </a:r>
            <a:r>
              <a:rPr lang="ko-KR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ㅣ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động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từ</a:t>
            </a:r>
            <a:r>
              <a:rPr lang="en-US" altLang="ko-KR" sz="2400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ko-KR" altLang="ko-KR" sz="2400" b="1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하다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+-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여서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(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해서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)</a:t>
            </a:r>
            <a:r>
              <a:rPr lang="en-US" altLang="ko-KR" sz="2400" b="1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Danh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từ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có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phụ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âm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cuối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+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이여서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/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이라서</a:t>
            </a:r>
            <a:r>
              <a:rPr lang="ko-KR" altLang="ko-KR" sz="2400" b="1" kern="100" dirty="0"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altLang="ko-KR" sz="2400" b="1" kern="100" dirty="0">
              <a:latin typeface="맑은 고딕" panose="020B0503020000020004" pitchFamily="50" charset="-127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Danh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từ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không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có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phụ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âm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cuối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여서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/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라서</a:t>
            </a:r>
            <a:r>
              <a:rPr lang="ko-KR" altLang="ko-KR" sz="2400" b="1" kern="100" dirty="0"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Tính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từphủ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định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+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어서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/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라서</a:t>
            </a:r>
            <a:endParaRPr lang="ko-KR" altLang="ko-KR" sz="24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38962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>
            <a:alpha val="75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표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31345628"/>
              </p:ext>
            </p:extLst>
          </p:nvPr>
        </p:nvGraphicFramePr>
        <p:xfrm>
          <a:off x="324515" y="875088"/>
          <a:ext cx="8999856" cy="355801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603880">
                  <a:extLst>
                    <a:ext uri="{9D8B030D-6E8A-4147-A177-3AD203B41FA5}">
                      <a16:colId xmlns:a16="http://schemas.microsoft.com/office/drawing/2014/main" val="969687085"/>
                    </a:ext>
                  </a:extLst>
                </a:gridCol>
                <a:gridCol w="2546430">
                  <a:extLst>
                    <a:ext uri="{9D8B030D-6E8A-4147-A177-3AD203B41FA5}">
                      <a16:colId xmlns:a16="http://schemas.microsoft.com/office/drawing/2014/main" val="1538602397"/>
                    </a:ext>
                  </a:extLst>
                </a:gridCol>
                <a:gridCol w="1599582">
                  <a:extLst>
                    <a:ext uri="{9D8B030D-6E8A-4147-A177-3AD203B41FA5}">
                      <a16:colId xmlns:a16="http://schemas.microsoft.com/office/drawing/2014/main" val="4219885105"/>
                    </a:ext>
                  </a:extLst>
                </a:gridCol>
                <a:gridCol w="2249964">
                  <a:extLst>
                    <a:ext uri="{9D8B030D-6E8A-4147-A177-3AD203B41FA5}">
                      <a16:colId xmlns:a16="http://schemas.microsoft.com/office/drawing/2014/main" val="3426031910"/>
                    </a:ext>
                  </a:extLst>
                </a:gridCol>
              </a:tblGrid>
              <a:tr h="593003">
                <a:tc rowSpan="5"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BẤT QUY TẮC</a:t>
                      </a:r>
                      <a:endParaRPr lang="ko-KR" sz="24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4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르</a:t>
                      </a:r>
                      <a:r>
                        <a:rPr lang="en-US" sz="24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ko-KR" sz="2400" b="0" kern="100" dirty="0" err="1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ㄷ</a:t>
                      </a:r>
                      <a:r>
                        <a:rPr lang="en-US" sz="24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ko-KR" sz="2400" b="0" kern="100" dirty="0" err="1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ㅂ</a:t>
                      </a:r>
                      <a:r>
                        <a:rPr lang="en-US" sz="24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ko-KR" sz="2400" b="0" kern="100" dirty="0" err="1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ㅅ</a:t>
                      </a:r>
                      <a:r>
                        <a:rPr lang="en-US" sz="24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ko-KR" sz="2400" b="0" kern="100" dirty="0" err="1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ㅎ</a:t>
                      </a:r>
                      <a:endParaRPr lang="ko-KR" sz="2400" b="0" kern="100" dirty="0">
                        <a:solidFill>
                          <a:schemeClr val="tx1"/>
                        </a:solidFill>
                        <a:effectLst/>
                        <a:latin typeface="HY견명조" panose="02030600000101010101" pitchFamily="18" charset="-127"/>
                        <a:ea typeface="HY견명조" panose="02030600000101010101" pitchFamily="18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4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듣다</a:t>
                      </a:r>
                      <a:r>
                        <a:rPr lang="ko-KR" sz="2400" b="0" kern="1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sz="2400" b="0" kern="100" dirty="0" err="1">
                          <a:solidFill>
                            <a:schemeClr val="tx1"/>
                          </a:solidFill>
                          <a:effectLst/>
                        </a:rPr>
                        <a:t>Nghe</a:t>
                      </a:r>
                      <a:endParaRPr lang="ko-KR" sz="2400" b="0" kern="1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 rowSpan="5"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b="0" kern="100" dirty="0">
                          <a:solidFill>
                            <a:srgbClr val="C000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+</a:t>
                      </a:r>
                      <a:r>
                        <a:rPr lang="ko-KR" sz="2400" b="0" kern="100" dirty="0">
                          <a:solidFill>
                            <a:srgbClr val="C000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어서</a:t>
                      </a: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400" b="0" kern="100" dirty="0">
                          <a:solidFill>
                            <a:srgbClr val="C000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들어서</a:t>
                      </a:r>
                      <a:endParaRPr lang="ko-KR" sz="2400" b="0" kern="100" dirty="0">
                        <a:solidFill>
                          <a:srgbClr val="C00000"/>
                        </a:solidFill>
                        <a:effectLst/>
                        <a:latin typeface="HY견명조" panose="02030600000101010101" pitchFamily="18" charset="-127"/>
                        <a:ea typeface="HY견명조" panose="02030600000101010101" pitchFamily="18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14616225"/>
                  </a:ext>
                </a:extLst>
              </a:tr>
              <a:tr h="593003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4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덥다</a:t>
                      </a:r>
                      <a:r>
                        <a:rPr lang="ko-KR" sz="24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nóng</a:t>
                      </a:r>
                      <a:endParaRPr lang="ko-KR" sz="24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400" b="0" kern="100" dirty="0">
                          <a:solidFill>
                            <a:srgbClr val="C000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더워서</a:t>
                      </a:r>
                      <a:endParaRPr lang="ko-KR" sz="2400" b="0" kern="100" dirty="0">
                        <a:solidFill>
                          <a:srgbClr val="C00000"/>
                        </a:solidFill>
                        <a:effectLst/>
                        <a:latin typeface="HY견명조" panose="02030600000101010101" pitchFamily="18" charset="-127"/>
                        <a:ea typeface="HY견명조" panose="02030600000101010101" pitchFamily="18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47176690"/>
                  </a:ext>
                </a:extLst>
              </a:tr>
              <a:tr h="593003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4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붓다</a:t>
                      </a:r>
                      <a:r>
                        <a:rPr lang="en-US" sz="24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đổ</a:t>
                      </a:r>
                      <a:endParaRPr lang="ko-KR" sz="24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400" b="0" kern="100" dirty="0">
                          <a:solidFill>
                            <a:srgbClr val="C000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부어서</a:t>
                      </a:r>
                      <a:endParaRPr lang="ko-KR" sz="2400" b="0" kern="100" dirty="0">
                        <a:solidFill>
                          <a:srgbClr val="C00000"/>
                        </a:solidFill>
                        <a:effectLst/>
                        <a:latin typeface="HY견명조" panose="02030600000101010101" pitchFamily="18" charset="-127"/>
                        <a:ea typeface="HY견명조" panose="02030600000101010101" pitchFamily="18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41082314"/>
                  </a:ext>
                </a:extLst>
              </a:tr>
              <a:tr h="118600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4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파랗다</a:t>
                      </a:r>
                      <a:r>
                        <a:rPr lang="ko-KR" sz="24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en-US" altLang="ko-KR" sz="24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vi-VN" sz="24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xanh dương, nhạt</a:t>
                      </a:r>
                      <a:endParaRPr lang="ko-KR" sz="24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400" b="0" kern="100" dirty="0">
                          <a:solidFill>
                            <a:srgbClr val="C000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파래서</a:t>
                      </a:r>
                      <a:endParaRPr lang="ko-KR" sz="2400" b="0" kern="100" dirty="0">
                        <a:solidFill>
                          <a:srgbClr val="C00000"/>
                        </a:solidFill>
                        <a:effectLst/>
                        <a:latin typeface="HY견명조" panose="02030600000101010101" pitchFamily="18" charset="-127"/>
                        <a:ea typeface="HY견명조" panose="02030600000101010101" pitchFamily="18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95132437"/>
                  </a:ext>
                </a:extLst>
              </a:tr>
              <a:tr h="593003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4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부르다</a:t>
                      </a:r>
                      <a:r>
                        <a:rPr lang="en-US" sz="24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kêu</a:t>
                      </a:r>
                      <a:r>
                        <a:rPr lang="en-US" sz="24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4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gọi,no</a:t>
                      </a:r>
                      <a:endParaRPr lang="ko-KR" sz="24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2400" b="0" kern="100" dirty="0">
                          <a:solidFill>
                            <a:srgbClr val="C000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 </a:t>
                      </a:r>
                      <a:r>
                        <a:rPr lang="ko-KR" sz="2400" b="0" kern="100" dirty="0">
                          <a:solidFill>
                            <a:srgbClr val="C000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불러서</a:t>
                      </a:r>
                      <a:endParaRPr lang="ko-KR" sz="2400" b="0" kern="100" dirty="0">
                        <a:solidFill>
                          <a:srgbClr val="C00000"/>
                        </a:solidFill>
                        <a:effectLst/>
                        <a:latin typeface="HY견명조" panose="02030600000101010101" pitchFamily="18" charset="-127"/>
                        <a:ea typeface="HY견명조" panose="02030600000101010101" pitchFamily="18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7997348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50188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>
            <a:alpha val="75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표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92059724"/>
              </p:ext>
            </p:extLst>
          </p:nvPr>
        </p:nvGraphicFramePr>
        <p:xfrm>
          <a:off x="381000" y="1066302"/>
          <a:ext cx="10629900" cy="508755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0629900">
                  <a:extLst>
                    <a:ext uri="{9D8B030D-6E8A-4147-A177-3AD203B41FA5}">
                      <a16:colId xmlns:a16="http://schemas.microsoft.com/office/drawing/2014/main" val="3217129707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just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4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ⓐ </a:t>
                      </a:r>
                      <a:r>
                        <a:rPr lang="en-US" sz="24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Thì</a:t>
                      </a:r>
                      <a:r>
                        <a:rPr lang="en-US" sz="24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quá</a:t>
                      </a:r>
                      <a:r>
                        <a:rPr lang="en-US" sz="24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khứ</a:t>
                      </a:r>
                      <a:r>
                        <a:rPr lang="en-US" sz="24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ko-KR" sz="2400" b="0" kern="100" dirty="0" err="1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았</a:t>
                      </a:r>
                      <a:r>
                        <a:rPr lang="en-US" sz="24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/</a:t>
                      </a:r>
                      <a:r>
                        <a:rPr lang="ko-KR" sz="2400" b="0" kern="100" dirty="0" err="1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었</a:t>
                      </a:r>
                      <a:r>
                        <a:rPr lang="en-US" sz="24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en-US" sz="24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và</a:t>
                      </a:r>
                      <a:r>
                        <a:rPr lang="en-US" sz="24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thì</a:t>
                      </a:r>
                      <a:r>
                        <a:rPr lang="en-US" sz="24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tương</a:t>
                      </a:r>
                      <a:r>
                        <a:rPr lang="en-US" sz="24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lai</a:t>
                      </a:r>
                      <a:r>
                        <a:rPr lang="ko-KR" sz="2400" b="0" kern="100" dirty="0" err="1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겠</a:t>
                      </a:r>
                      <a:r>
                        <a:rPr lang="en-US" sz="24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(X)</a:t>
                      </a:r>
                      <a:endParaRPr lang="ko-KR" sz="2400" b="0" kern="100" dirty="0">
                        <a:solidFill>
                          <a:schemeClr val="tx1"/>
                        </a:solidFill>
                        <a:effectLst/>
                        <a:latin typeface="HY견명조" panose="02030600000101010101" pitchFamily="18" charset="-127"/>
                        <a:ea typeface="HY견명조" panose="02030600000101010101" pitchFamily="18" charset="-127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 algn="just" latinLnBrk="1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HY견명조" panose="02030600000101010101" pitchFamily="18" charset="-127"/>
                        <a:buChar char="·"/>
                      </a:pPr>
                      <a:r>
                        <a:rPr lang="ko-KR" sz="24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어제 감기에 </a:t>
                      </a:r>
                      <a:r>
                        <a:rPr lang="ko-KR" sz="2400" b="0" kern="100" dirty="0" err="1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걸렸어서</a:t>
                      </a:r>
                      <a:r>
                        <a:rPr lang="ko-KR" sz="24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 학교에 못 갔습니다</a:t>
                      </a:r>
                      <a:r>
                        <a:rPr lang="en-US" sz="24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.(X)</a:t>
                      </a:r>
                      <a:endParaRPr lang="ko-KR" sz="2400" b="0" kern="100" dirty="0">
                        <a:solidFill>
                          <a:schemeClr val="tx1"/>
                        </a:solidFill>
                        <a:effectLst/>
                        <a:latin typeface="HY견명조" panose="02030600000101010101" pitchFamily="18" charset="-127"/>
                        <a:ea typeface="HY견명조" panose="02030600000101010101" pitchFamily="18" charset="-127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 algn="just" latinLnBrk="1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HY견명조" panose="02030600000101010101" pitchFamily="18" charset="-127"/>
                        <a:buChar char="·"/>
                      </a:pPr>
                      <a:r>
                        <a:rPr lang="ko-KR" sz="24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어제 감기에 걸려서 학교에 못 갔습니다</a:t>
                      </a:r>
                      <a:r>
                        <a:rPr lang="en-US" sz="24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.(O)</a:t>
                      </a:r>
                      <a:endParaRPr lang="ko-KR" sz="2400" b="0" kern="100" dirty="0">
                        <a:solidFill>
                          <a:schemeClr val="tx1"/>
                        </a:solidFill>
                        <a:effectLst/>
                        <a:latin typeface="HY견명조" panose="02030600000101010101" pitchFamily="18" charset="-127"/>
                        <a:ea typeface="HY견명조" panose="02030600000101010101" pitchFamily="18" charset="-127"/>
                        <a:cs typeface="Times New Roman" panose="02020603050405020304" pitchFamily="18" charset="0"/>
                      </a:endParaRPr>
                    </a:p>
                    <a:p>
                      <a:pPr marL="304800" algn="just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Hôm</a:t>
                      </a:r>
                      <a:r>
                        <a:rPr lang="en-US" sz="24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qua </a:t>
                      </a:r>
                      <a:r>
                        <a:rPr lang="en-US" sz="24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Tôi</a:t>
                      </a:r>
                      <a:r>
                        <a:rPr lang="en-US" sz="24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không</a:t>
                      </a:r>
                      <a:r>
                        <a:rPr lang="en-US" sz="24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thể</a:t>
                      </a:r>
                      <a:r>
                        <a:rPr lang="en-US" sz="24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đến</a:t>
                      </a:r>
                      <a:r>
                        <a:rPr lang="en-US" sz="24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trường</a:t>
                      </a:r>
                      <a:r>
                        <a:rPr lang="en-US" sz="24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vì</a:t>
                      </a:r>
                      <a:r>
                        <a:rPr lang="en-US" sz="24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bị</a:t>
                      </a:r>
                      <a:r>
                        <a:rPr lang="en-US" sz="24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cảm</a:t>
                      </a:r>
                      <a:endParaRPr lang="ko-KR" sz="24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04800" algn="just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ko-KR" sz="24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감기에 </a:t>
                      </a:r>
                      <a:r>
                        <a:rPr lang="ko-KR" sz="2400" b="0" kern="100" dirty="0" err="1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걸리겠어서</a:t>
                      </a:r>
                      <a:r>
                        <a:rPr lang="ko-KR" sz="24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 학교에 못 겠습니다</a:t>
                      </a:r>
                      <a:r>
                        <a:rPr lang="en-US" sz="24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.(X)</a:t>
                      </a:r>
                    </a:p>
                    <a:p>
                      <a:pPr marL="304800" algn="just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2400" b="0" kern="100" baseline="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ko-KR" sz="24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감기에 걸려서 학교에 못 가겠습니다</a:t>
                      </a:r>
                      <a:r>
                        <a:rPr lang="en-US" sz="24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.(O)</a:t>
                      </a:r>
                      <a:endParaRPr lang="ko-KR" sz="2400" b="0" kern="100" dirty="0">
                        <a:solidFill>
                          <a:schemeClr val="tx1"/>
                        </a:solidFill>
                        <a:effectLst/>
                        <a:latin typeface="HY견명조" panose="02030600000101010101" pitchFamily="18" charset="-127"/>
                        <a:ea typeface="HY견명조" panose="02030600000101010101" pitchFamily="18" charset="-127"/>
                        <a:cs typeface="Times New Roman" panose="02020603050405020304" pitchFamily="18" charset="0"/>
                      </a:endParaRPr>
                    </a:p>
                    <a:p>
                      <a:pPr marL="304800" algn="just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Tôi</a:t>
                      </a:r>
                      <a:r>
                        <a:rPr lang="en-US" sz="24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không</a:t>
                      </a:r>
                      <a:r>
                        <a:rPr lang="en-US" sz="24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thể</a:t>
                      </a:r>
                      <a:r>
                        <a:rPr lang="en-US" sz="24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đến</a:t>
                      </a:r>
                      <a:r>
                        <a:rPr lang="en-US" sz="24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trường</a:t>
                      </a:r>
                      <a:r>
                        <a:rPr lang="en-US" sz="24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vì</a:t>
                      </a:r>
                      <a:r>
                        <a:rPr lang="en-US" sz="24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bị</a:t>
                      </a:r>
                      <a:r>
                        <a:rPr lang="en-US" sz="24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cảm</a:t>
                      </a:r>
                      <a:endParaRPr lang="ko-KR" sz="24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4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ⓑ</a:t>
                      </a:r>
                      <a:r>
                        <a:rPr lang="en-US" sz="24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‘~</a:t>
                      </a:r>
                      <a:r>
                        <a:rPr lang="ko-KR" sz="24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아</a:t>
                      </a:r>
                      <a:r>
                        <a:rPr lang="en-US" sz="24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/</a:t>
                      </a:r>
                      <a:r>
                        <a:rPr lang="ko-KR" sz="24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어서</a:t>
                      </a:r>
                      <a:r>
                        <a:rPr lang="en-US" sz="24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+</a:t>
                      </a:r>
                      <a:r>
                        <a:rPr lang="en-US" sz="24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Dạng</a:t>
                      </a:r>
                      <a:r>
                        <a:rPr lang="en-US" sz="24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mệnh</a:t>
                      </a:r>
                      <a:r>
                        <a:rPr lang="en-US" sz="24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lệnh</a:t>
                      </a:r>
                      <a:r>
                        <a:rPr lang="en-US" sz="24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ko-KR" sz="24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으</a:t>
                      </a:r>
                      <a:r>
                        <a:rPr lang="en-US" sz="24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)</a:t>
                      </a:r>
                      <a:r>
                        <a:rPr lang="ko-KR" sz="24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세요</a:t>
                      </a:r>
                      <a:r>
                        <a:rPr lang="en-US" sz="24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, </a:t>
                      </a:r>
                      <a:endParaRPr lang="ko-KR" sz="2400" b="0" kern="100" dirty="0">
                        <a:solidFill>
                          <a:schemeClr val="tx1"/>
                        </a:solidFill>
                        <a:effectLst/>
                        <a:latin typeface="HY견명조" panose="02030600000101010101" pitchFamily="18" charset="-127"/>
                        <a:ea typeface="HY견명조" panose="02030600000101010101" pitchFamily="18" charset="-127"/>
                        <a:cs typeface="Times New Roman" panose="02020603050405020304" pitchFamily="18" charset="0"/>
                      </a:endParaRPr>
                    </a:p>
                    <a:p>
                      <a:pPr indent="304800" algn="just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Dạng</a:t>
                      </a:r>
                      <a:r>
                        <a:rPr lang="en-US" sz="24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đề</a:t>
                      </a:r>
                      <a:r>
                        <a:rPr lang="en-US" sz="24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nghị</a:t>
                      </a:r>
                      <a:r>
                        <a:rPr lang="ko-KR" sz="2400" b="0" kern="100" dirty="0" err="1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읍시다</a:t>
                      </a:r>
                      <a:r>
                        <a:rPr lang="en-US" sz="24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4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đê</a:t>
                      </a:r>
                      <a:r>
                        <a:rPr lang="en-US" sz="24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nghịhoặc</a:t>
                      </a:r>
                      <a:r>
                        <a:rPr lang="en-US" sz="24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ko-KR" sz="24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indent="304800" algn="just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hỏi</a:t>
                      </a:r>
                      <a:r>
                        <a:rPr lang="en-US" sz="24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ý </a:t>
                      </a:r>
                      <a:r>
                        <a:rPr lang="en-US" sz="24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kiến</a:t>
                      </a:r>
                      <a:r>
                        <a:rPr lang="en-US" sz="24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của</a:t>
                      </a:r>
                      <a:r>
                        <a:rPr lang="en-US" sz="24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đối</a:t>
                      </a:r>
                      <a:r>
                        <a:rPr lang="en-US" sz="24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phương</a:t>
                      </a:r>
                      <a:r>
                        <a:rPr lang="ko-KR" sz="2400" b="0" kern="100" dirty="0" err="1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을까요</a:t>
                      </a:r>
                      <a:r>
                        <a:rPr lang="en-US" sz="24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(X)</a:t>
                      </a:r>
                      <a:endParaRPr lang="ko-KR" sz="2400" b="0" kern="100" dirty="0">
                        <a:solidFill>
                          <a:schemeClr val="tx1"/>
                        </a:solidFill>
                        <a:effectLst/>
                        <a:latin typeface="HY견명조" panose="02030600000101010101" pitchFamily="18" charset="-127"/>
                        <a:ea typeface="HY견명조" panose="02030600000101010101" pitchFamily="18" charset="-127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 algn="just" latinLnBrk="1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HY견명조" panose="02030600000101010101" pitchFamily="18" charset="-127"/>
                        <a:buChar char="·"/>
                      </a:pPr>
                      <a:r>
                        <a:rPr lang="ko-KR" sz="24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길이 막혀서 지하철로 가세요</a:t>
                      </a:r>
                      <a:r>
                        <a:rPr lang="en-US" sz="24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. (X)</a:t>
                      </a:r>
                      <a:endParaRPr lang="ko-KR" sz="2400" b="0" kern="100" dirty="0">
                        <a:solidFill>
                          <a:schemeClr val="tx1"/>
                        </a:solidFill>
                        <a:effectLst/>
                        <a:latin typeface="HY견명조" panose="02030600000101010101" pitchFamily="18" charset="-127"/>
                        <a:ea typeface="HY견명조" panose="02030600000101010101" pitchFamily="18" charset="-127"/>
                        <a:cs typeface="Times New Roman" panose="02020603050405020304" pitchFamily="18" charset="0"/>
                      </a:endParaRPr>
                    </a:p>
                    <a:p>
                      <a:pPr indent="304800" algn="just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4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길이 막혀서 지하철로 갑시다</a:t>
                      </a:r>
                      <a:r>
                        <a:rPr lang="en-US" sz="24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.(X)</a:t>
                      </a:r>
                      <a:endParaRPr lang="ko-KR" sz="2400" b="0" kern="100" dirty="0">
                        <a:solidFill>
                          <a:schemeClr val="tx1"/>
                        </a:solidFill>
                        <a:effectLst/>
                        <a:latin typeface="HY견명조" panose="02030600000101010101" pitchFamily="18" charset="-127"/>
                        <a:ea typeface="HY견명조" panose="02030600000101010101" pitchFamily="18" charset="-127"/>
                        <a:cs typeface="Times New Roman" panose="02020603050405020304" pitchFamily="18" charset="0"/>
                      </a:endParaRPr>
                    </a:p>
                    <a:p>
                      <a:pPr indent="304800" algn="just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4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길이 막혀서 지하철로 갈까요</a:t>
                      </a:r>
                      <a:r>
                        <a:rPr lang="en-US" sz="24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?(0)</a:t>
                      </a:r>
                      <a:endParaRPr lang="ko-KR" sz="2400" b="0" kern="100" dirty="0">
                        <a:solidFill>
                          <a:schemeClr val="tx1"/>
                        </a:solidFill>
                        <a:effectLst/>
                        <a:latin typeface="HY견명조" panose="02030600000101010101" pitchFamily="18" charset="-127"/>
                        <a:ea typeface="HY견명조" panose="02030600000101010101" pitchFamily="18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472687317"/>
                  </a:ext>
                </a:extLst>
              </a:tr>
            </a:tbl>
          </a:graphicData>
        </a:graphic>
      </p:graphicFrame>
      <p:sp>
        <p:nvSpPr>
          <p:cNvPr id="3" name="직사각형 2"/>
          <p:cNvSpPr/>
          <p:nvPr/>
        </p:nvSpPr>
        <p:spPr>
          <a:xfrm>
            <a:off x="381000" y="288252"/>
            <a:ext cx="2364750" cy="6395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57200" indent="-45720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3600" b="1" kern="100" dirty="0">
                <a:solidFill>
                  <a:srgbClr val="FFFF00"/>
                </a:solidFill>
                <a:latin typeface="Segoe UI Symbol" panose="020B0502040204020203" pitchFamily="34" charset="0"/>
                <a:ea typeface="HY견명조" panose="02030600000101010101" pitchFamily="18" charset="-127"/>
                <a:cs typeface="Segoe UI Symbol" panose="020B0502040204020203" pitchFamily="34" charset="0"/>
              </a:rPr>
              <a:t>☞</a:t>
            </a:r>
            <a:r>
              <a:rPr lang="en-US" altLang="ko-KR" sz="3600" b="1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LƯU Ý:</a:t>
            </a:r>
            <a:endParaRPr lang="ko-KR" altLang="ko-KR" sz="3600" b="1" kern="100" dirty="0">
              <a:solidFill>
                <a:srgbClr val="FFFF00"/>
              </a:solidFill>
              <a:latin typeface="맑은 고딕" panose="020B0503020000020004" pitchFamily="50" charset="-127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26901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>
            <a:alpha val="75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304800" y="279841"/>
            <a:ext cx="10299700" cy="65557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3600" b="1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LUYỆN TẬP1: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Hãy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áp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dụng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‘</a:t>
            </a:r>
            <a:r>
              <a:rPr lang="ko-KR" altLang="ko-KR" sz="2400" b="1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아서</a:t>
            </a:r>
            <a:r>
              <a:rPr lang="vi-VN" altLang="ko-KR" sz="2400" b="1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/</a:t>
            </a:r>
            <a:r>
              <a:rPr lang="ko-KR" altLang="ko-KR" sz="2400" b="1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어서</a:t>
            </a:r>
            <a:r>
              <a:rPr lang="vi-VN" altLang="ko-KR" sz="2400" b="1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/</a:t>
            </a:r>
            <a:r>
              <a:rPr lang="ko-KR" altLang="ko-KR" sz="2400" b="1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여서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’ </a:t>
            </a:r>
            <a:endParaRPr lang="ko-KR" altLang="ko-KR" sz="24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indent="60960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hoàn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thành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đoạn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hội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thoại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sau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  </a:t>
            </a:r>
            <a:endParaRPr lang="ko-KR" altLang="ko-KR" sz="2400" kern="100" dirty="0">
              <a:solidFill>
                <a:srgbClr val="FFFF00"/>
              </a:solidFill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ko-KR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가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: </a:t>
            </a:r>
            <a:r>
              <a:rPr lang="ko-KR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지우씨</a:t>
            </a:r>
            <a:r>
              <a:rPr lang="ko-KR" altLang="ko-KR" sz="2400" kern="100" dirty="0">
                <a:solidFill>
                  <a:srgbClr val="FFFF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동생은</a:t>
            </a:r>
            <a:r>
              <a:rPr lang="ko-KR" altLang="ko-KR" sz="2400" kern="100" dirty="0">
                <a:solidFill>
                  <a:srgbClr val="FFFF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커피를</a:t>
            </a:r>
            <a:r>
              <a:rPr lang="ko-KR" altLang="ko-KR" sz="2400" kern="100" dirty="0">
                <a:solidFill>
                  <a:srgbClr val="FFFF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마실</a:t>
            </a:r>
            <a:r>
              <a:rPr lang="ko-KR" altLang="ko-KR" sz="2400" kern="100" dirty="0">
                <a:solidFill>
                  <a:srgbClr val="FFFF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수</a:t>
            </a:r>
            <a:r>
              <a:rPr lang="ko-KR" altLang="ko-KR" sz="2400" kern="100" dirty="0">
                <a:solidFill>
                  <a:srgbClr val="FFFF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있어요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?</a:t>
            </a:r>
            <a:endParaRPr lang="ko-KR" altLang="ko-KR" sz="2400" kern="100" dirty="0">
              <a:solidFill>
                <a:srgbClr val="FFFF00"/>
              </a:solidFill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marL="48260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Em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của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chịJiWoo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cũng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có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thể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uống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cà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phê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phải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không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?</a:t>
            </a:r>
            <a:endParaRPr lang="ko-KR" altLang="ko-KR" sz="2400" kern="100" dirty="0">
              <a:solidFill>
                <a:srgbClr val="FFFF00"/>
              </a:solidFill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lvl="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    </a:t>
            </a:r>
            <a:r>
              <a:rPr lang="ko-KR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나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: </a:t>
            </a:r>
            <a:r>
              <a:rPr lang="ko-KR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아니요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 </a:t>
            </a:r>
            <a:r>
              <a:rPr lang="ko-KR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동생은</a:t>
            </a:r>
            <a:r>
              <a:rPr lang="ko-KR" altLang="ko-KR" sz="2400" kern="100" dirty="0">
                <a:solidFill>
                  <a:srgbClr val="FFFF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아직</a:t>
            </a:r>
            <a:r>
              <a:rPr lang="ko-KR" altLang="ko-KR" sz="2400" kern="100" dirty="0">
                <a:solidFill>
                  <a:srgbClr val="FFFF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나이가</a:t>
            </a:r>
            <a:r>
              <a:rPr lang="ko-KR" altLang="ko-KR" sz="2400" kern="100" dirty="0">
                <a:solidFill>
                  <a:srgbClr val="FFFF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        </a:t>
            </a:r>
            <a:r>
              <a:rPr lang="ko-KR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커피를</a:t>
            </a:r>
            <a:r>
              <a:rPr lang="ko-KR" altLang="ko-KR" sz="2400" kern="100" dirty="0">
                <a:solidFill>
                  <a:srgbClr val="FFFF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마시면</a:t>
            </a:r>
            <a:r>
              <a:rPr lang="ko-KR" altLang="ko-KR" sz="2400" kern="100" dirty="0">
                <a:solidFill>
                  <a:srgbClr val="FFFF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안</a:t>
            </a:r>
            <a:r>
              <a:rPr lang="ko-KR" altLang="ko-KR" sz="2400" kern="100" dirty="0">
                <a:solidFill>
                  <a:srgbClr val="FFFF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돼요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 (</a:t>
            </a:r>
            <a:r>
              <a:rPr lang="ko-KR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어리다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)        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không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Em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tôi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vẫn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còn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nhỏ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tuổi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nên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không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thể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uống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cà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phê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endParaRPr lang="en-US" altLang="ko-KR" sz="2400" kern="100" dirty="0">
              <a:solidFill>
                <a:srgbClr val="FFFF00"/>
              </a:solidFill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lvl="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>
                <a:solidFill>
                  <a:srgbClr val="FFFF00"/>
                </a:solidFill>
                <a:latin typeface="맑은 고딕" panose="020B0503020000020004" pitchFamily="50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2.  </a:t>
            </a:r>
            <a:r>
              <a:rPr lang="ko-KR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가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: </a:t>
            </a:r>
            <a:r>
              <a:rPr lang="ko-KR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어제</a:t>
            </a:r>
            <a:r>
              <a:rPr lang="ko-KR" altLang="ko-KR" sz="2400" kern="100" dirty="0">
                <a:solidFill>
                  <a:srgbClr val="FFFF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왜</a:t>
            </a:r>
            <a:r>
              <a:rPr lang="ko-KR" altLang="ko-KR" sz="2400" kern="100" dirty="0">
                <a:solidFill>
                  <a:srgbClr val="FFFF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그렇게</a:t>
            </a:r>
            <a:r>
              <a:rPr lang="ko-KR" altLang="ko-KR" sz="2400" kern="100" dirty="0">
                <a:solidFill>
                  <a:srgbClr val="FFFF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일찍</a:t>
            </a:r>
            <a:r>
              <a:rPr lang="ko-KR" altLang="ko-KR" sz="2400" kern="100" dirty="0">
                <a:solidFill>
                  <a:srgbClr val="FFFF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잤어요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? Sao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hôm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qua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bạn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ngủ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sớm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vậy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?</a:t>
            </a:r>
            <a:endParaRPr lang="ko-KR" altLang="ko-KR" sz="2400" kern="100" dirty="0">
              <a:solidFill>
                <a:srgbClr val="FFFF00"/>
              </a:solidFill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marL="482600" algn="just">
              <a:lnSpc>
                <a:spcPct val="107000"/>
              </a:lnSpc>
              <a:spcAft>
                <a:spcPts val="800"/>
              </a:spcAft>
            </a:pPr>
            <a:r>
              <a:rPr lang="ko-KR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나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: </a:t>
            </a:r>
            <a:r>
              <a:rPr lang="ko-KR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너무</a:t>
            </a:r>
            <a:r>
              <a:rPr lang="ko-KR" altLang="ko-KR" sz="2400" kern="100" dirty="0">
                <a:solidFill>
                  <a:srgbClr val="FFFF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                </a:t>
            </a:r>
            <a:r>
              <a:rPr lang="ko-KR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일찍</a:t>
            </a:r>
            <a:r>
              <a:rPr lang="ko-KR" altLang="ko-KR" sz="2400" kern="100" dirty="0">
                <a:solidFill>
                  <a:srgbClr val="FFFF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잤어요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 (</a:t>
            </a:r>
            <a:r>
              <a:rPr lang="ko-KR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피곤하다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)</a:t>
            </a:r>
          </a:p>
          <a:p>
            <a:pPr marL="48260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Vì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tôi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mệt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quá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nên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đã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ngủ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sớm</a:t>
            </a:r>
            <a:endParaRPr lang="ko-KR" altLang="ko-KR" sz="2400" kern="100" dirty="0">
              <a:solidFill>
                <a:srgbClr val="FFFF00"/>
              </a:solidFill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marL="457200" lvl="0" indent="-457200" algn="just">
              <a:lnSpc>
                <a:spcPct val="107000"/>
              </a:lnSpc>
              <a:spcAft>
                <a:spcPts val="800"/>
              </a:spcAft>
              <a:buAutoNum type="arabicPeriod" startAt="3"/>
            </a:pPr>
            <a:r>
              <a:rPr lang="ko-KR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가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: </a:t>
            </a:r>
            <a:r>
              <a:rPr lang="ko-KR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제주도</a:t>
            </a:r>
            <a:r>
              <a:rPr lang="ko-KR" altLang="ko-KR" sz="2400" kern="100" dirty="0">
                <a:solidFill>
                  <a:srgbClr val="FFFF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여행을</a:t>
            </a:r>
            <a:r>
              <a:rPr lang="ko-KR" altLang="ko-KR" sz="2400" kern="100" dirty="0">
                <a:solidFill>
                  <a:srgbClr val="FFFF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왜</a:t>
            </a:r>
            <a:r>
              <a:rPr lang="ko-KR" altLang="ko-KR" sz="2400" kern="100" dirty="0">
                <a:solidFill>
                  <a:srgbClr val="FFFF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취소했어요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? </a:t>
            </a:r>
          </a:p>
          <a:p>
            <a:pPr lvl="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      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Sao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bạn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hủy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đi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du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lịch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ở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đảo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tế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Châu</a:t>
            </a:r>
            <a:endParaRPr lang="ko-KR" altLang="ko-KR" sz="2400" kern="100" dirty="0">
              <a:solidFill>
                <a:srgbClr val="FFFF00"/>
              </a:solidFill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marL="482600" algn="just">
              <a:lnSpc>
                <a:spcPct val="107000"/>
              </a:lnSpc>
              <a:spcAft>
                <a:spcPts val="800"/>
              </a:spcAft>
            </a:pPr>
            <a:r>
              <a:rPr lang="ko-KR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나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: </a:t>
            </a:r>
            <a:r>
              <a:rPr lang="ko-KR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돈이</a:t>
            </a:r>
            <a:r>
              <a:rPr lang="ko-KR" altLang="ko-KR" sz="2400" kern="100" dirty="0">
                <a:solidFill>
                  <a:srgbClr val="FFFF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            </a:t>
            </a:r>
            <a:r>
              <a:rPr lang="ko-KR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여행을</a:t>
            </a:r>
            <a:r>
              <a:rPr lang="ko-KR" altLang="ko-KR" sz="2400" kern="100" dirty="0">
                <a:solidFill>
                  <a:srgbClr val="FFFF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취소했어요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 (</a:t>
            </a:r>
            <a:r>
              <a:rPr lang="ko-KR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돈이</a:t>
            </a:r>
            <a:r>
              <a:rPr lang="ko-KR" altLang="ko-KR" sz="2400" kern="100" dirty="0">
                <a:solidFill>
                  <a:srgbClr val="FFFF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없다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)</a:t>
            </a:r>
          </a:p>
          <a:p>
            <a:pPr marL="48260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Tôi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đã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hủy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vì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tôi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không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có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tiền</a:t>
            </a:r>
            <a:endParaRPr lang="ko-KR" altLang="ko-KR" sz="2400" kern="100" dirty="0">
              <a:solidFill>
                <a:srgbClr val="FFFF00"/>
              </a:solidFill>
              <a:latin typeface="맑은 고딕" panose="020B0503020000020004" pitchFamily="50" charset="-127"/>
              <a:cs typeface="Times New Roman" panose="02020603050405020304" pitchFamily="18" charset="0"/>
            </a:endParaRPr>
          </a:p>
        </p:txBody>
      </p:sp>
      <p:sp>
        <p:nvSpPr>
          <p:cNvPr id="3" name="직사각형 2"/>
          <p:cNvSpPr/>
          <p:nvPr/>
        </p:nvSpPr>
        <p:spPr>
          <a:xfrm>
            <a:off x="5043959" y="2445681"/>
            <a:ext cx="110799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ko-KR" sz="2400" u="sng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어려서</a:t>
            </a:r>
            <a:endParaRPr lang="ko-KR" altLang="en-US" sz="2400" dirty="0"/>
          </a:p>
        </p:txBody>
      </p:sp>
      <p:sp>
        <p:nvSpPr>
          <p:cNvPr id="4" name="직사각형 3"/>
          <p:cNvSpPr/>
          <p:nvPr/>
        </p:nvSpPr>
        <p:spPr>
          <a:xfrm>
            <a:off x="1941944" y="3813394"/>
            <a:ext cx="149271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ko-KR" sz="2400" u="sng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피곤해서</a:t>
            </a:r>
            <a:r>
              <a:rPr lang="en-US" altLang="ko-KR" sz="2400" u="sng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endParaRPr lang="ko-KR" altLang="en-US" sz="2400" dirty="0"/>
          </a:p>
        </p:txBody>
      </p:sp>
      <p:sp>
        <p:nvSpPr>
          <p:cNvPr id="5" name="직사각형 4"/>
          <p:cNvSpPr/>
          <p:nvPr/>
        </p:nvSpPr>
        <p:spPr>
          <a:xfrm>
            <a:off x="1929116" y="5770686"/>
            <a:ext cx="110799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ko-KR" sz="2400" u="sng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없어서</a:t>
            </a:r>
            <a:endParaRPr lang="ko-KR" altLang="en-US" sz="2400" dirty="0"/>
          </a:p>
        </p:txBody>
      </p:sp>
      <p:pic>
        <p:nvPicPr>
          <p:cNvPr id="6" name="그림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05600" y="3813394"/>
            <a:ext cx="3048000" cy="19572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59138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>
            <a:alpha val="75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227336" y="313652"/>
            <a:ext cx="7813934" cy="61927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762000" indent="-76200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3200" b="1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LUYỆN TẬP2.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Hãy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nhìn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và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hoàn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thành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những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câu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sau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</a:t>
            </a:r>
            <a:endParaRPr lang="ko-KR" altLang="ko-KR" sz="24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</p:txBody>
      </p:sp>
      <p:graphicFrame>
        <p:nvGraphicFramePr>
          <p:cNvPr id="3" name="표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66017914"/>
              </p:ext>
            </p:extLst>
          </p:nvPr>
        </p:nvGraphicFramePr>
        <p:xfrm>
          <a:off x="416618" y="1235803"/>
          <a:ext cx="9109347" cy="485248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727109">
                  <a:extLst>
                    <a:ext uri="{9D8B030D-6E8A-4147-A177-3AD203B41FA5}">
                      <a16:colId xmlns:a16="http://schemas.microsoft.com/office/drawing/2014/main" val="753159789"/>
                    </a:ext>
                  </a:extLst>
                </a:gridCol>
                <a:gridCol w="4382238">
                  <a:extLst>
                    <a:ext uri="{9D8B030D-6E8A-4147-A177-3AD203B41FA5}">
                      <a16:colId xmlns:a16="http://schemas.microsoft.com/office/drawing/2014/main" val="323319409"/>
                    </a:ext>
                  </a:extLst>
                </a:gridCol>
              </a:tblGrid>
              <a:tr h="948532"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000" b="0" kern="100" dirty="0" err="1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수진씨는</a:t>
                      </a:r>
                      <a:r>
                        <a:rPr lang="ko-KR" sz="20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 일어를 잘 합니다</a:t>
                      </a:r>
                      <a:r>
                        <a:rPr lang="en-US" sz="20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.</a:t>
                      </a:r>
                      <a:endParaRPr lang="ko-KR" sz="2000" b="0" kern="100" dirty="0">
                        <a:solidFill>
                          <a:schemeClr val="tx1"/>
                        </a:solidFill>
                        <a:effectLst/>
                        <a:latin typeface="HY견명조" panose="02030600000101010101" pitchFamily="18" charset="-127"/>
                        <a:ea typeface="HY견명조" panose="02030600000101010101" pitchFamily="18" charset="-127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Bạn</a:t>
                      </a:r>
                      <a:r>
                        <a:rPr lang="en-US" sz="20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Sujin</a:t>
                      </a:r>
                      <a:r>
                        <a:rPr lang="en-US" sz="20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giỏi</a:t>
                      </a:r>
                      <a:r>
                        <a:rPr lang="en-US" sz="20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tiếng</a:t>
                      </a:r>
                      <a:r>
                        <a:rPr lang="en-US" sz="20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nhật</a:t>
                      </a:r>
                      <a:endParaRPr lang="ko-KR" sz="20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0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고생을 했습니다</a:t>
                      </a:r>
                      <a:r>
                        <a:rPr lang="en-US" sz="20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.</a:t>
                      </a:r>
                      <a:endParaRPr lang="ko-KR" sz="2000" b="0" kern="100" dirty="0">
                        <a:solidFill>
                          <a:schemeClr val="tx1"/>
                        </a:solidFill>
                        <a:effectLst/>
                        <a:latin typeface="HY견명조" panose="02030600000101010101" pitchFamily="18" charset="-127"/>
                        <a:ea typeface="HY견명조" panose="02030600000101010101" pitchFamily="18" charset="-127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Vất</a:t>
                      </a:r>
                      <a:r>
                        <a:rPr lang="en-US" sz="20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vả</a:t>
                      </a:r>
                      <a:r>
                        <a:rPr lang="en-US" sz="20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lắm</a:t>
                      </a:r>
                      <a:r>
                        <a:rPr lang="en-US" sz="20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rồi</a:t>
                      </a:r>
                      <a:endParaRPr lang="ko-KR" sz="20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12794442"/>
                  </a:ext>
                </a:extLst>
              </a:tr>
              <a:tr h="948532"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0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오늘 아침에 바빴습니다</a:t>
                      </a:r>
                      <a:r>
                        <a:rPr lang="en-US" sz="20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.</a:t>
                      </a:r>
                      <a:endParaRPr lang="ko-KR" sz="2000" b="0" kern="100" dirty="0">
                        <a:solidFill>
                          <a:schemeClr val="tx1"/>
                        </a:solidFill>
                        <a:effectLst/>
                        <a:latin typeface="HY견명조" panose="02030600000101010101" pitchFamily="18" charset="-127"/>
                        <a:ea typeface="HY견명조" panose="02030600000101010101" pitchFamily="18" charset="-127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Sáng</a:t>
                      </a:r>
                      <a:r>
                        <a:rPr lang="en-US" sz="20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nay </a:t>
                      </a:r>
                      <a:r>
                        <a:rPr lang="en-US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tôi</a:t>
                      </a:r>
                      <a:r>
                        <a:rPr lang="en-US" sz="20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bận</a:t>
                      </a:r>
                      <a:endParaRPr lang="ko-KR" sz="20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0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여자들에게 인기가 많습니다</a:t>
                      </a:r>
                      <a:r>
                        <a:rPr lang="en-US" sz="20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.</a:t>
                      </a:r>
                      <a:endParaRPr lang="ko-KR" sz="2000" b="0" kern="100" dirty="0">
                        <a:solidFill>
                          <a:schemeClr val="tx1"/>
                        </a:solidFill>
                        <a:effectLst/>
                        <a:latin typeface="HY견명조" panose="02030600000101010101" pitchFamily="18" charset="-127"/>
                        <a:ea typeface="HY견명조" panose="02030600000101010101" pitchFamily="18" charset="-127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Nỗi</a:t>
                      </a:r>
                      <a:r>
                        <a:rPr lang="en-US" sz="20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tiếng</a:t>
                      </a:r>
                      <a:r>
                        <a:rPr lang="en-US" sz="20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với</a:t>
                      </a:r>
                      <a:r>
                        <a:rPr lang="en-US" sz="20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phụ</a:t>
                      </a:r>
                      <a:r>
                        <a:rPr lang="en-US" sz="20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nữ</a:t>
                      </a:r>
                      <a:r>
                        <a:rPr lang="en-US" sz="20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en-US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phái</a:t>
                      </a:r>
                      <a:r>
                        <a:rPr lang="en-US" sz="20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đep</a:t>
                      </a:r>
                      <a:r>
                        <a:rPr lang="en-US" sz="20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ko-KR" sz="20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60710546"/>
                  </a:ext>
                </a:extLst>
              </a:tr>
              <a:tr h="948532"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0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유미는 머리가 좋습니다</a:t>
                      </a:r>
                      <a:r>
                        <a:rPr lang="en-US" sz="20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.</a:t>
                      </a:r>
                      <a:endParaRPr lang="ko-KR" sz="2000" b="0" kern="100" dirty="0">
                        <a:solidFill>
                          <a:schemeClr val="tx1"/>
                        </a:solidFill>
                        <a:effectLst/>
                        <a:latin typeface="HY견명조" panose="02030600000101010101" pitchFamily="18" charset="-127"/>
                        <a:ea typeface="HY견명조" panose="02030600000101010101" pitchFamily="18" charset="-127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Yumi</a:t>
                      </a:r>
                      <a:r>
                        <a:rPr lang="en-US" sz="20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thông</a:t>
                      </a:r>
                      <a:r>
                        <a:rPr lang="en-US" sz="20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minh</a:t>
                      </a:r>
                      <a:endParaRPr lang="ko-KR" sz="20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0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아침에 굶었습니다</a:t>
                      </a:r>
                      <a:r>
                        <a:rPr lang="en-US" sz="20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.</a:t>
                      </a:r>
                      <a:endParaRPr lang="ko-KR" sz="2000" b="0" kern="100" dirty="0">
                        <a:solidFill>
                          <a:schemeClr val="tx1"/>
                        </a:solidFill>
                        <a:effectLst/>
                        <a:latin typeface="HY견명조" panose="02030600000101010101" pitchFamily="18" charset="-127"/>
                        <a:ea typeface="HY견명조" panose="02030600000101010101" pitchFamily="18" charset="-127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Đã</a:t>
                      </a:r>
                      <a:r>
                        <a:rPr lang="en-US" sz="20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nhịn</a:t>
                      </a:r>
                      <a:r>
                        <a:rPr lang="en-US" sz="20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ăn</a:t>
                      </a:r>
                      <a:r>
                        <a:rPr lang="en-US" sz="20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sáng</a:t>
                      </a:r>
                      <a:endParaRPr lang="ko-KR" sz="20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74222745"/>
                  </a:ext>
                </a:extLst>
              </a:tr>
              <a:tr h="948532"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0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민호는 얼굴이 잘 생겼습니다</a:t>
                      </a:r>
                      <a:r>
                        <a:rPr lang="en-US" sz="20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.</a:t>
                      </a:r>
                      <a:endParaRPr lang="ko-KR" sz="2000" b="0" kern="100" dirty="0">
                        <a:solidFill>
                          <a:schemeClr val="tx1"/>
                        </a:solidFill>
                        <a:effectLst/>
                        <a:latin typeface="HY견명조" panose="02030600000101010101" pitchFamily="18" charset="-127"/>
                        <a:ea typeface="HY견명조" panose="02030600000101010101" pitchFamily="18" charset="-127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Minho </a:t>
                      </a:r>
                      <a:r>
                        <a:rPr lang="en-US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có</a:t>
                      </a:r>
                      <a:r>
                        <a:rPr lang="en-US" sz="20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khuyên</a:t>
                      </a:r>
                      <a:r>
                        <a:rPr lang="en-US" sz="20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mặt</a:t>
                      </a:r>
                      <a:r>
                        <a:rPr lang="en-US" sz="20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đẹp</a:t>
                      </a:r>
                      <a:endParaRPr lang="ko-KR" sz="20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0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단어를 잘 외웁니다</a:t>
                      </a:r>
                      <a:r>
                        <a:rPr lang="en-US" sz="20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.</a:t>
                      </a:r>
                      <a:endParaRPr lang="ko-KR" sz="2000" b="0" kern="100" dirty="0">
                        <a:solidFill>
                          <a:schemeClr val="tx1"/>
                        </a:solidFill>
                        <a:effectLst/>
                        <a:latin typeface="HY견명조" panose="02030600000101010101" pitchFamily="18" charset="-127"/>
                        <a:ea typeface="HY견명조" panose="02030600000101010101" pitchFamily="18" charset="-127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Nhớ</a:t>
                      </a:r>
                      <a:r>
                        <a:rPr lang="en-US" sz="20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từ</a:t>
                      </a:r>
                      <a:r>
                        <a:rPr lang="en-US" sz="20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vững</a:t>
                      </a:r>
                      <a:r>
                        <a:rPr lang="en-US" sz="20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tốt</a:t>
                      </a:r>
                      <a:endParaRPr lang="ko-KR" sz="20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15065651"/>
                  </a:ext>
                </a:extLst>
              </a:tr>
              <a:tr h="1058352"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0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한국 음식이 입에 안 맞습니다</a:t>
                      </a:r>
                      <a:r>
                        <a:rPr lang="en-US" sz="20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.</a:t>
                      </a:r>
                      <a:endParaRPr lang="ko-KR" sz="2000" b="0" kern="100" dirty="0">
                        <a:solidFill>
                          <a:schemeClr val="tx1"/>
                        </a:solidFill>
                        <a:effectLst/>
                        <a:latin typeface="HY견명조" panose="02030600000101010101" pitchFamily="18" charset="-127"/>
                        <a:ea typeface="HY견명조" panose="02030600000101010101" pitchFamily="18" charset="-127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Món</a:t>
                      </a:r>
                      <a:r>
                        <a:rPr lang="en-US" sz="20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ăn</a:t>
                      </a:r>
                      <a:r>
                        <a:rPr lang="en-US" sz="20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Hàn</a:t>
                      </a:r>
                      <a:r>
                        <a:rPr lang="en-US" sz="20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không</a:t>
                      </a:r>
                      <a:r>
                        <a:rPr lang="en-US" sz="20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hợp</a:t>
                      </a:r>
                      <a:r>
                        <a:rPr lang="en-US" sz="20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với</a:t>
                      </a:r>
                      <a:r>
                        <a:rPr lang="en-US" sz="20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khẩu</a:t>
                      </a:r>
                      <a:r>
                        <a:rPr lang="en-US" sz="20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vị</a:t>
                      </a:r>
                      <a:r>
                        <a:rPr lang="en-US" sz="20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của</a:t>
                      </a:r>
                      <a:r>
                        <a:rPr lang="en-US" sz="20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tôi</a:t>
                      </a:r>
                      <a:r>
                        <a:rPr lang="en-US" sz="20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ko-KR" sz="20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0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일본 친구가 많습니다</a:t>
                      </a:r>
                      <a:r>
                        <a:rPr lang="en-US" sz="20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.</a:t>
                      </a:r>
                      <a:endParaRPr lang="ko-KR" sz="2000" b="0" kern="100" dirty="0">
                        <a:solidFill>
                          <a:schemeClr val="tx1"/>
                        </a:solidFill>
                        <a:effectLst/>
                        <a:latin typeface="HY견명조" panose="02030600000101010101" pitchFamily="18" charset="-127"/>
                        <a:ea typeface="HY견명조" panose="02030600000101010101" pitchFamily="18" charset="-127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Nhiều</a:t>
                      </a:r>
                      <a:r>
                        <a:rPr lang="en-US" sz="20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bạn</a:t>
                      </a:r>
                      <a:r>
                        <a:rPr lang="en-US" sz="20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nhật</a:t>
                      </a:r>
                      <a:r>
                        <a:rPr lang="en-US" sz="20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Bản</a:t>
                      </a:r>
                      <a:endParaRPr lang="ko-KR" sz="20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38326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879350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>
            <a:alpha val="75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227336" y="313652"/>
            <a:ext cx="7813934" cy="61927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762000" indent="-76200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3200" b="1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LUYỆN TẬP2.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Hãy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nhìn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và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hoàn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thành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những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câu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sau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</a:t>
            </a:r>
            <a:endParaRPr lang="ko-KR" altLang="ko-KR" sz="24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</p:txBody>
      </p:sp>
      <p:sp>
        <p:nvSpPr>
          <p:cNvPr id="4" name="직사각형 3"/>
          <p:cNvSpPr/>
          <p:nvPr/>
        </p:nvSpPr>
        <p:spPr>
          <a:xfrm>
            <a:off x="301016" y="1345225"/>
            <a:ext cx="7279557" cy="48750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just">
              <a:lnSpc>
                <a:spcPct val="107000"/>
              </a:lnSpc>
              <a:spcAft>
                <a:spcPts val="800"/>
              </a:spcAft>
              <a:buClr>
                <a:srgbClr val="000000"/>
              </a:buClr>
            </a:pPr>
            <a:r>
              <a:rPr lang="en-US" altLang="ko-KR" sz="2400" kern="100" dirty="0">
                <a:latin typeface="HY견명조" panose="02030600000101010101" pitchFamily="18" charset="-127"/>
                <a:ea typeface="HY견명조" panose="02030600000101010101" pitchFamily="18" charset="-127"/>
                <a:cs typeface="바탕" panose="02030600000101010101" pitchFamily="18" charset="-127"/>
              </a:rPr>
              <a:t>1.  </a:t>
            </a:r>
            <a:r>
              <a:rPr lang="ko-KR" altLang="ko-KR" sz="2400" u="sng" kern="100" dirty="0" err="1">
                <a:solidFill>
                  <a:srgbClr val="C00000"/>
                </a:solidFill>
                <a:latin typeface="맑은 고딕" panose="020B0503020000020004" pitchFamily="50" charset="-127"/>
                <a:ea typeface="HY견명조" panose="02030600000101010101" pitchFamily="18" charset="-127"/>
                <a:cs typeface="바탕" panose="02030600000101010101" pitchFamily="18" charset="-127"/>
              </a:rPr>
              <a:t>수진씨는</a:t>
            </a:r>
            <a:r>
              <a:rPr lang="ko-KR" altLang="ko-KR" sz="2400" u="sng" kern="100" dirty="0">
                <a:solidFill>
                  <a:srgbClr val="C00000"/>
                </a:solidFill>
                <a:latin typeface="맑은 고딕" panose="020B0503020000020004" pitchFamily="50" charset="-127"/>
                <a:ea typeface="HY견명조" panose="02030600000101010101" pitchFamily="18" charset="-127"/>
                <a:cs typeface="바탕" panose="02030600000101010101" pitchFamily="18" charset="-127"/>
              </a:rPr>
              <a:t> 일어를 잘 해서 일본 친구가 많습니다</a:t>
            </a:r>
            <a:r>
              <a:rPr lang="en-US" altLang="ko-KR" sz="2400" u="sng" kern="100" dirty="0">
                <a:solidFill>
                  <a:srgbClr val="C00000"/>
                </a:solidFill>
                <a:latin typeface="맑은 고딕" panose="020B0503020000020004" pitchFamily="50" charset="-127"/>
                <a:ea typeface="HY견명조" panose="02030600000101010101" pitchFamily="18" charset="-127"/>
                <a:cs typeface="바탕" panose="02030600000101010101" pitchFamily="18" charset="-127"/>
              </a:rPr>
              <a:t>.</a:t>
            </a:r>
            <a:endParaRPr lang="ko-KR" altLang="ko-KR" sz="24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</p:txBody>
      </p:sp>
      <p:sp>
        <p:nvSpPr>
          <p:cNvPr id="5" name="직사각형 4"/>
          <p:cNvSpPr/>
          <p:nvPr/>
        </p:nvSpPr>
        <p:spPr>
          <a:xfrm>
            <a:off x="306418" y="2086097"/>
            <a:ext cx="6138219" cy="48750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just">
              <a:lnSpc>
                <a:spcPct val="107000"/>
              </a:lnSpc>
              <a:spcAft>
                <a:spcPts val="800"/>
              </a:spcAft>
              <a:buClr>
                <a:srgbClr val="000000"/>
              </a:buClr>
            </a:pPr>
            <a:r>
              <a:rPr lang="en-US" altLang="ko-KR" sz="2400" kern="100" dirty="0">
                <a:latin typeface="HY견명조" panose="02030600000101010101" pitchFamily="18" charset="-127"/>
                <a:ea typeface="HY견명조" panose="02030600000101010101" pitchFamily="18" charset="-127"/>
                <a:cs typeface="바탕" panose="02030600000101010101" pitchFamily="18" charset="-127"/>
              </a:rPr>
              <a:t>2.  </a:t>
            </a:r>
            <a:r>
              <a:rPr lang="ko-KR" altLang="ko-KR" sz="2400" u="sng" kern="100" dirty="0">
                <a:solidFill>
                  <a:srgbClr val="C00000"/>
                </a:solidFill>
                <a:latin typeface="맑은 고딕" panose="020B0503020000020004" pitchFamily="50" charset="-127"/>
                <a:ea typeface="HY견명조" panose="02030600000101010101" pitchFamily="18" charset="-127"/>
                <a:cs typeface="바탕" panose="02030600000101010101" pitchFamily="18" charset="-127"/>
              </a:rPr>
              <a:t>오늘 아침에 바빠서 아침을 굶었습니다</a:t>
            </a:r>
            <a:r>
              <a:rPr lang="en-US" altLang="ko-KR" sz="2400" u="sng" kern="100" dirty="0">
                <a:solidFill>
                  <a:srgbClr val="C00000"/>
                </a:solidFill>
                <a:latin typeface="맑은 고딕" panose="020B0503020000020004" pitchFamily="50" charset="-127"/>
                <a:ea typeface="HY견명조" panose="02030600000101010101" pitchFamily="18" charset="-127"/>
                <a:cs typeface="바탕" panose="02030600000101010101" pitchFamily="18" charset="-127"/>
              </a:rPr>
              <a:t>.</a:t>
            </a:r>
            <a:endParaRPr lang="ko-KR" altLang="ko-KR" sz="24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301016" y="2826969"/>
            <a:ext cx="6555000" cy="48750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just">
              <a:lnSpc>
                <a:spcPct val="107000"/>
              </a:lnSpc>
              <a:spcAft>
                <a:spcPts val="800"/>
              </a:spcAft>
              <a:buClr>
                <a:srgbClr val="000000"/>
              </a:buClr>
            </a:pPr>
            <a:r>
              <a:rPr lang="en-US" altLang="ko-KR" sz="2400" kern="100" dirty="0">
                <a:latin typeface="HY견명조" panose="02030600000101010101" pitchFamily="18" charset="-127"/>
                <a:ea typeface="HY견명조" panose="02030600000101010101" pitchFamily="18" charset="-127"/>
                <a:cs typeface="바탕" panose="02030600000101010101" pitchFamily="18" charset="-127"/>
              </a:rPr>
              <a:t>3.  </a:t>
            </a:r>
            <a:r>
              <a:rPr lang="ko-KR" altLang="ko-KR" sz="2400" u="sng" kern="100" dirty="0">
                <a:solidFill>
                  <a:srgbClr val="C00000"/>
                </a:solidFill>
                <a:latin typeface="맑은 고딕" panose="020B0503020000020004" pitchFamily="50" charset="-127"/>
                <a:ea typeface="HY견명조" panose="02030600000101010101" pitchFamily="18" charset="-127"/>
                <a:cs typeface="바탕" panose="02030600000101010101" pitchFamily="18" charset="-127"/>
              </a:rPr>
              <a:t>유미는 머리가 좋아서 단어를 잘 외웁니다</a:t>
            </a:r>
            <a:r>
              <a:rPr lang="en-US" altLang="ko-KR" sz="2400" u="sng" kern="100" dirty="0">
                <a:solidFill>
                  <a:srgbClr val="C00000"/>
                </a:solidFill>
                <a:latin typeface="맑은 고딕" panose="020B0503020000020004" pitchFamily="50" charset="-127"/>
                <a:ea typeface="HY견명조" panose="02030600000101010101" pitchFamily="18" charset="-127"/>
                <a:cs typeface="바탕" panose="02030600000101010101" pitchFamily="18" charset="-127"/>
              </a:rPr>
              <a:t>.</a:t>
            </a:r>
            <a:endParaRPr lang="ko-KR" altLang="ko-KR" sz="24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</p:txBody>
      </p:sp>
      <p:sp>
        <p:nvSpPr>
          <p:cNvPr id="7" name="직사각형 6"/>
          <p:cNvSpPr/>
          <p:nvPr/>
        </p:nvSpPr>
        <p:spPr>
          <a:xfrm>
            <a:off x="301016" y="3567841"/>
            <a:ext cx="8202887" cy="48750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just">
              <a:lnSpc>
                <a:spcPct val="107000"/>
              </a:lnSpc>
              <a:spcAft>
                <a:spcPts val="800"/>
              </a:spcAft>
              <a:buClr>
                <a:srgbClr val="000000"/>
              </a:buClr>
            </a:pPr>
            <a:r>
              <a:rPr lang="en-US" altLang="ko-KR" sz="2400" kern="100" dirty="0">
                <a:latin typeface="HY견명조" panose="02030600000101010101" pitchFamily="18" charset="-127"/>
                <a:ea typeface="HY견명조" panose="02030600000101010101" pitchFamily="18" charset="-127"/>
                <a:cs typeface="바탕" panose="02030600000101010101" pitchFamily="18" charset="-127"/>
              </a:rPr>
              <a:t>4.  </a:t>
            </a:r>
            <a:r>
              <a:rPr lang="ko-KR" altLang="ko-KR" sz="2400" u="sng" kern="100" dirty="0">
                <a:solidFill>
                  <a:srgbClr val="C00000"/>
                </a:solidFill>
                <a:latin typeface="맑은 고딕" panose="020B0503020000020004" pitchFamily="50" charset="-127"/>
                <a:ea typeface="HY견명조" panose="02030600000101010101" pitchFamily="18" charset="-127"/>
                <a:cs typeface="바탕" panose="02030600000101010101" pitchFamily="18" charset="-127"/>
              </a:rPr>
              <a:t>민호는 얼굴이 잘 생겨서 여자들에게 인기가 많습니다</a:t>
            </a:r>
            <a:r>
              <a:rPr lang="en-US" altLang="ko-KR" sz="2400" u="sng" kern="100" dirty="0">
                <a:solidFill>
                  <a:srgbClr val="C00000"/>
                </a:solidFill>
                <a:latin typeface="맑은 고딕" panose="020B0503020000020004" pitchFamily="50" charset="-127"/>
                <a:ea typeface="HY견명조" panose="02030600000101010101" pitchFamily="18" charset="-127"/>
                <a:cs typeface="바탕" panose="02030600000101010101" pitchFamily="18" charset="-127"/>
              </a:rPr>
              <a:t>.</a:t>
            </a:r>
            <a:endParaRPr lang="ko-KR" altLang="ko-KR" sz="24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</p:txBody>
      </p:sp>
      <p:sp>
        <p:nvSpPr>
          <p:cNvPr id="8" name="직사각형 7"/>
          <p:cNvSpPr/>
          <p:nvPr/>
        </p:nvSpPr>
        <p:spPr>
          <a:xfrm>
            <a:off x="301016" y="4308712"/>
            <a:ext cx="6971780" cy="48750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just">
              <a:lnSpc>
                <a:spcPct val="107000"/>
              </a:lnSpc>
              <a:spcAft>
                <a:spcPts val="800"/>
              </a:spcAft>
              <a:buClr>
                <a:srgbClr val="000000"/>
              </a:buClr>
            </a:pPr>
            <a:r>
              <a:rPr lang="en-US" altLang="ko-KR" sz="2400" kern="100" dirty="0">
                <a:latin typeface="HY견명조" panose="02030600000101010101" pitchFamily="18" charset="-127"/>
                <a:ea typeface="HY견명조" panose="02030600000101010101" pitchFamily="18" charset="-127"/>
                <a:cs typeface="바탕" panose="02030600000101010101" pitchFamily="18" charset="-127"/>
              </a:rPr>
              <a:t>5.  </a:t>
            </a:r>
            <a:r>
              <a:rPr lang="ko-KR" altLang="ko-KR" sz="2400" u="sng" kern="100" dirty="0">
                <a:solidFill>
                  <a:srgbClr val="C00000"/>
                </a:solidFill>
                <a:latin typeface="맑은 고딕" panose="020B0503020000020004" pitchFamily="50" charset="-127"/>
                <a:ea typeface="HY견명조" panose="02030600000101010101" pitchFamily="18" charset="-127"/>
                <a:cs typeface="바탕" panose="02030600000101010101" pitchFamily="18" charset="-127"/>
              </a:rPr>
              <a:t>한국 음식이 입에 안 맞아서 고생을 했습니다</a:t>
            </a:r>
            <a:r>
              <a:rPr lang="en-US" altLang="ko-KR" sz="2400" u="sng" kern="100" dirty="0">
                <a:solidFill>
                  <a:srgbClr val="C00000"/>
                </a:solidFill>
                <a:latin typeface="맑은 고딕" panose="020B0503020000020004" pitchFamily="50" charset="-127"/>
                <a:ea typeface="HY견명조" panose="02030600000101010101" pitchFamily="18" charset="-127"/>
                <a:cs typeface="바탕" panose="02030600000101010101" pitchFamily="18" charset="-127"/>
              </a:rPr>
              <a:t>.</a:t>
            </a:r>
            <a:endParaRPr lang="ko-KR" altLang="ko-KR" sz="24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11136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</p:bld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285</TotalTime>
  <Words>780</Words>
  <Application>Microsoft Office PowerPoint</Application>
  <PresentationFormat>와이드스크린</PresentationFormat>
  <Paragraphs>138</Paragraphs>
  <Slides>9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9</vt:i4>
      </vt:variant>
    </vt:vector>
  </HeadingPairs>
  <TitlesOfParts>
    <vt:vector size="15" baseType="lpstr">
      <vt:lpstr>HY견명조</vt:lpstr>
      <vt:lpstr>맑은 고딕</vt:lpstr>
      <vt:lpstr>Arial</vt:lpstr>
      <vt:lpstr>Segoe UI Symbol</vt:lpstr>
      <vt:lpstr>Times New Roman</vt:lpstr>
      <vt:lpstr>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>Sky123.Org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Windows 사용자</dc:creator>
  <cp:lastModifiedBy>이 유락</cp:lastModifiedBy>
  <cp:revision>33</cp:revision>
  <dcterms:created xsi:type="dcterms:W3CDTF">2020-06-10T04:37:22Z</dcterms:created>
  <dcterms:modified xsi:type="dcterms:W3CDTF">2020-07-31T09:16:25Z</dcterms:modified>
</cp:coreProperties>
</file>