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0" r:id="rId4"/>
    <p:sldId id="289" r:id="rId5"/>
    <p:sldId id="288" r:id="rId6"/>
    <p:sldId id="287" r:id="rId7"/>
    <p:sldId id="286" r:id="rId8"/>
    <p:sldId id="285" r:id="rId9"/>
    <p:sldId id="29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12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90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9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07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02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75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60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3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09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27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21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F7F7-5EF0-4FD5-B5A8-45ADB89CF191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ACF2-C367-43E4-BAB4-B8970648EB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33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58850" y="1085850"/>
            <a:ext cx="9201150" cy="943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50.[NG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PHÁP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ĐỘNG TỪ-TÍNH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TỪ-DANH TỪ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</a:t>
            </a:r>
            <a:r>
              <a:rPr lang="en-US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6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어서</a:t>
            </a: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(LÝ DO) </a:t>
            </a:r>
            <a:endParaRPr lang="ko-KR" altLang="ko-KR" sz="6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6600" b="1" kern="100" dirty="0">
              <a:solidFill>
                <a:srgbClr val="C000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6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2900" y="424688"/>
            <a:ext cx="10566400" cy="5757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Ý NGHĨA: </a:t>
            </a:r>
            <a:endParaRPr lang="ko-KR" altLang="ko-KR" sz="3600" b="1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아서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어서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여서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 tố liên kết thể hiện lý do hay nguyên nhân, lý do, </a:t>
            </a:r>
            <a:endParaRPr lang="en-US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của vế trước dẫn đến kết quả ở vế sau Về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</a:t>
            </a:r>
            <a:r>
              <a:rPr lang="vi-VN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 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= </a:t>
            </a:r>
            <a:r>
              <a:rPr lang="ko-KR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ㄴ까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기</a:t>
            </a:r>
            <a:r>
              <a:rPr lang="ko-KR" altLang="ko-KR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때문에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느라고</a:t>
            </a:r>
            <a:r>
              <a:rPr lang="vi-VN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어제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왜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학교에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안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왔어요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Sao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hôm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qua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머리가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너무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아파서</a:t>
            </a:r>
            <a:r>
              <a:rPr lang="ko-KR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학교에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올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없었어요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đau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đâu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mức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Trường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. </a:t>
            </a:r>
            <a:endParaRPr lang="ko-KR" altLang="ko-KR" sz="28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2552699"/>
            <a:ext cx="4400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5900" y="675164"/>
            <a:ext cx="8737600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늦잠을</a:t>
            </a:r>
            <a:r>
              <a:rPr lang="ko-KR" altLang="ko-KR" sz="2800" u="sng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자서</a:t>
            </a:r>
            <a:r>
              <a:rPr lang="ko-KR" altLang="ko-KR" sz="28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지각했습니다</a:t>
            </a:r>
            <a:r>
              <a:rPr lang="en-US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 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바탕" panose="02030600000101010101" pitchFamily="18" charset="-127"/>
            </a:endParaRPr>
          </a:p>
          <a:p>
            <a:pPr marL="3048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trễ</a:t>
            </a:r>
            <a:r>
              <a:rPr lang="en-US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vì</a:t>
            </a:r>
            <a:r>
              <a:rPr lang="en-US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ngủ</a:t>
            </a:r>
            <a:r>
              <a:rPr lang="en-US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dậy</a:t>
            </a:r>
            <a:r>
              <a:rPr lang="en-US" altLang="ko-KR" sz="28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muộn</a:t>
            </a:r>
            <a:endParaRPr lang="en-US" altLang="ko-KR" sz="2800" u="sng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아이스크림을</a:t>
            </a:r>
            <a:r>
              <a:rPr lang="ko-KR" altLang="ko-KR" sz="28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너무</a:t>
            </a:r>
            <a:r>
              <a:rPr lang="ko-KR" altLang="ko-KR" sz="28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많이</a:t>
            </a:r>
            <a:r>
              <a:rPr lang="ko-KR" altLang="ko-KR" sz="28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먹어서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배탈이</a:t>
            </a:r>
            <a:r>
              <a:rPr lang="ko-KR" altLang="ko-KR" sz="28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났습니다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 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바탕" panose="02030600000101010101" pitchFamily="18" charset="-127"/>
            </a:endParaRPr>
          </a:p>
          <a:p>
            <a:pPr marL="3048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bi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rối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loạn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tiêu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hóa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vì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ăn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quá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nhiều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kem</a:t>
            </a:r>
            <a:endParaRPr lang="en-US" altLang="ko-KR" sz="28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어제는</a:t>
            </a:r>
            <a:r>
              <a:rPr lang="ko-KR" altLang="ko-KR" sz="28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숙제가</a:t>
            </a:r>
            <a:r>
              <a:rPr lang="ko-KR" altLang="ko-KR" sz="28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너무</a:t>
            </a:r>
            <a:r>
              <a:rPr lang="ko-KR" altLang="ko-KR" sz="28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많아서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늦게</a:t>
            </a:r>
            <a:r>
              <a:rPr lang="ko-KR" altLang="ko-KR" sz="28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바탕" panose="02030600000101010101" pitchFamily="18" charset="-127"/>
              </a:rPr>
              <a:t> </a:t>
            </a:r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잤어요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. 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바탕" panose="02030600000101010101" pitchFamily="18" charset="-127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HY견명조" panose="02030600000101010101" pitchFamily="18" charset="-127"/>
              <a:buChar char="·"/>
            </a:pP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ngủ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muộn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vì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hôm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qua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tôi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phải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làm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nhiều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bài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r>
              <a:rPr lang="en-US" altLang="ko-KR" sz="28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tập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endParaRPr lang="ko-KR" altLang="ko-KR" sz="2800" kern="100" dirty="0">
              <a:solidFill>
                <a:srgbClr val="FFFF00"/>
              </a:solidFill>
              <a:latin typeface="맑은 고딕" panose="020B0503020000020004" pitchFamily="50" charset="-127"/>
              <a:cs typeface="바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7" y="301625"/>
            <a:ext cx="2524125" cy="18097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5262731"/>
            <a:ext cx="3981450" cy="14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4720" y="237452"/>
            <a:ext cx="380738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ea"/>
              <a:buAutoNum type="circleNumDbPlain"/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THỨC</a:t>
            </a:r>
            <a:endParaRPr lang="ko-KR" altLang="ko-KR" sz="32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801"/>
              </p:ext>
            </p:extLst>
          </p:nvPr>
        </p:nvGraphicFramePr>
        <p:xfrm>
          <a:off x="294718" y="1020151"/>
          <a:ext cx="8895580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895">
                  <a:extLst>
                    <a:ext uri="{9D8B030D-6E8A-4147-A177-3AD203B41FA5}">
                      <a16:colId xmlns:a16="http://schemas.microsoft.com/office/drawing/2014/main" val="81790055"/>
                    </a:ext>
                  </a:extLst>
                </a:gridCol>
                <a:gridCol w="2223895">
                  <a:extLst>
                    <a:ext uri="{9D8B030D-6E8A-4147-A177-3AD203B41FA5}">
                      <a16:colId xmlns:a16="http://schemas.microsoft.com/office/drawing/2014/main" val="1739114518"/>
                    </a:ext>
                  </a:extLst>
                </a:gridCol>
                <a:gridCol w="2223895">
                  <a:extLst>
                    <a:ext uri="{9D8B030D-6E8A-4147-A177-3AD203B41FA5}">
                      <a16:colId xmlns:a16="http://schemas.microsoft.com/office/drawing/2014/main" val="3781114522"/>
                    </a:ext>
                  </a:extLst>
                </a:gridCol>
                <a:gridCol w="2223895">
                  <a:extLst>
                    <a:ext uri="{9D8B030D-6E8A-4147-A177-3AD203B41FA5}">
                      <a16:colId xmlns:a16="http://schemas.microsoft.com/office/drawing/2014/main" val="2657933161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ÂM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ㅏ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ㅗ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아서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가서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06365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ÂM 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ㅏ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ㅗ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(X)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먹다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어서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먹어서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6476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하다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사랑하다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+-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여서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해서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사랑해서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309070"/>
                  </a:ext>
                </a:extLst>
              </a:tr>
              <a:tr h="63023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alt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남자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여서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라서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남자여서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라서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532"/>
                  </a:ext>
                </a:extLst>
              </a:tr>
              <a:tr h="630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선생님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이여서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이라서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선생님이여서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이라서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32355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từphủ định</a:t>
                      </a:r>
                      <a:endParaRPr lang="ko-KR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아니다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어서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라서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아니어서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라사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27363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94718" y="5097210"/>
            <a:ext cx="920488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NGUYÊN ÂM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ㅏ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ㅗ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NGUYÊN ÂM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ㅓ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ㅡ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ㅐ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ㅔ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ㅣ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động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하다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+-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en-US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Danh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이여서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이라서</a:t>
            </a:r>
            <a:r>
              <a:rPr lang="ko-KR" altLang="ko-KR" sz="2400" b="1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2400" b="1" kern="100" dirty="0">
              <a:latin typeface="맑은 고딕" panose="020B0503020000020004" pitchFamily="50" charset="-12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Danh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라서</a:t>
            </a:r>
            <a:r>
              <a:rPr lang="ko-KR" altLang="ko-KR" sz="2400" b="1" kern="100" dirty="0"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Tính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từphủ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định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라서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9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45628"/>
              </p:ext>
            </p:extLst>
          </p:nvPr>
        </p:nvGraphicFramePr>
        <p:xfrm>
          <a:off x="324515" y="875088"/>
          <a:ext cx="8999856" cy="3558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3880">
                  <a:extLst>
                    <a:ext uri="{9D8B030D-6E8A-4147-A177-3AD203B41FA5}">
                      <a16:colId xmlns:a16="http://schemas.microsoft.com/office/drawing/2014/main" val="969687085"/>
                    </a:ext>
                  </a:extLst>
                </a:gridCol>
                <a:gridCol w="2546430">
                  <a:extLst>
                    <a:ext uri="{9D8B030D-6E8A-4147-A177-3AD203B41FA5}">
                      <a16:colId xmlns:a16="http://schemas.microsoft.com/office/drawing/2014/main" val="1538602397"/>
                    </a:ext>
                  </a:extLst>
                </a:gridCol>
                <a:gridCol w="1599582">
                  <a:extLst>
                    <a:ext uri="{9D8B030D-6E8A-4147-A177-3AD203B41FA5}">
                      <a16:colId xmlns:a16="http://schemas.microsoft.com/office/drawing/2014/main" val="4219885105"/>
                    </a:ext>
                  </a:extLst>
                </a:gridCol>
                <a:gridCol w="2249964">
                  <a:extLst>
                    <a:ext uri="{9D8B030D-6E8A-4147-A177-3AD203B41FA5}">
                      <a16:colId xmlns:a16="http://schemas.microsoft.com/office/drawing/2014/main" val="3426031910"/>
                    </a:ext>
                  </a:extLst>
                </a:gridCol>
              </a:tblGrid>
              <a:tr h="593003"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 QUY TẮC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르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ㄷ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ㅂ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ㅅ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ㅎ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듣다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</a:rPr>
                        <a:t>Nghe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어서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들어서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16225"/>
                  </a:ext>
                </a:extLst>
              </a:tr>
              <a:tr h="5930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덥다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더워서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76690"/>
                  </a:ext>
                </a:extLst>
              </a:tr>
              <a:tr h="5930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붓다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부어서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82314"/>
                  </a:ext>
                </a:extLst>
              </a:tr>
              <a:tr h="1186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파랗다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dương, nhạt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파래서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32437"/>
                  </a:ext>
                </a:extLst>
              </a:tr>
              <a:tr h="5930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부르다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gọi,no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불러서</a:t>
                      </a:r>
                      <a:endParaRPr lang="ko-KR" sz="24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73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59724"/>
              </p:ext>
            </p:extLst>
          </p:nvPr>
        </p:nvGraphicFramePr>
        <p:xfrm>
          <a:off x="381000" y="1066302"/>
          <a:ext cx="10629900" cy="5087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9900">
                  <a:extLst>
                    <a:ext uri="{9D8B030D-6E8A-4147-A177-3AD203B41FA5}">
                      <a16:colId xmlns:a16="http://schemas.microsoft.com/office/drawing/2014/main" val="3217129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ⓐ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았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었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겠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(X)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HY견명조" panose="02030600000101010101" pitchFamily="18" charset="-127"/>
                        <a:buChar char="·"/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어제 감기에 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걸렸어서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학교에 못 갔습니다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.(X)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HY견명조" panose="02030600000101010101" pitchFamily="18" charset="-127"/>
                        <a:buChar char="·"/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어제 감기에 걸려서 학교에 못 갔습니다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.(O)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감기에 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걸리겠어서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학교에 못 겠습니다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.(X)</a:t>
                      </a:r>
                    </a:p>
                    <a:p>
                      <a:pPr marL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0" kern="100" baseline="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감기에 걸려서 학교에 못 가겠습니다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.(O)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ⓑ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‘~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어서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mệnh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으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세요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indent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읍시다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nghịhoặc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을까요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(X)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HY견명조" panose="02030600000101010101" pitchFamily="18" charset="-127"/>
                        <a:buChar char="·"/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길이 막혀서 지하철로 가세요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 (X)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indent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길이 막혀서 지하철로 갑시다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.(X)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indent="304800"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길이 막혀서 지하철로 갈까요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?(0)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687317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81000" y="288252"/>
            <a:ext cx="2364750" cy="639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FFFF00"/>
                </a:solidFill>
                <a:latin typeface="Segoe UI Symbol" panose="020B0502040204020203" pitchFamily="34" charset="0"/>
                <a:ea typeface="HY견명조" panose="02030600000101010101" pitchFamily="18" charset="-127"/>
                <a:cs typeface="Segoe UI Symbol" panose="020B0502040204020203" pitchFamily="34" charset="0"/>
              </a:rPr>
              <a:t>☞</a:t>
            </a: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LƯU Ý:</a:t>
            </a:r>
            <a:endParaRPr lang="ko-KR" altLang="ko-KR" sz="3600" b="1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9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4800" y="279841"/>
            <a:ext cx="10299700" cy="655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TẬP1: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아서</a:t>
            </a: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어서</a:t>
            </a: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여서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609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đoạn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hội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thoại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지우씨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동생은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커피를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마실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있어요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của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chịJiWoo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cũng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uống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cà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phê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phải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아니요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동생은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아직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나이가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커피를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마시면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안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돼요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어리다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        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Em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vẫn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còn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nhỏ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tuổi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nên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thể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uống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cà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phê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어제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왜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그렇게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일찍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잤어요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 Sao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hôm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ngủ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sớm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vậy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너무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일찍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잤어요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피곤하다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Vì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mệt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quá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nên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ngủ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sớm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제주도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여행을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왜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취소했어요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Sao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hủy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du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lịch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ở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đảo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tế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Châu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돈이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여행을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취소했어요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돈이</a:t>
            </a:r>
            <a:r>
              <a:rPr lang="ko-KR" altLang="ko-KR" sz="2400" kern="100" dirty="0">
                <a:solidFill>
                  <a:srgbClr val="FFFF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없다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hủy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vì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tiền</a:t>
            </a:r>
            <a:endParaRPr lang="ko-KR" altLang="ko-KR" sz="2400" kern="100" dirty="0">
              <a:solidFill>
                <a:srgbClr val="FFFF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43959" y="244568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어려서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1941944" y="3813394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피곤해서</a:t>
            </a:r>
            <a:r>
              <a:rPr lang="en-US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1929116" y="577068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없어서</a:t>
            </a:r>
            <a:endParaRPr lang="ko-KR" altLang="en-US" sz="2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13394"/>
            <a:ext cx="3048000" cy="19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7336" y="313652"/>
            <a:ext cx="781393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0" indent="-7620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TẬP2.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nhìn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17914"/>
              </p:ext>
            </p:extLst>
          </p:nvPr>
        </p:nvGraphicFramePr>
        <p:xfrm>
          <a:off x="416618" y="1235803"/>
          <a:ext cx="9109347" cy="485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7109">
                  <a:extLst>
                    <a:ext uri="{9D8B030D-6E8A-4147-A177-3AD203B41FA5}">
                      <a16:colId xmlns:a16="http://schemas.microsoft.com/office/drawing/2014/main" val="753159789"/>
                    </a:ext>
                  </a:extLst>
                </a:gridCol>
                <a:gridCol w="4382238">
                  <a:extLst>
                    <a:ext uri="{9D8B030D-6E8A-4147-A177-3AD203B41FA5}">
                      <a16:colId xmlns:a16="http://schemas.microsoft.com/office/drawing/2014/main" val="323319409"/>
                    </a:ext>
                  </a:extLst>
                </a:gridCol>
              </a:tblGrid>
              <a:tr h="9485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수진씨는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일어를 잘 합니다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Sujin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고생을 했습니다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94442"/>
                  </a:ext>
                </a:extLst>
              </a:tr>
              <a:tr h="9485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오늘 아침에 바빴습니다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여자들에게 인기가 많습니다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đep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10546"/>
                  </a:ext>
                </a:extLst>
              </a:tr>
              <a:tr h="9485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유미는 머리가 좋습니다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Yumi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아침에 굶었습니다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222745"/>
                  </a:ext>
                </a:extLst>
              </a:tr>
              <a:tr h="9485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민호는 얼굴이 잘 생겼습니다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Minho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단어를 잘 외웁니다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65651"/>
                  </a:ext>
                </a:extLst>
              </a:tr>
              <a:tr h="10583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한국 음식이 입에 안 맞습니다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일본 친구가 많습니다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93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7336" y="313652"/>
            <a:ext cx="781393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0" indent="-7620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TẬP2.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nhìn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1016" y="1345225"/>
            <a:ext cx="727955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1.  </a:t>
            </a:r>
            <a:r>
              <a:rPr lang="ko-KR" altLang="ko-KR" sz="2400" u="sng" kern="100" dirty="0" err="1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수진씨는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 일어를 잘 해서 일본 친구가 많습니다</a:t>
            </a:r>
            <a:r>
              <a:rPr lang="en-US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6418" y="2086097"/>
            <a:ext cx="613821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2.  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오늘 아침에 바빠서 아침을 굶었습니다</a:t>
            </a:r>
            <a:r>
              <a:rPr lang="en-US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1016" y="2826969"/>
            <a:ext cx="655500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3.  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유미는 머리가 좋아서 단어를 잘 외웁니다</a:t>
            </a:r>
            <a:r>
              <a:rPr lang="en-US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1016" y="3567841"/>
            <a:ext cx="820288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4.  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민호는 얼굴이 잘 생겨서 여자들에게 인기가 많습니다</a:t>
            </a:r>
            <a:r>
              <a:rPr lang="en-US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1016" y="4308712"/>
            <a:ext cx="697178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n-US" altLang="ko-KR" sz="2400" kern="100" dirty="0"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5.  </a:t>
            </a:r>
            <a:r>
              <a:rPr lang="ko-KR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한국 음식이 입에 안 맞아서 고생을 했습니다</a:t>
            </a:r>
            <a:r>
              <a:rPr lang="en-US" altLang="ko-KR" sz="24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780</Words>
  <Application>Microsoft Office PowerPoint</Application>
  <PresentationFormat>와이드스크린</PresentationFormat>
  <Paragraphs>138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HY견명조</vt:lpstr>
      <vt:lpstr>맑은 고딕</vt:lpstr>
      <vt:lpstr>Arial</vt:lpstr>
      <vt:lpstr>Segoe UI Symbol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33</cp:revision>
  <dcterms:created xsi:type="dcterms:W3CDTF">2020-06-10T04:37:22Z</dcterms:created>
  <dcterms:modified xsi:type="dcterms:W3CDTF">2020-07-31T09:16:25Z</dcterms:modified>
</cp:coreProperties>
</file>