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8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>
        <p:guide orient="horz" pos="799"/>
        <p:guide pos="8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34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0033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532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327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410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0104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229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031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51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481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2789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646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085850" y="1085850"/>
            <a:ext cx="743635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6600" b="1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14</a:t>
            </a:r>
            <a:r>
              <a:rPr lang="en-US" altLang="ko-KR" sz="6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.[NG</a:t>
            </a:r>
            <a:r>
              <a:rPr lang="en-US" altLang="ko-KR" sz="6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</a:t>
            </a:r>
            <a:r>
              <a:rPr lang="en-US" altLang="ko-KR" sz="6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PH</a:t>
            </a:r>
            <a:r>
              <a:rPr lang="en-US" altLang="ko-KR" sz="6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6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P]</a:t>
            </a:r>
          </a:p>
          <a:p>
            <a:pPr lvl="0"/>
            <a:r>
              <a:rPr lang="en-US" altLang="ko-KR" sz="6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</a:t>
            </a:r>
            <a:r>
              <a:rPr lang="en-US" altLang="ko-KR" sz="6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NGT</a:t>
            </a:r>
            <a:r>
              <a:rPr lang="en-US" altLang="ko-KR" sz="6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en-US" altLang="ko-KR" sz="6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altLang="ko-KR" sz="6600" b="1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6600" b="1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6600" b="1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</a:t>
            </a:r>
            <a:r>
              <a:rPr lang="en-US" altLang="ko-KR" sz="6600" b="1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en-US" sz="6600" b="1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 </a:t>
            </a:r>
            <a:r>
              <a:rPr lang="ko-KR" altLang="en-US" sz="6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드릴까요</a:t>
            </a:r>
            <a:r>
              <a:rPr lang="en-US" altLang="ko-KR" sz="6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6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146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08000" y="472956"/>
            <a:ext cx="7429500" cy="3627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① 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NGH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</a:t>
            </a:r>
            <a:r>
              <a:rPr lang="en-US" altLang="ko-KR" sz="36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ỏ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ế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ươ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ộ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ê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ko-KR" altLang="ko-KR" sz="32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ề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đỡ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ướ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ê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ầ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é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?’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*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ớ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ù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ặ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ỏ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ổ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ì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ể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ù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 줄까요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?’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047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33172" y="852788"/>
            <a:ext cx="6692900" cy="4990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같이 들</a:t>
            </a: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</a:t>
            </a:r>
            <a:r>
              <a:rPr lang="ko-KR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드릴까요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ể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ầ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32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내가 </a:t>
            </a: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가르</a:t>
            </a:r>
            <a:r>
              <a:rPr lang="ko-KR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쳐 줄까요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ì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ỉ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문을 </a:t>
            </a: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열</a:t>
            </a:r>
            <a:r>
              <a:rPr lang="ko-KR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 드릴까요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ử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é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설거지 하는 것 제가 </a:t>
            </a: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와드릴까요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r</a:t>
            </a:r>
            <a:r>
              <a:rPr lang="vi-VN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ửa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é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ẹ</a:t>
            </a:r>
            <a:r>
              <a:rPr lang="en-US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187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55600" y="466726"/>
            <a:ext cx="6451492" cy="63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② </a:t>
            </a:r>
            <a:r>
              <a:rPr lang="en-US" altLang="ko-KR" sz="3600" b="1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TH</a:t>
            </a:r>
            <a:r>
              <a:rPr lang="en-US" altLang="ko-KR" sz="3600" b="1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ko-KR" altLang="ko-KR" sz="3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345443"/>
              </p:ext>
            </p:extLst>
          </p:nvPr>
        </p:nvGraphicFramePr>
        <p:xfrm>
          <a:off x="477202" y="1669510"/>
          <a:ext cx="8298498" cy="3063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0671">
                  <a:extLst>
                    <a:ext uri="{9D8B030D-6E8A-4147-A177-3AD203B41FA5}">
                      <a16:colId xmlns:a16="http://schemas.microsoft.com/office/drawing/2014/main" val="4000750358"/>
                    </a:ext>
                  </a:extLst>
                </a:gridCol>
                <a:gridCol w="2787427">
                  <a:extLst>
                    <a:ext uri="{9D8B030D-6E8A-4147-A177-3AD203B41FA5}">
                      <a16:colId xmlns:a16="http://schemas.microsoft.com/office/drawing/2014/main" val="37499787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216270162"/>
                    </a:ext>
                  </a:extLst>
                </a:gridCol>
              </a:tblGrid>
              <a:tr h="94034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사다</a:t>
                      </a:r>
                      <a:r>
                        <a:rPr lang="ko-KR" sz="2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</a:t>
                      </a:r>
                      <a:endParaRPr lang="ko-KR" sz="2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 드릴까요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nhé</a:t>
                      </a:r>
                      <a:endParaRPr lang="ko-KR" sz="2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</a:t>
                      </a:r>
                      <a:r>
                        <a:rPr lang="ko-KR" sz="2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드릴까요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</a:t>
                      </a:r>
                      <a:r>
                        <a:rPr lang="en-US" sz="2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nhé</a:t>
                      </a:r>
                      <a:endParaRPr lang="ko-KR" sz="2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072463"/>
                  </a:ext>
                </a:extLst>
              </a:tr>
              <a:tr h="97678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Đẩy</a:t>
                      </a:r>
                      <a:endParaRPr lang="ko-KR" sz="2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 드릴까요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nhé</a:t>
                      </a:r>
                      <a:endParaRPr lang="ko-KR" sz="2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밀</a:t>
                      </a:r>
                      <a:r>
                        <a:rPr lang="ko-KR" sz="2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 드릴까요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Đẩy</a:t>
                      </a:r>
                      <a:r>
                        <a:rPr lang="en-US" sz="2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nhé</a:t>
                      </a:r>
                      <a:endParaRPr lang="ko-KR" sz="2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6296"/>
                  </a:ext>
                </a:extLst>
              </a:tr>
              <a:tr h="114658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빨래하다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Giặt</a:t>
                      </a:r>
                      <a:endParaRPr lang="ko-KR" sz="2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altLang="en-US" sz="2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</a:t>
                      </a:r>
                      <a:r>
                        <a:rPr lang="ko-KR" sz="2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여 드릴까요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nhé</a:t>
                      </a:r>
                      <a:endParaRPr lang="ko-KR" sz="2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빨래</a:t>
                      </a:r>
                      <a:r>
                        <a:rPr lang="ko-KR" sz="2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해 드릴까요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Giặt</a:t>
                      </a:r>
                      <a:r>
                        <a:rPr lang="en-US" sz="2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nhé</a:t>
                      </a:r>
                      <a:endParaRPr lang="ko-KR" sz="2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938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970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8300" y="317374"/>
            <a:ext cx="9550400" cy="1944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③ 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NGỮ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LI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Ê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QUAN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 주세요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ã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ko-KR" altLang="ko-KR" sz="32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32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104567"/>
              </p:ext>
            </p:extLst>
          </p:nvPr>
        </p:nvGraphicFramePr>
        <p:xfrm>
          <a:off x="368300" y="2071061"/>
          <a:ext cx="8420100" cy="4109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2758">
                  <a:extLst>
                    <a:ext uri="{9D8B030D-6E8A-4147-A177-3AD203B41FA5}">
                      <a16:colId xmlns:a16="http://schemas.microsoft.com/office/drawing/2014/main" val="2765779202"/>
                    </a:ext>
                  </a:extLst>
                </a:gridCol>
                <a:gridCol w="5817342">
                  <a:extLst>
                    <a:ext uri="{9D8B030D-6E8A-4147-A177-3AD203B41FA5}">
                      <a16:colId xmlns:a16="http://schemas.microsoft.com/office/drawing/2014/main" val="935485045"/>
                    </a:ext>
                  </a:extLst>
                </a:gridCol>
              </a:tblGrid>
              <a:tr h="171760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ko-KR" sz="2800" kern="1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kern="100" dirty="0">
                          <a:solidFill>
                            <a:schemeClr val="tx1"/>
                          </a:solidFill>
                          <a:effectLst/>
                        </a:rPr>
                        <a:t>아</a:t>
                      </a: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ko-KR" sz="2800" kern="100" dirty="0">
                          <a:solidFill>
                            <a:schemeClr val="tx1"/>
                          </a:solidFill>
                          <a:effectLst/>
                        </a:rPr>
                        <a:t>어 드릴까요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dirty="0" err="1">
                          <a:solidFill>
                            <a:schemeClr val="tx1"/>
                          </a:solidFill>
                          <a:effectLst/>
                        </a:rPr>
                        <a:t>giúp</a:t>
                      </a: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chemeClr val="tx1"/>
                          </a:solidFill>
                          <a:effectLst/>
                        </a:rPr>
                        <a:t>nhé</a:t>
                      </a: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</a:rPr>
                        <a:t>?</a:t>
                      </a:r>
                      <a:endParaRPr lang="ko-KR" sz="28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Sử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dụng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khi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bạn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muốn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mong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muốn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endParaRPr lang="ko-KR" sz="2800" kern="100" dirty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đề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nghi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giúp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đỡ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đối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phương</a:t>
                      </a:r>
                      <a:endParaRPr lang="ko-KR" sz="2800" kern="100" dirty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b="0" kern="100" dirty="0">
                          <a:solidFill>
                            <a:srgbClr val="FFFF00"/>
                          </a:solidFill>
                          <a:effectLst/>
                        </a:rPr>
                        <a:t>책을 </a:t>
                      </a:r>
                      <a:r>
                        <a:rPr lang="ko-KR" sz="2800" b="1" kern="100" dirty="0">
                          <a:solidFill>
                            <a:srgbClr val="FFFF00"/>
                          </a:solidFill>
                          <a:effectLst/>
                        </a:rPr>
                        <a:t>읽</a:t>
                      </a:r>
                      <a:r>
                        <a:rPr lang="ko-KR" sz="2800" b="1" kern="100" dirty="0">
                          <a:solidFill>
                            <a:schemeClr val="tx1"/>
                          </a:solidFill>
                          <a:effectLst/>
                        </a:rPr>
                        <a:t>어 드릴까요</a:t>
                      </a:r>
                      <a:r>
                        <a:rPr lang="en-US" sz="2800" b="1" kern="100" dirty="0">
                          <a:solidFill>
                            <a:schemeClr val="tx1"/>
                          </a:solidFill>
                          <a:effectLst/>
                        </a:rPr>
                        <a:t>?</a:t>
                      </a:r>
                      <a:endParaRPr lang="ko-KR" sz="28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Cháu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đọc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sách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cho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bà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nghe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nhé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?</a:t>
                      </a:r>
                      <a:endParaRPr lang="ko-KR" sz="2800" kern="100" dirty="0">
                        <a:solidFill>
                          <a:srgbClr val="FFFF00"/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575639"/>
                  </a:ext>
                </a:extLst>
              </a:tr>
              <a:tr h="168325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kern="100" dirty="0">
                          <a:solidFill>
                            <a:schemeClr val="tx1"/>
                          </a:solidFill>
                          <a:effectLst/>
                        </a:rPr>
                        <a:t>아</a:t>
                      </a: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ko-KR" sz="2800" kern="100" dirty="0">
                          <a:solidFill>
                            <a:schemeClr val="tx1"/>
                          </a:solidFill>
                          <a:effectLst/>
                        </a:rPr>
                        <a:t>어 주세요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dirty="0" err="1">
                          <a:solidFill>
                            <a:schemeClr val="tx1"/>
                          </a:solidFill>
                          <a:effectLst/>
                        </a:rPr>
                        <a:t>Hãy</a:t>
                      </a: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chemeClr val="tx1"/>
                          </a:solidFill>
                          <a:effectLst/>
                        </a:rPr>
                        <a:t>giúp</a:t>
                      </a:r>
                      <a:endParaRPr lang="ko-KR" sz="28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Lúc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bạn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cần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sự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giúp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đỡ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của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người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khác</a:t>
                      </a:r>
                      <a:endParaRPr lang="ko-KR" sz="2800" kern="100" dirty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kern="100" dirty="0">
                          <a:solidFill>
                            <a:srgbClr val="FFFF00"/>
                          </a:solidFill>
                          <a:effectLst/>
                        </a:rPr>
                        <a:t>선생님 크게 천천히 </a:t>
                      </a:r>
                      <a:r>
                        <a:rPr lang="ko-KR" sz="2800" b="1" kern="100" dirty="0">
                          <a:solidFill>
                            <a:srgbClr val="FFFF00"/>
                          </a:solidFill>
                          <a:effectLst/>
                        </a:rPr>
                        <a:t>말씀</a:t>
                      </a:r>
                      <a:r>
                        <a:rPr lang="ko-KR" sz="2800" b="1" kern="100" dirty="0">
                          <a:solidFill>
                            <a:schemeClr val="tx1"/>
                          </a:solidFill>
                          <a:effectLst/>
                        </a:rPr>
                        <a:t>해 주세요</a:t>
                      </a: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ko-KR" sz="28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Cô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làm</a:t>
                      </a:r>
                      <a:r>
                        <a:rPr lang="en-US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vi-VN" sz="2800" kern="100" dirty="0">
                          <a:solidFill>
                            <a:srgbClr val="FFFF00"/>
                          </a:solidFill>
                          <a:effectLst/>
                        </a:rPr>
                        <a:t>ơn nói </a:t>
                      </a:r>
                      <a:r>
                        <a:rPr lang="vi-VN" altLang="ko-KR" sz="2800" kern="100" dirty="0">
                          <a:solidFill>
                            <a:srgbClr val="FFFF00"/>
                          </a:solidFill>
                          <a:effectLst/>
                        </a:rPr>
                        <a:t>chậm</a:t>
                      </a:r>
                      <a:r>
                        <a:rPr lang="en-US" altLang="ko-KR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vi-VN" altLang="ko-KR" sz="2800" kern="100" dirty="0">
                          <a:solidFill>
                            <a:srgbClr val="FFFF00"/>
                          </a:solidFill>
                          <a:effectLst/>
                        </a:rPr>
                        <a:t>và</a:t>
                      </a:r>
                      <a:r>
                        <a:rPr lang="en-US" altLang="ko-KR" sz="2800" kern="1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vi-VN" sz="2800" kern="100" dirty="0">
                          <a:solidFill>
                            <a:srgbClr val="FFFF00"/>
                          </a:solidFill>
                          <a:effectLst/>
                        </a:rPr>
                        <a:t>lớn </a:t>
                      </a:r>
                      <a:r>
                        <a:rPr lang="en-US" sz="2800" kern="100" dirty="0" err="1">
                          <a:solidFill>
                            <a:srgbClr val="FFFF00"/>
                          </a:solidFill>
                          <a:effectLst/>
                        </a:rPr>
                        <a:t>hơn</a:t>
                      </a:r>
                      <a:r>
                        <a:rPr lang="en-US" sz="2800" kern="100" baseline="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vi-VN" sz="2800" kern="100" dirty="0">
                          <a:solidFill>
                            <a:srgbClr val="FFFF00"/>
                          </a:solidFill>
                          <a:effectLst/>
                        </a:rPr>
                        <a:t>giúp em .</a:t>
                      </a:r>
                      <a:endParaRPr lang="ko-KR" sz="2800" kern="100" dirty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800" kern="100" dirty="0">
                        <a:solidFill>
                          <a:srgbClr val="FFFF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894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2062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08000" y="421820"/>
            <a:ext cx="9563100" cy="6286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ỆN TẬP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endParaRPr lang="ko-KR" altLang="ko-KR" sz="3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endParaRPr lang="en-US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(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가방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tú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ặp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들다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cầm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nâng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가방을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cầm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cặp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giúp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nhé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(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치우다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xó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ất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dọn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치워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xó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thầy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nha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(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에어컨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má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끄다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tắt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에어컨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tắt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máy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lạnh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giùm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cô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nhé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(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읽다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đọc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책을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  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đọc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sách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nghe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nhé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970400" y="2239840"/>
            <a:ext cx="25362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들어드릴까요</a:t>
            </a:r>
            <a:r>
              <a:rPr lang="en-US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800" b="1" u="sng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617579" y="3506901"/>
            <a:ext cx="18309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드릴까요</a:t>
            </a:r>
            <a:r>
              <a:rPr lang="en-US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800" b="1" u="sng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970400" y="4800820"/>
            <a:ext cx="22765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꺼 </a:t>
            </a:r>
            <a:r>
              <a:rPr lang="ko-KR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드릴까요</a:t>
            </a:r>
            <a:r>
              <a:rPr lang="en-US" altLang="ko-KR" sz="24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b="1" u="sng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617579" y="6094739"/>
            <a:ext cx="26532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읽어 드릴까요</a:t>
            </a:r>
            <a:r>
              <a:rPr lang="en-US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800" b="1" u="sng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364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800100" y="627773"/>
            <a:ext cx="9156700" cy="1116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(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책상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ọc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옮기다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chuyển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책상을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ển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sang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giúp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chị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nhé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96900" y="3194758"/>
            <a:ext cx="7899400" cy="1085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7.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김치볶음밥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만들다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;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768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ì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ơm rang(chiên)kimchi </a:t>
            </a:r>
            <a:r>
              <a:rPr lang="vi-VN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giúp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bạn nha?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00100" y="1923448"/>
            <a:ext cx="6096000" cy="1085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6. </a:t>
            </a:r>
            <a:r>
              <a:rPr lang="ko-KR" altLang="ko-KR" sz="2800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내가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</a:t>
            </a:r>
            <a:r>
              <a:rPr lang="en-US" altLang="ko-KR" sz="2800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800" kern="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돕다</a:t>
            </a:r>
            <a:r>
              <a:rPr lang="en-US" altLang="ko-KR" sz="2800" kern="1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giú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ì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28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nha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800100" y="4401755"/>
            <a:ext cx="6096000" cy="111697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8.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내가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가르치다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dạy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ì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ạy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nha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298700" y="1186259"/>
            <a:ext cx="2578100" cy="53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옮겨 드릴까요</a:t>
            </a:r>
            <a:r>
              <a:rPr lang="en-US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en-US" sz="2800" b="1" u="sng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905007" y="1940320"/>
            <a:ext cx="20313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800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도와 줄까</a:t>
            </a:r>
            <a:r>
              <a:rPr lang="en-US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8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920669" y="3167313"/>
            <a:ext cx="22343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만들어 줄까</a:t>
            </a:r>
            <a:r>
              <a:rPr lang="en-US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8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905007" y="4371879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가르쳐 줄까</a:t>
            </a:r>
            <a:r>
              <a:rPr lang="en-US" altLang="ko-KR" sz="2800" b="1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800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750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3_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415</Words>
  <Application>Microsoft Office PowerPoint</Application>
  <PresentationFormat>와이드스크린</PresentationFormat>
  <Paragraphs>75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HY견명조</vt:lpstr>
      <vt:lpstr>맑은 고딕</vt:lpstr>
      <vt:lpstr>Arial</vt:lpstr>
      <vt:lpstr>Calibri Light</vt:lpstr>
      <vt:lpstr>Times New Roman</vt:lpstr>
      <vt:lpstr>3_메트로폴리탄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21</cp:revision>
  <dcterms:created xsi:type="dcterms:W3CDTF">2020-06-10T05:35:01Z</dcterms:created>
  <dcterms:modified xsi:type="dcterms:W3CDTF">2020-06-12T00:36:40Z</dcterms:modified>
</cp:coreProperties>
</file>