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5800" r:id="rId13"/>
  </p:sldMasterIdLst>
  <p:handoutMasterIdLst>
    <p:handoutMasterId r:id="rId15"/>
  </p:handoutMasterIdLst>
  <p:sldIdLst>
    <p:sldId id="364" r:id="rId17"/>
    <p:sldId id="363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65" r:id="rId26"/>
    <p:sldId id="366" r:id="rId27"/>
    <p:sldId id="367" r:id="rId28"/>
    <p:sldId id="355" r:id="rId29"/>
    <p:sldId id="356" r:id="rId30"/>
    <p:sldId id="357" r:id="rId31"/>
    <p:sldId id="358" r:id="rId32"/>
    <p:sldId id="359" r:id="rId33"/>
    <p:sldId id="360" r:id="rId34"/>
    <p:sldId id="361" r:id="rId35"/>
    <p:sldId id="362" r:id="rId36"/>
    <p:sldId id="327" r:id="rId37"/>
  </p:sldIdLst>
  <p:sldSz cx="9144000" cy="5143500"/>
  <p:notesSz cx="6663055" cy="9906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40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12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684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56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098">
          <p15:clr>
            <a:srgbClr val="A4A3A4"/>
          </p15:clr>
        </p15:guide>
      </p15:notesGuideLst>
    </p:ext>
    <p:ext uri="{EFAFB233-063F-42B5-8137-9DF3F51BA10A}">
      <p15:sldGuideLst xmlns:p15="http://schemas.microsoft.com/office/powerpoint/2012/main">
        <p15:guide id="1" orient="horz" pos="1618" userDrawn="0">
          <p15:clr>
            <a:srgbClr val="A4A3A4"/>
          </p15:clr>
        </p15:guide>
        <p15:guide id="2" pos="2878" userDrawn="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  <p:clrMru>
    <a:srgbClr val="17375E"/>
    <a:srgbClr val="03231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horzBarState="maximized">
    <p:restoredLeft sz="19023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58" y="235"/>
      </p:cViewPr>
      <p:guideLst>
        <p:guide orient="horz" pos="1618"/>
        <p:guide pos="2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2430" y="114"/>
      </p:cViewPr>
      <p:guideLst>
        <p:guide orient="horz" pos="1618"/>
        <p:guide pos="2878"/>
      </p:guideLst>
    </p:cSldViewPr>
  </p:notes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13" Type="http://schemas.openxmlformats.org/officeDocument/2006/relationships/slideMaster" Target="slideMasters/slideMaster1.xml"></Relationship><Relationship Id="rId14" Type="http://schemas.openxmlformats.org/officeDocument/2006/relationships/theme" Target="theme/theme1.xml"></Relationship><Relationship Id="rId15" Type="http://schemas.openxmlformats.org/officeDocument/2006/relationships/handoutMaster" Target="handoutMasters/handoutMaster1.xml"></Relationship><Relationship Id="rId17" Type="http://schemas.openxmlformats.org/officeDocument/2006/relationships/slide" Target="slides/slide1.xml"></Relationship><Relationship Id="rId18" Type="http://schemas.openxmlformats.org/officeDocument/2006/relationships/slide" Target="slides/slide2.xml"></Relationship><Relationship Id="rId19" Type="http://schemas.openxmlformats.org/officeDocument/2006/relationships/slide" Target="slides/slide3.xml"></Relationship><Relationship Id="rId20" Type="http://schemas.openxmlformats.org/officeDocument/2006/relationships/slide" Target="slides/slide4.xml"></Relationship><Relationship Id="rId21" Type="http://schemas.openxmlformats.org/officeDocument/2006/relationships/slide" Target="slides/slide5.xml"></Relationship><Relationship Id="rId22" Type="http://schemas.openxmlformats.org/officeDocument/2006/relationships/slide" Target="slides/slide6.xml"></Relationship><Relationship Id="rId23" Type="http://schemas.openxmlformats.org/officeDocument/2006/relationships/slide" Target="slides/slide7.xml"></Relationship><Relationship Id="rId24" Type="http://schemas.openxmlformats.org/officeDocument/2006/relationships/slide" Target="slides/slide8.xml"></Relationship><Relationship Id="rId25" Type="http://schemas.openxmlformats.org/officeDocument/2006/relationships/slide" Target="slides/slide9.xml"></Relationship><Relationship Id="rId26" Type="http://schemas.openxmlformats.org/officeDocument/2006/relationships/slide" Target="slides/slide10.xml"></Relationship><Relationship Id="rId27" Type="http://schemas.openxmlformats.org/officeDocument/2006/relationships/slide" Target="slides/slide11.xml"></Relationship><Relationship Id="rId28" Type="http://schemas.openxmlformats.org/officeDocument/2006/relationships/slide" Target="slides/slide12.xml"></Relationship><Relationship Id="rId29" Type="http://schemas.openxmlformats.org/officeDocument/2006/relationships/slide" Target="slides/slide13.xml"></Relationship><Relationship Id="rId30" Type="http://schemas.openxmlformats.org/officeDocument/2006/relationships/slide" Target="slides/slide14.xml"></Relationship><Relationship Id="rId31" Type="http://schemas.openxmlformats.org/officeDocument/2006/relationships/slide" Target="slides/slide15.xml"></Relationship><Relationship Id="rId32" Type="http://schemas.openxmlformats.org/officeDocument/2006/relationships/slide" Target="slides/slide16.xml"></Relationship><Relationship Id="rId33" Type="http://schemas.openxmlformats.org/officeDocument/2006/relationships/slide" Target="slides/slide17.xml"></Relationship><Relationship Id="rId34" Type="http://schemas.openxmlformats.org/officeDocument/2006/relationships/slide" Target="slides/slide18.xml"></Relationship><Relationship Id="rId35" Type="http://schemas.openxmlformats.org/officeDocument/2006/relationships/slide" Target="slides/slide19.xml"></Relationship><Relationship Id="rId36" Type="http://schemas.openxmlformats.org/officeDocument/2006/relationships/slide" Target="slides/slide20.xml"></Relationship><Relationship Id="rId37" Type="http://schemas.openxmlformats.org/officeDocument/2006/relationships/slide" Target="slides/slide21.xml"></Relationship><Relationship Id="rId38" Type="http://schemas.openxmlformats.org/officeDocument/2006/relationships/viewProps" Target="viewProps.xml"></Relationship><Relationship Id="rId39" Type="http://schemas.openxmlformats.org/officeDocument/2006/relationships/presProps" Target="presProps.xml"></Relationship></Relationships>
</file>

<file path=ppt/handoutMasters/_rels/handout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A2B43-B31F-4667-B0AB-D681CC90D663}" type="datetimeFigureOut">
              <a:rPr lang="ko-KR" altLang="en-US" smtClean="0"/>
              <a:pPr/>
              <a:t>2018-04-15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773488" y="940911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67136-6897-4A8E-B58D-6A3A878533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525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3" descr="전등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1519238"/>
            <a:ext cx="730250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1058863"/>
            <a:ext cx="1801813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모서리가 둥근 직사각형 6"/>
          <p:cNvSpPr/>
          <p:nvPr/>
        </p:nvSpPr>
        <p:spPr>
          <a:xfrm>
            <a:off x="2224088" y="2082800"/>
            <a:ext cx="4695825" cy="65246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61109" tIns="30554" rIns="61109" bIns="30554" anchor="ctr"/>
          <a:lstStyle/>
          <a:p>
            <a:pPr algn="ctr" eaLnBrk="1" latinLnBrk="1" hangingPunct="1">
              <a:defRPr/>
            </a:pPr>
            <a:endParaRPr lang="ko-KR" altLang="en-US" sz="2400" dirty="0">
              <a:solidFill>
                <a:srgbClr val="FFFF00"/>
              </a:solidFill>
            </a:endParaRPr>
          </a:p>
        </p:txBody>
      </p:sp>
      <p:sp>
        <p:nvSpPr>
          <p:cNvPr id="17" name="제목 1"/>
          <p:cNvSpPr>
            <a:spLocks noGrp="1"/>
          </p:cNvSpPr>
          <p:nvPr>
            <p:ph type="ctrTitle"/>
          </p:nvPr>
        </p:nvSpPr>
        <p:spPr>
          <a:xfrm>
            <a:off x="2303747" y="2247715"/>
            <a:ext cx="4536505" cy="3240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619250" y="3363913"/>
            <a:ext cx="1800225" cy="51752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Aft>
                <a:spcPts val="0"/>
              </a:spcAft>
              <a:defRPr/>
            </a:pPr>
            <a:endParaRPr kumimoji="0" lang="en-US" altLang="ko-KR" sz="12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0" hasCustomPrompt="1"/>
          </p:nvPr>
        </p:nvSpPr>
        <p:spPr>
          <a:xfrm>
            <a:off x="1558131" y="1212148"/>
            <a:ext cx="914400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14" name="텍스트 개체 틀 11"/>
          <p:cNvSpPr>
            <a:spLocks noGrp="1"/>
          </p:cNvSpPr>
          <p:nvPr>
            <p:ph type="body" sz="quarter" idx="11" hasCustomPrompt="1"/>
          </p:nvPr>
        </p:nvSpPr>
        <p:spPr>
          <a:xfrm>
            <a:off x="1763689" y="3402012"/>
            <a:ext cx="1512168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ko-KR" altLang="en-US" smtClean="0"/>
              <a:t>이 름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612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467544" y="1563638"/>
            <a:ext cx="7886700" cy="993775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 smtClean="0"/>
              <a:t>수고하셨습니다</a:t>
            </a:r>
            <a:r>
              <a:rPr lang="en-US" altLang="ko-KR" smtClean="0"/>
              <a:t>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879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중단원 소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1583592" y="1797447"/>
            <a:ext cx="6228768" cy="2284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>
            <a:lvl1pPr marL="339503" indent="-33950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1pPr>
            <a:lvl2pPr marL="594131" indent="-254626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2pPr>
            <a:lvl3pPr marL="933634" indent="-254626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ea"/>
              <a:buAutoNum type="circleNumDbPlain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3pPr>
            <a:lvl4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2400" b="1" kern="12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2400" b="1" kern="12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  <a:endParaRPr lang="ko-KR" alt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439575" y="1059582"/>
            <a:ext cx="6048673" cy="521841"/>
          </a:xfrm>
          <a:prstGeom prst="rect">
            <a:avLst/>
          </a:prstGeom>
        </p:spPr>
        <p:txBody>
          <a:bodyPr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8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8" name="직사각형 7"/>
          <p:cNvSpPr/>
          <p:nvPr userDrawn="1"/>
        </p:nvSpPr>
        <p:spPr>
          <a:xfrm>
            <a:off x="544702" y="1777912"/>
            <a:ext cx="5249347" cy="598142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59848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67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67835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5237551" cy="113716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113765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11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2776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테두리 없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5386954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61993" y="3239685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5349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 2열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6807684" cy="198904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2" y="1777421"/>
            <a:ext cx="6806755" cy="1989907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3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3681984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 startAt="3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9671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이미지_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1" y="1139509"/>
            <a:ext cx="6112730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3217597" y="1580802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83205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777911"/>
            <a:ext cx="6040964" cy="295524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4" y="1777421"/>
            <a:ext cx="6040140" cy="295694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0315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555715"/>
            <a:ext cx="5830310" cy="700459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555225"/>
            <a:ext cx="5829515" cy="70086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3342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308321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57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7789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17567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282196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35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2399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775" r:id="rId1"/>
    <p:sldLayoutId id="2147485777" r:id="rId2"/>
    <p:sldLayoutId id="2147485788" r:id="rId3"/>
    <p:sldLayoutId id="2147485780" r:id="rId4"/>
    <p:sldLayoutId id="2147485789" r:id="rId5"/>
    <p:sldLayoutId id="2147485781" r:id="rId6"/>
    <p:sldLayoutId id="2147485782" r:id="rId7"/>
    <p:sldLayoutId id="2147485783" r:id="rId8"/>
    <p:sldLayoutId id="2147485790" r:id="rId9"/>
    <p:sldLayoutId id="2147485779" r:id="rId10"/>
    <p:sldLayoutId id="214748579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HY견고딕" panose="02030600000101010101" pitchFamily="18" charset="-127"/>
          <a:ea typeface="HY견고딕" panose="02030600000101010101" pitchFamily="18" charset="-127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5pPr>
      <a:lvl6pPr marL="339480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6pPr>
      <a:lvl7pPr marL="678961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7pPr>
      <a:lvl8pPr marL="1018442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8pPr>
      <a:lvl9pPr marL="1357923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9pPr>
    </p:titleStyle>
    <p:bodyStyle>
      <a:lvl1pPr marL="252413" indent="-252413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1pPr>
      <a:lvl2pPr marL="549275" indent="-209550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2pPr>
      <a:lvl3pPr marL="84613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3pPr>
      <a:lvl4pPr marL="1185863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4pPr>
      <a:lvl5pPr marL="152558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5pPr>
      <a:lvl6pPr marL="1867143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206624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546105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2885587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3948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8961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18442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35792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69740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036885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376364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715846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1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14.xml.rels><?xml version="1.0" encoding="UTF-8"?>
<Relationships xmlns="http://schemas.openxmlformats.org/package/2006/relationships"><Relationship Id="rId2" Type="http://schemas.openxmlformats.org/officeDocument/2006/relationships/image" Target="../media/image6.png"></Relationship><Relationship Id="rId3" Type="http://schemas.openxmlformats.org/officeDocument/2006/relationships/slideLayout" Target="../slideLayouts/slideLayout4.xml"></Relationship></Relationships>
</file>

<file path=ppt/slides/_rels/slide1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1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17.xml.rels><?xml version="1.0" encoding="UTF-8"?>
<Relationships xmlns="http://schemas.openxmlformats.org/package/2006/relationships"><Relationship Id="rId2" Type="http://schemas.openxmlformats.org/officeDocument/2006/relationships/image" Target="../media/image7.png"></Relationship><Relationship Id="rId3" Type="http://schemas.openxmlformats.org/officeDocument/2006/relationships/slideLayout" Target="../slideLayouts/slideLayout4.xml"></Relationship></Relationships>
</file>

<file path=ppt/slides/_rels/slide1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1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2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?>
<Relationships xmlns="http://schemas.openxmlformats.org/package/2006/relationships"><Relationship Id="rId2" Type="http://schemas.openxmlformats.org/officeDocument/2006/relationships/image" Target="../media/image5.png"></Relationship><Relationship Id="rId3" Type="http://schemas.openxmlformats.org/officeDocument/2006/relationships/slideLayout" Target="../slideLayouts/slideLayout4.xml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TOPIK </a:t>
            </a:r>
            <a:r>
              <a:rPr lang="ko-KR" altLang="en-US" dirty="0" smtClean="0"/>
              <a:t>읽기 유형</a:t>
            </a:r>
            <a:r>
              <a:rPr lang="en-US" altLang="ko-KR" dirty="0" smtClean="0"/>
              <a:t>3 </a:t>
            </a:r>
            <a:r>
              <a:rPr lang="ko-KR" altLang="en-US" dirty="0" smtClean="0"/>
              <a:t>통합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 smtClean="0"/>
              <a:t>5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 smtClean="0"/>
              <a:t>유형</a:t>
            </a:r>
            <a:r>
              <a:rPr lang="en-US" altLang="ko-KR" dirty="0" smtClean="0"/>
              <a:t>3-①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715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감사합니다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5142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TOPIK </a:t>
            </a:r>
            <a:r>
              <a:rPr lang="ko-KR" altLang="en-US" dirty="0" smtClean="0"/>
              <a:t>읽기 유형</a:t>
            </a:r>
            <a:r>
              <a:rPr lang="en-US" altLang="ko-KR" dirty="0" smtClean="0"/>
              <a:t>3 </a:t>
            </a:r>
            <a:r>
              <a:rPr lang="ko-KR" altLang="en-US" dirty="0" smtClean="0"/>
              <a:t>통합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 smtClean="0"/>
              <a:t>6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 smtClean="0"/>
              <a:t>유형</a:t>
            </a:r>
            <a:r>
              <a:rPr lang="en-US" altLang="ko-KR" dirty="0" smtClean="0"/>
              <a:t>3-②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532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2268538" y="484188"/>
            <a:ext cx="1684337" cy="439737"/>
            <a:chOff x="1819275" y="1450931"/>
            <a:chExt cx="1684338" cy="285794"/>
          </a:xfrm>
        </p:grpSpPr>
        <p:sp>
          <p:nvSpPr>
            <p:cNvPr id="13317" name="TextBox 22"/>
            <p:cNvSpPr txBox="1">
              <a:spLocks noChangeArrowheads="1"/>
            </p:cNvSpPr>
            <p:nvPr/>
          </p:nvSpPr>
          <p:spPr bwMode="auto">
            <a:xfrm>
              <a:off x="2173287" y="1450931"/>
              <a:ext cx="1007556" cy="224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899" tIns="33949" rIns="67899" bIns="33949">
              <a:spAutoFit/>
            </a:bodyPr>
            <a:lstStyle/>
            <a:p>
              <a:pPr eaLnBrk="1" latinLnBrk="1" hangingPunct="1"/>
              <a:r>
                <a:rPr lang="ko-KR" altLang="en-US" b="1" dirty="0">
                  <a:solidFill>
                    <a:srgbClr val="FFFF00"/>
                  </a:solidFill>
                  <a:latin typeface="나눔고딕 ExtraBold" pitchFamily="50" charset="-127"/>
                  <a:ea typeface="나눔고딕 ExtraBold" pitchFamily="50" charset="-127"/>
                </a:rPr>
                <a:t>목     차</a:t>
              </a:r>
            </a:p>
          </p:txBody>
        </p:sp>
        <p:pic>
          <p:nvPicPr>
            <p:cNvPr id="13318" name="그림 40" descr="강사명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19275" y="1570038"/>
              <a:ext cx="1684338" cy="16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내용 개체 틀 2"/>
          <p:cNvSpPr>
            <a:spLocks noGrp="1"/>
          </p:cNvSpPr>
          <p:nvPr>
            <p:ph idx="1"/>
          </p:nvPr>
        </p:nvSpPr>
        <p:spPr>
          <a:xfrm>
            <a:off x="808038" y="1203325"/>
            <a:ext cx="2611437" cy="3516313"/>
          </a:xfrm>
        </p:spPr>
        <p:txBody>
          <a:bodyPr/>
          <a:lstStyle/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1 -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3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2 -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2 -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② 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5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6</a:t>
            </a:r>
            <a:r>
              <a:rPr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7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4 -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8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4 -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6" name="내용 개체 틀 2"/>
          <p:cNvSpPr txBox="1">
            <a:spLocks/>
          </p:cNvSpPr>
          <p:nvPr/>
        </p:nvSpPr>
        <p:spPr bwMode="auto">
          <a:xfrm>
            <a:off x="3471863" y="1131888"/>
            <a:ext cx="25400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/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 9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en-US" altLang="ko-KR" sz="1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10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11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12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14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15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 smtClean="0">
                <a:solidFill>
                  <a:schemeClr val="bg1"/>
                </a:solidFill>
                <a:latin typeface="HY중고딕"/>
                <a:ea typeface="HY중고딕"/>
              </a:rPr>
              <a:t>③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16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 smtClean="0">
                <a:solidFill>
                  <a:schemeClr val="bg1"/>
                </a:solidFill>
                <a:latin typeface="HY중고딕"/>
                <a:ea typeface="HY중고딕"/>
              </a:rPr>
              <a:t>④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8.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3677920" y="1663700"/>
            <a:ext cx="4859655" cy="1824990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모임에 외국 사람들이 있습니다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/>
              <a:t>모임에서 팝송을 배웁니다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이 층 교실에서 만납니다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다섯 시에 모임을 시작합니다</a:t>
            </a:r>
            <a:r>
              <a:rPr lang="en-US" altLang="ko-KR" dirty="0"/>
              <a:t>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98220" y="1055370"/>
            <a:ext cx="116103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72745" y="151257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285750" y="1663700"/>
            <a:ext cx="3305175" cy="2327275"/>
            <a:chOff x="285750" y="1663700"/>
            <a:chExt cx="3305175" cy="2327275"/>
          </a:xfrm>
          <a:noFill/>
        </p:grpSpPr>
        <p:sp>
          <p:nvSpPr>
            <p:cNvPr id="11" name="직사각형 10"/>
            <p:cNvSpPr/>
            <p:nvPr/>
          </p:nvSpPr>
          <p:spPr>
            <a:xfrm>
              <a:off x="285750" y="1663700"/>
              <a:ext cx="3305175" cy="2327275"/>
            </a:xfrm>
            <a:prstGeom prst="rect">
              <a:avLst/>
            </a:prstGeom>
            <a:grpFill/>
            <a:ln w="317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중 물결 11"/>
            <p:cNvSpPr/>
            <p:nvPr/>
          </p:nvSpPr>
          <p:spPr>
            <a:xfrm>
              <a:off x="715645" y="1852930"/>
              <a:ext cx="2445385" cy="384810"/>
            </a:xfrm>
            <a:prstGeom prst="doubleWave">
              <a:avLst/>
            </a:prstGeom>
            <a:grp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600" dirty="0"/>
                <a:t>한</a:t>
              </a:r>
              <a:r>
                <a:rPr lang="ko-KR" altLang="en-US" sz="1600" dirty="0" smtClean="0"/>
                <a:t>국인을 위한 팝송 모임</a:t>
              </a:r>
              <a:endParaRPr lang="ko-KR" altLang="en-US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2745" y="2342515"/>
              <a:ext cx="2945130" cy="1502410"/>
            </a:xfrm>
            <a:prstGeom prst="rect">
              <a:avLst/>
            </a:prstGeom>
            <a:grpFill/>
            <a:ln w="2222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40000"/>
                </a:lnSpc>
              </a:pPr>
              <a:r>
                <a:rPr lang="en-US" altLang="ko-KR" sz="1200" dirty="0" smtClean="0">
                  <a:solidFill>
                    <a:schemeClr val="bg1"/>
                  </a:solidFill>
                </a:rPr>
                <a:t>   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팝송을 배우고 싶습니까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?</a:t>
              </a:r>
            </a:p>
            <a:p>
              <a:pPr algn="ctr">
                <a:lnSpc>
                  <a:spcPct val="140000"/>
                </a:lnSpc>
              </a:pPr>
              <a:r>
                <a:rPr lang="ko-KR" altLang="en-US" sz="1200" dirty="0" smtClean="0">
                  <a:solidFill>
                    <a:schemeClr val="bg1"/>
                  </a:solidFill>
                </a:rPr>
                <a:t>그럼 우리 팝</a:t>
              </a:r>
              <a:r>
                <a:rPr lang="ko-KR" altLang="en-US" sz="1200" dirty="0">
                  <a:solidFill>
                    <a:schemeClr val="bg1"/>
                  </a:solidFill>
                </a:rPr>
                <a:t>송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 모임에 오세요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!</a:t>
              </a:r>
            </a:p>
            <a:p>
              <a:pPr algn="ctr">
                <a:lnSpc>
                  <a:spcPct val="140000"/>
                </a:lnSpc>
              </a:pPr>
              <a:r>
                <a:rPr lang="ko-KR" altLang="en-US" sz="1200" dirty="0" smtClean="0">
                  <a:solidFill>
                    <a:schemeClr val="bg1"/>
                  </a:solidFill>
                </a:rPr>
                <a:t>외국 친구들도 만날 수 있습니다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.</a:t>
              </a:r>
            </a:p>
            <a:p>
              <a:pPr>
                <a:lnSpc>
                  <a:spcPct val="140000"/>
                </a:lnSpc>
              </a:pPr>
              <a:endParaRPr lang="en-US" altLang="ko-KR" sz="1200" dirty="0">
                <a:solidFill>
                  <a:schemeClr val="bg1"/>
                </a:solidFill>
              </a:endParaRPr>
            </a:p>
            <a:p>
              <a:pPr marL="800100" lvl="1" indent="-342900">
                <a:lnSpc>
                  <a:spcPct val="140000"/>
                </a:lnSpc>
                <a:buFont typeface="Arial" panose="020B0604020202020204" pitchFamily="34" charset="0"/>
                <a:buChar char="•"/>
              </a:pPr>
              <a:r>
                <a:rPr lang="ko-KR" altLang="en-US" sz="1200" dirty="0" smtClean="0">
                  <a:solidFill>
                    <a:schemeClr val="bg1"/>
                  </a:solidFill>
                </a:rPr>
                <a:t>일시 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: 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목요일 오후 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2 ~ 5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시</a:t>
              </a:r>
              <a:endParaRPr lang="en-US" altLang="ko-KR" sz="1200" dirty="0" smtClean="0">
                <a:solidFill>
                  <a:schemeClr val="bg1"/>
                </a:solidFill>
              </a:endParaRPr>
            </a:p>
            <a:p>
              <a:pPr marL="800100" lvl="1" indent="-342900">
                <a:lnSpc>
                  <a:spcPct val="140000"/>
                </a:lnSpc>
                <a:buFont typeface="Arial" panose="020B0604020202020204" pitchFamily="34" charset="0"/>
                <a:buChar char="•"/>
              </a:pPr>
              <a:r>
                <a:rPr lang="ko-KR" altLang="en-US" sz="1200" dirty="0" smtClean="0">
                  <a:solidFill>
                    <a:schemeClr val="bg1"/>
                  </a:solidFill>
                </a:rPr>
                <a:t>장소 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: 2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층 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209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호 교실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TextBox 13"/>
          <p:cNvSpPr txBox="1">
            <a:spLocks/>
          </p:cNvSpPr>
          <p:nvPr/>
        </p:nvSpPr>
        <p:spPr>
          <a:xfrm rot="0">
            <a:off x="3666489" y="3552190"/>
            <a:ext cx="3817620" cy="147637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〮한국인 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Người Hàn Quốc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〮팝송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Nhạc pop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〮모임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Câu lạc bộ, buổi gặp mặt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〮배우다 –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Học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 〮외국 친구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Người nước ngoài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 〮층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Tầng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〮호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Phòng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 〮교실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Phòng học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46855" y="2019300"/>
            <a:ext cx="436181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Có thể gặp các bạn người ngoại quốc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57015" y="2435860"/>
            <a:ext cx="346900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Tại buổi gặp mặt sẽ học về nhạc pop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57015" y="2842260"/>
            <a:ext cx="3059430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Địa điểm: Tầng 2 phòng học số 209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57015" y="3258820"/>
            <a:ext cx="3406140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Thời gian: Thứ 5 từ 2~5 giờ chiều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9" name="타원 18"/>
          <p:cNvSpPr/>
          <p:nvPr/>
        </p:nvSpPr>
        <p:spPr>
          <a:xfrm>
            <a:off x="3780790" y="311658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0540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9.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 txBox="1">
            <a:spLocks/>
          </p:cNvSpPr>
          <p:nvPr>
            <p:ph type="body" sz="quarter" idx="12"/>
          </p:nvPr>
        </p:nvSpPr>
        <p:spPr>
          <a:xfrm rot="0">
            <a:off x="3687445" y="2719070"/>
            <a:ext cx="4860290" cy="182562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508000" eaLnBrk="1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① 삼 일 동안 약을 먹습니다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508000" eaLnBrk="1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②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김영희 씨가 약을 먹습니다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508000" eaLnBrk="1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③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아침에 약을 먹습니다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508000" eaLnBrk="1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④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밥을 먹고 약을 먹습니다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03960" y="533400"/>
            <a:ext cx="10504805" cy="31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151511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603250" y="1263650"/>
            <a:ext cx="1030668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>
            <a:off x="423545" y="1651000"/>
            <a:ext cx="3263900" cy="3157855"/>
            <a:chOff x="423545" y="1651000"/>
            <a:chExt cx="3263900" cy="3157855"/>
          </a:xfrm>
        </p:grpSpPr>
        <p:sp>
          <p:nvSpPr>
            <p:cNvPr id="12" name="직사각형 11"/>
            <p:cNvSpPr/>
            <p:nvPr/>
          </p:nvSpPr>
          <p:spPr>
            <a:xfrm>
              <a:off x="423545" y="1651000"/>
              <a:ext cx="3263900" cy="3157855"/>
            </a:xfrm>
            <a:prstGeom prst="rect">
              <a:avLst/>
            </a:prstGeom>
            <a:noFill/>
            <a:ln w="63500" cmpd="dbl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852805" y="2160905"/>
              <a:ext cx="2429510" cy="0"/>
            </a:xfrm>
            <a:prstGeom prst="line">
              <a:avLst/>
            </a:prstGeom>
            <a:ln w="508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852805" y="2670810"/>
              <a:ext cx="2429510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852805" y="2672715"/>
              <a:ext cx="2429510" cy="0"/>
            </a:xfrm>
            <a:prstGeom prst="line">
              <a:avLst/>
            </a:prstGeom>
            <a:ln w="508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852805" y="3182620"/>
              <a:ext cx="2429510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857885" y="3183890"/>
              <a:ext cx="2429510" cy="0"/>
            </a:xfrm>
            <a:prstGeom prst="line">
              <a:avLst/>
            </a:prstGeom>
            <a:ln w="508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857885" y="3693795"/>
              <a:ext cx="2429510" cy="0"/>
            </a:xfrm>
            <a:prstGeom prst="line">
              <a:avLst/>
            </a:prstGeom>
            <a:ln w="508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040765" y="3992245"/>
              <a:ext cx="1962150" cy="5499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dirty="0" err="1" smtClean="0">
                  <a:solidFill>
                    <a:schemeClr val="bg1"/>
                  </a:solidFill>
                </a:rPr>
                <a:t>조</a:t>
              </a:r>
              <a:r>
                <a:rPr lang="ko-KR" altLang="en-US" sz="3200" dirty="0" err="1">
                  <a:solidFill>
                    <a:schemeClr val="bg1"/>
                  </a:solidFill>
                </a:rPr>
                <a:t>은</a:t>
              </a:r>
              <a:r>
                <a:rPr lang="ko-KR" altLang="en-US" sz="3200" dirty="0" smtClean="0">
                  <a:solidFill>
                    <a:schemeClr val="bg1"/>
                  </a:solidFill>
                </a:rPr>
                <a:t> 약국</a:t>
              </a:r>
              <a:endParaRPr lang="ko-KR" alt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52805" y="1815465"/>
              <a:ext cx="2316480" cy="376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smtClean="0">
                  <a:solidFill>
                    <a:schemeClr val="bg1"/>
                  </a:solidFill>
                </a:rPr>
                <a:t>이름 </a:t>
              </a:r>
              <a:r>
                <a:rPr lang="en-US" altLang="ko-KR" sz="2000" dirty="0" smtClean="0">
                  <a:solidFill>
                    <a:schemeClr val="bg1"/>
                  </a:solidFill>
                </a:rPr>
                <a:t>:  </a:t>
              </a:r>
              <a:r>
                <a:rPr lang="ko-KR" altLang="en-US" sz="2000" dirty="0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김   영   </a:t>
              </a:r>
              <a:r>
                <a:rPr lang="ko-KR" altLang="en-US" sz="2000" dirty="0" err="1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희</a:t>
              </a:r>
              <a:endParaRPr lang="ko-KR" altLang="en-US" sz="2000" dirty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57885" y="2301240"/>
              <a:ext cx="2218690" cy="376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1</a:t>
              </a:r>
              <a:r>
                <a:rPr lang="ko-KR" altLang="en-US" sz="2000" dirty="0">
                  <a:solidFill>
                    <a:schemeClr val="bg1"/>
                  </a:solidFill>
                </a:rPr>
                <a:t>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일    </a:t>
              </a:r>
              <a:r>
                <a:rPr lang="en-US" altLang="ko-KR" sz="2000" dirty="0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2</a:t>
              </a:r>
              <a:r>
                <a:rPr lang="en-US" altLang="ko-KR" sz="2000" dirty="0" smtClean="0">
                  <a:solidFill>
                    <a:schemeClr val="bg1"/>
                  </a:solidFill>
                </a:rPr>
                <a:t>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회    </a:t>
              </a:r>
              <a:r>
                <a:rPr lang="en-US" altLang="ko-KR" sz="2000" dirty="0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3</a:t>
              </a:r>
              <a:r>
                <a:rPr lang="en-US" altLang="ko-KR" sz="2000" dirty="0" smtClean="0">
                  <a:solidFill>
                    <a:schemeClr val="bg1"/>
                  </a:solidFill>
                </a:rPr>
                <a:t>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일</a:t>
              </a:r>
              <a:endParaRPr lang="ko-KR" alt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52805" y="2807970"/>
              <a:ext cx="2487930" cy="376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smtClean="0">
                  <a:solidFill>
                    <a:schemeClr val="bg1"/>
                  </a:solidFill>
                </a:rPr>
                <a:t>아침</a:t>
              </a:r>
              <a:r>
                <a:rPr lang="en-US" altLang="ko-KR" sz="2000" dirty="0" smtClean="0">
                  <a:solidFill>
                    <a:schemeClr val="bg1"/>
                  </a:solidFill>
                </a:rPr>
                <a:t>,  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점심</a:t>
              </a:r>
              <a:r>
                <a:rPr lang="en-US" altLang="ko-KR" sz="2000" dirty="0" smtClean="0">
                  <a:solidFill>
                    <a:schemeClr val="bg1"/>
                  </a:solidFill>
                </a:rPr>
                <a:t>,   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저녁</a:t>
              </a:r>
              <a:endParaRPr lang="ko-KR" alt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52805" y="3347720"/>
              <a:ext cx="1975485" cy="376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smtClean="0">
                  <a:solidFill>
                    <a:schemeClr val="bg1"/>
                  </a:solidFill>
                </a:rPr>
                <a:t>식사 후   </a:t>
              </a:r>
              <a:r>
                <a:rPr lang="en-US" altLang="ko-KR" sz="2000" dirty="0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30 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분</a:t>
              </a:r>
              <a:endParaRPr lang="ko-KR" altLang="en-US" sz="2000" dirty="0">
                <a:solidFill>
                  <a:schemeClr val="bg1"/>
                </a:solidFill>
              </a:endParaRPr>
            </a:p>
          </p:txBody>
        </p:sp>
        <p:pic>
          <p:nvPicPr>
            <p:cNvPr id="24" name="그림 2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9550" y="2622550"/>
              <a:ext cx="1139825" cy="722630"/>
            </a:xfrm>
            <a:prstGeom prst="rect">
              <a:avLst/>
            </a:prstGeom>
          </p:spPr>
        </p:pic>
        <p:pic>
          <p:nvPicPr>
            <p:cNvPr id="25" name="그림 2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3160" y="2623185"/>
              <a:ext cx="1139825" cy="722630"/>
            </a:xfrm>
            <a:prstGeom prst="rect">
              <a:avLst/>
            </a:prstGeom>
          </p:spPr>
        </p:pic>
      </p:grpSp>
      <p:sp>
        <p:nvSpPr>
          <p:cNvPr id="26" name="TextBox 25"/>
          <p:cNvSpPr txBox="1">
            <a:spLocks/>
          </p:cNvSpPr>
          <p:nvPr/>
        </p:nvSpPr>
        <p:spPr>
          <a:xfrm rot="0">
            <a:off x="4915535" y="725170"/>
            <a:ext cx="3705225" cy="189039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〮이름 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Tên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 〮1일  -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1 ngày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〮2회(두 번)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2 lần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 〮3일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3 ngày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〮아침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Sáng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〮점심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Trưa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 〮저녁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Tối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〮식사 후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Sau bữa tối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 〮30분 – 30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phút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  〮약국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Hiệu thuốc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grpSp>
        <p:nvGrpSpPr>
          <p:cNvPr id="32" name="그룹 31"/>
          <p:cNvGrpSpPr/>
          <p:nvPr/>
        </p:nvGrpSpPr>
        <p:grpSpPr>
          <a:xfrm>
            <a:off x="3931285" y="3105785"/>
            <a:ext cx="4361815" cy="1516380"/>
            <a:chOff x="3931285" y="3105785"/>
            <a:chExt cx="4361815" cy="1516380"/>
          </a:xfrm>
        </p:grpSpPr>
        <p:sp>
          <p:nvSpPr>
            <p:cNvPr id="27" name="TextBox 26"/>
            <p:cNvSpPr txBox="1">
              <a:spLocks/>
            </p:cNvSpPr>
            <p:nvPr/>
          </p:nvSpPr>
          <p:spPr>
            <a:xfrm rot="0">
              <a:off x="3931285" y="3105785"/>
              <a:ext cx="4362450" cy="277495"/>
            </a:xfrm>
            <a:prstGeom prst="rect"/>
            <a:noFill/>
          </p:spPr>
          <p:txBody>
            <a:bodyPr wrap="square" lIns="91440" tIns="45720" rIns="91440" bIns="45720" numCol="1" vert="horz" anchor="t">
              <a:spAutoFit/>
            </a:bodyPr>
            <a:lstStyle/>
            <a:p>
              <a:pPr marL="0" indent="0" algn="l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sz="1200">
                  <a:solidFill>
                    <a:srgbClr val="FFFF00"/>
                  </a:solidFill>
                  <a:latin typeface="Arial" charset="0"/>
                  <a:ea typeface="Arial" charset="0"/>
                </a:rPr>
                <a:t>Uống trong 3 ngày, mỗi ngày uống 2 lần</a:t>
              </a:r>
              <a:endParaRPr lang="ko-KR" altLang="en-US" sz="1200">
                <a:solidFill>
                  <a:srgbClr val="FFFF00"/>
                </a:solidFill>
                <a:latin typeface="Arial" charset="0"/>
                <a:ea typeface="Arial" charset="0"/>
              </a:endParaRPr>
            </a:p>
          </p:txBody>
        </p:sp>
        <p:sp>
          <p:nvSpPr>
            <p:cNvPr id="28" name="TextBox 27"/>
            <p:cNvSpPr txBox="1">
              <a:spLocks/>
            </p:cNvSpPr>
            <p:nvPr/>
          </p:nvSpPr>
          <p:spPr>
            <a:xfrm rot="0">
              <a:off x="4029709" y="3509645"/>
              <a:ext cx="3469640" cy="277495"/>
            </a:xfrm>
            <a:prstGeom prst="rect"/>
            <a:noFill/>
          </p:spPr>
          <p:txBody>
            <a:bodyPr wrap="square" lIns="91440" tIns="45720" rIns="91440" bIns="45720" numCol="1" vert="horz" anchor="t">
              <a:spAutoFit/>
            </a:bodyPr>
            <a:lstStyle/>
            <a:p>
              <a:pPr marL="0" indent="0" algn="l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sz="1200">
                  <a:solidFill>
                    <a:srgbClr val="FFFF00"/>
                  </a:solidFill>
                  <a:latin typeface="Arial" charset="0"/>
                  <a:ea typeface="Arial" charset="0"/>
                </a:rPr>
                <a:t>이름 : 김영희 ← người uống thuốc</a:t>
              </a:r>
              <a:endParaRPr lang="ko-KR" altLang="en-US" sz="1200">
                <a:solidFill>
                  <a:srgbClr val="FFFF00"/>
                </a:solidFill>
                <a:latin typeface="Arial" charset="0"/>
                <a:ea typeface="Arial" charset="0"/>
              </a:endParaRPr>
            </a:p>
          </p:txBody>
        </p:sp>
        <p:sp>
          <p:nvSpPr>
            <p:cNvPr id="29" name="TextBox 28"/>
            <p:cNvSpPr txBox="1">
              <a:spLocks/>
            </p:cNvSpPr>
            <p:nvPr/>
          </p:nvSpPr>
          <p:spPr>
            <a:xfrm rot="0">
              <a:off x="3978910" y="3916045"/>
              <a:ext cx="3060065" cy="277495"/>
            </a:xfrm>
            <a:prstGeom prst="rect"/>
            <a:noFill/>
          </p:spPr>
          <p:txBody>
            <a:bodyPr wrap="square" lIns="91440" tIns="45720" rIns="91440" bIns="45720" numCol="1" vert="horz" anchor="t">
              <a:spAutoFit/>
            </a:bodyPr>
            <a:lstStyle/>
            <a:p>
              <a:pPr marL="0" indent="0" algn="l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sz="1200">
                  <a:solidFill>
                    <a:srgbClr val="FFFF00"/>
                  </a:solidFill>
                  <a:latin typeface="Arial" charset="0"/>
                  <a:ea typeface="Arial" charset="0"/>
                </a:rPr>
                <a:t>Buổi sáng không phải uống thuốc</a:t>
              </a:r>
              <a:endParaRPr lang="ko-KR" altLang="en-US" sz="1200">
                <a:solidFill>
                  <a:srgbClr val="FFFF00"/>
                </a:solidFill>
                <a:latin typeface="Arial" charset="0"/>
                <a:ea typeface="Arial" charset="0"/>
              </a:endParaRPr>
            </a:p>
          </p:txBody>
        </p:sp>
        <p:sp>
          <p:nvSpPr>
            <p:cNvPr id="30" name="TextBox 29"/>
            <p:cNvSpPr txBox="1">
              <a:spLocks/>
            </p:cNvSpPr>
            <p:nvPr/>
          </p:nvSpPr>
          <p:spPr>
            <a:xfrm rot="0">
              <a:off x="3979545" y="4345305"/>
              <a:ext cx="3406775" cy="277495"/>
            </a:xfrm>
            <a:prstGeom prst="rect"/>
            <a:noFill/>
          </p:spPr>
          <p:txBody>
            <a:bodyPr wrap="square" lIns="91440" tIns="45720" rIns="91440" bIns="45720" numCol="1" vert="horz" anchor="t">
              <a:spAutoFit/>
            </a:bodyPr>
            <a:lstStyle/>
            <a:p>
              <a:pPr marL="0" indent="0" algn="l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sz="1200">
                  <a:solidFill>
                    <a:srgbClr val="FFFF00"/>
                  </a:solidFill>
                  <a:latin typeface="Arial" charset="0"/>
                  <a:ea typeface="Arial" charset="0"/>
                </a:rPr>
                <a:t>Uống sau ăn 30 phút</a:t>
              </a:r>
              <a:endParaRPr lang="ko-KR" altLang="en-US" sz="1200">
                <a:solidFill>
                  <a:srgbClr val="FFFF00"/>
                </a:solidFill>
                <a:latin typeface="Arial" charset="0"/>
                <a:ea typeface="Arial" charset="0"/>
              </a:endParaRPr>
            </a:p>
          </p:txBody>
        </p:sp>
      </p:grpSp>
      <p:sp>
        <p:nvSpPr>
          <p:cNvPr id="31" name="타원 30"/>
          <p:cNvSpPr>
            <a:spLocks/>
          </p:cNvSpPr>
          <p:nvPr/>
        </p:nvSpPr>
        <p:spPr>
          <a:xfrm rot="0">
            <a:off x="3740785" y="3759200"/>
            <a:ext cx="231140" cy="22606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latin typeface="굴림" charset="0"/>
              <a:ea typeface="굴림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9484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2" grpId="1" animBg="1"/>
      <p:bldP spid="31" grpId="2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 smtClean="0">
                <a:solidFill>
                  <a:schemeClr val="bg1"/>
                </a:solidFill>
              </a:rPr>
              <a:t>10. 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맞지 </a:t>
            </a:r>
            <a:r>
              <a:rPr lang="ko-KR" altLang="en-US" sz="1800" b="0" u="sng" dirty="0" smtClean="0">
                <a:solidFill>
                  <a:schemeClr val="bg1"/>
                </a:solidFill>
              </a:rPr>
              <a:t>않는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 것을 고르십시오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636270" y="3295015"/>
            <a:ext cx="4859655" cy="1824990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일요일에는 식당이 문을 열지 않습니다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/>
              <a:t>오전에는 불고기를 오천 원에 먹을 수 있습니다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오후에는 볶음밥과 비빔밥의 값이 같습니다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한 달 동안 선물을 받을 수 있습니다</a:t>
            </a:r>
            <a:r>
              <a:rPr lang="en-US" altLang="ko-KR" dirty="0"/>
              <a:t>.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765810"/>
            <a:ext cx="1655826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62000" y="1139825"/>
            <a:ext cx="10037445" cy="505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762000" y="1592580"/>
            <a:ext cx="4276725" cy="1682750"/>
            <a:chOff x="762000" y="1592580"/>
            <a:chExt cx="4276725" cy="1682750"/>
          </a:xfrm>
        </p:grpSpPr>
        <p:grpSp>
          <p:nvGrpSpPr>
            <p:cNvPr id="9" name="그룹 8"/>
            <p:cNvGrpSpPr/>
            <p:nvPr/>
          </p:nvGrpSpPr>
          <p:grpSpPr>
            <a:xfrm>
              <a:off x="949960" y="1694180"/>
              <a:ext cx="3856355" cy="1580515"/>
              <a:chOff x="949960" y="1694180"/>
              <a:chExt cx="3856355" cy="1580515"/>
            </a:xfrm>
          </p:grpSpPr>
          <p:sp>
            <p:nvSpPr>
              <p:cNvPr id="11" name="위쪽 리본 10"/>
              <p:cNvSpPr/>
              <p:nvPr/>
            </p:nvSpPr>
            <p:spPr>
              <a:xfrm>
                <a:off x="949960" y="1694180"/>
                <a:ext cx="3856355" cy="379095"/>
              </a:xfrm>
              <a:prstGeom prst="ribbon2">
                <a:avLst>
                  <a:gd name="adj1" fmla="val 16667"/>
                  <a:gd name="adj2" fmla="val 63486"/>
                </a:avLst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b="1" dirty="0" err="1" smtClean="0"/>
                  <a:t>조은식당이</a:t>
                </a:r>
                <a:r>
                  <a:rPr lang="ko-KR" altLang="en-US" sz="1100" b="1" dirty="0" smtClean="0"/>
                  <a:t> 문을</a:t>
                </a:r>
                <a:r>
                  <a:rPr lang="en-US" altLang="ko-KR" sz="1100" b="1" dirty="0" smtClean="0"/>
                  <a:t> </a:t>
                </a:r>
                <a:r>
                  <a:rPr lang="ko-KR" altLang="en-US" sz="1100" b="1" dirty="0" smtClean="0"/>
                  <a:t>열었습니다</a:t>
                </a:r>
                <a:endParaRPr lang="en-US" sz="1100" b="1" dirty="0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1398905" y="2145665"/>
                <a:ext cx="2957830" cy="163195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b="1" dirty="0" smtClean="0"/>
                  <a:t>2</a:t>
                </a:r>
                <a:r>
                  <a:rPr lang="ko-KR" altLang="en-US" sz="800" b="1" dirty="0" smtClean="0"/>
                  <a:t>월 </a:t>
                </a:r>
                <a:r>
                  <a:rPr lang="en-US" altLang="ko-KR" sz="800" b="1" dirty="0" smtClean="0"/>
                  <a:t>1</a:t>
                </a:r>
                <a:r>
                  <a:rPr lang="ko-KR" altLang="en-US" sz="800" b="1" dirty="0" smtClean="0"/>
                  <a:t>일부터 </a:t>
                </a:r>
                <a:r>
                  <a:rPr lang="en-US" altLang="ko-KR" sz="800" b="1" dirty="0" smtClean="0"/>
                  <a:t>2</a:t>
                </a:r>
                <a:r>
                  <a:rPr lang="ko-KR" altLang="en-US" sz="800" b="1" dirty="0" smtClean="0"/>
                  <a:t>월 </a:t>
                </a:r>
                <a:r>
                  <a:rPr lang="en-US" altLang="ko-KR" sz="800" b="1" dirty="0" smtClean="0"/>
                  <a:t>28</a:t>
                </a:r>
                <a:r>
                  <a:rPr lang="ko-KR" altLang="en-US" sz="800" b="1" dirty="0" smtClean="0"/>
                  <a:t>일까지 선물을 드립니다</a:t>
                </a:r>
                <a:r>
                  <a:rPr lang="en-US" altLang="ko-KR" sz="800" b="1" dirty="0" smtClean="0"/>
                  <a:t>.</a:t>
                </a:r>
                <a:endParaRPr lang="en-US" sz="800" b="1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573530" y="2380615"/>
                <a:ext cx="2992120" cy="553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볶음밥 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-------- 7,000</a:t>
                </a:r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원</a:t>
                </a:r>
                <a:endParaRPr lang="en-US" altLang="ko-KR" sz="1000" b="1" dirty="0" smtClean="0">
                  <a:solidFill>
                    <a:schemeClr val="bg1"/>
                  </a:solidFill>
                </a:endParaRPr>
              </a:p>
              <a:p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비빔밥 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-------- 6,000</a:t>
                </a:r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원</a:t>
                </a:r>
                <a:endParaRPr lang="en-US" altLang="ko-KR" sz="1000" b="1" dirty="0" smtClean="0">
                  <a:solidFill>
                    <a:schemeClr val="bg1"/>
                  </a:solidFill>
                </a:endParaRPr>
              </a:p>
              <a:p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불고기 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-------- 5,500</a:t>
                </a:r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원</a:t>
                </a:r>
                <a:endParaRPr lang="en-US" sz="10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116965" y="2874645"/>
                <a:ext cx="3549650" cy="4000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◎ 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12</a:t>
                </a:r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시 전에는 모든 메뉴가 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5,000</a:t>
                </a:r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원입니다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.</a:t>
                </a:r>
              </a:p>
              <a:p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◎ 일요일은 쉽니다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.</a:t>
                </a:r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762000" y="1592580"/>
              <a:ext cx="4276725" cy="1667510"/>
            </a:xfrm>
            <a:prstGeom prst="rect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7" name="TextBox 16"/>
          <p:cNvSpPr txBox="1">
            <a:spLocks/>
          </p:cNvSpPr>
          <p:nvPr/>
        </p:nvSpPr>
        <p:spPr>
          <a:xfrm rot="0">
            <a:off x="5219065" y="993775"/>
            <a:ext cx="3556635" cy="1890394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〮식당 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Nhà hàng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 〮문을 열다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Mở cửa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〮볶음밥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Cơm rang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 〮비빔밥 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Cơm trộn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〮불고기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Thịt xào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〮전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Trước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 〮모든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Tất, tất cả.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〮메뉴 – menu   〮쉬다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Nghỉ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9650" y="3648710"/>
            <a:ext cx="436181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Chủ nhật nghỉ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19810" y="4065270"/>
            <a:ext cx="346900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Trước 12 giờ trưa, toàn bộ menu có giá 5000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19810" y="4471670"/>
            <a:ext cx="5970270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Buổi chiều, sau 12 giờ, cơm rang và thịt xào không đồng giá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19810" y="4888230"/>
            <a:ext cx="3406140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Từ ngày 1 đến ngày 28 tháng 2 (1 tháng)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721995" y="433578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5255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11.</a:t>
            </a:r>
            <a:r>
              <a:rPr lang="en-US" altLang="ko-KR" sz="1800" b="0" dirty="0" smtClean="0"/>
              <a:t> </a:t>
            </a:r>
            <a:r>
              <a:rPr lang="ko-KR" altLang="en-US" sz="1800" dirty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762000" y="3239770"/>
            <a:ext cx="4860290" cy="1825625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영화는 뉴스 전에 합니다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 smtClean="0"/>
              <a:t>구 월 </a:t>
            </a:r>
            <a:r>
              <a:rPr lang="ko-KR" altLang="en-US" dirty="0"/>
              <a:t>일 일 밤에 영화를 볼 수 있습니다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뉴스는 저녁 일곱 시에 시작합니다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드라마는 한 시간 정도 합니다</a:t>
            </a:r>
            <a:r>
              <a:rPr lang="en-US" altLang="ko-KR" dirty="0"/>
              <a:t>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1206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640715" y="1543685"/>
            <a:ext cx="4730115" cy="1823720"/>
            <a:chOff x="640715" y="1543685"/>
            <a:chExt cx="4730115" cy="1823720"/>
          </a:xfrm>
        </p:grpSpPr>
        <p:sp>
          <p:nvSpPr>
            <p:cNvPr id="9" name="직사각형 8"/>
            <p:cNvSpPr/>
            <p:nvPr/>
          </p:nvSpPr>
          <p:spPr>
            <a:xfrm>
              <a:off x="640715" y="1543685"/>
              <a:ext cx="4730115" cy="1823720"/>
            </a:xfrm>
            <a:prstGeom prst="rect">
              <a:avLst/>
            </a:prstGeom>
            <a:noFill/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1809115" y="1780540"/>
              <a:ext cx="2392045" cy="299085"/>
            </a:xfrm>
            <a:prstGeom prst="roundRect">
              <a:avLst/>
            </a:prstGeom>
            <a:noFill/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/>
                <a:t>SBC TV </a:t>
              </a:r>
              <a:r>
                <a:rPr lang="ko-KR" altLang="en-US" sz="1600" dirty="0" smtClean="0"/>
                <a:t>프로그램</a:t>
              </a:r>
              <a:endParaRPr lang="ko-KR" altLang="en-US" sz="1600" dirty="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329055" y="2237740"/>
              <a:ext cx="85153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dirty="0" smtClean="0">
                  <a:solidFill>
                    <a:schemeClr val="bg1"/>
                  </a:solidFill>
                </a:rPr>
                <a:t>시간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2180590" y="2237740"/>
              <a:ext cx="253682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9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월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1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일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(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월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)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329055" y="2455545"/>
              <a:ext cx="85153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18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시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2180590" y="2455545"/>
              <a:ext cx="253682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dirty="0" smtClean="0">
                  <a:solidFill>
                    <a:schemeClr val="bg1"/>
                  </a:solidFill>
                </a:rPr>
                <a:t>드라마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‘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민들레 꽃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＇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1329055" y="2673350"/>
              <a:ext cx="85153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19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시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2180590" y="2673350"/>
              <a:ext cx="253682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SBC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뉴스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329055" y="2891155"/>
              <a:ext cx="85153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20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시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2180590" y="2891155"/>
              <a:ext cx="253682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dirty="0" smtClean="0">
                  <a:solidFill>
                    <a:schemeClr val="bg1"/>
                  </a:solidFill>
                </a:rPr>
                <a:t>영화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‘</a:t>
              </a:r>
              <a:r>
                <a:rPr lang="ko-KR" altLang="en-US" sz="1400" dirty="0">
                  <a:solidFill>
                    <a:schemeClr val="bg1"/>
                  </a:solidFill>
                </a:rPr>
                <a:t>봄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＇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Box 18"/>
          <p:cNvSpPr txBox="1">
            <a:spLocks/>
          </p:cNvSpPr>
          <p:nvPr/>
        </p:nvSpPr>
        <p:spPr>
          <a:xfrm rot="0">
            <a:off x="5706745" y="963930"/>
            <a:ext cx="2286000" cy="258381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〮프로그램 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chương trình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〮시간  -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thời gian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〮시 –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tiếng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〮월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tháng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〮일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ngày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〮드라마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phim truyền hình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〮뉴스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thời sự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〮영화 –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phim điện ảnh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14425" y="3606165"/>
            <a:ext cx="436181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Phim điện ảnh chiếu sau thời sự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1" name="TextBox 20"/>
          <p:cNvSpPr txBox="1">
            <a:spLocks/>
          </p:cNvSpPr>
          <p:nvPr/>
        </p:nvSpPr>
        <p:spPr>
          <a:xfrm rot="0">
            <a:off x="1124585" y="4022725"/>
            <a:ext cx="4233545" cy="276860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Phim điện ảnh được chiếu vào lúc 20 giờ ngày 1 tháng 9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24585" y="4429125"/>
            <a:ext cx="3059430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Thời sự được phát sóng vào lúc 19 giờ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TextBox 22"/>
          <p:cNvSpPr txBox="1">
            <a:spLocks/>
          </p:cNvSpPr>
          <p:nvPr/>
        </p:nvSpPr>
        <p:spPr>
          <a:xfrm rot="0">
            <a:off x="1124585" y="4845685"/>
            <a:ext cx="4367530" cy="276860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Phim truyền hình được chiếu từ 18 giờ đến 19 giờ - 1 tiếng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타원 23"/>
          <p:cNvSpPr/>
          <p:nvPr/>
        </p:nvSpPr>
        <p:spPr>
          <a:xfrm>
            <a:off x="858520" y="345249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3026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12.</a:t>
            </a:r>
            <a:r>
              <a:rPr lang="en-US" altLang="ko-KR" sz="1800" b="0" dirty="0" smtClean="0"/>
              <a:t> </a:t>
            </a:r>
            <a:r>
              <a:rPr lang="ko-KR" altLang="en-US" sz="1800" dirty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3832225" y="1682750"/>
            <a:ext cx="4859655" cy="1824990"/>
          </a:xfrm>
        </p:spPr>
        <p:txBody>
          <a:bodyPr/>
          <a:lstStyle/>
          <a:p>
            <a:r>
              <a:rPr lang="ko-KR" altLang="en-US" dirty="0"/>
              <a:t>전주는 비가 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강릉은 </a:t>
            </a:r>
            <a:r>
              <a:rPr lang="ko-KR" altLang="en-US" dirty="0"/>
              <a:t>날씨가 맑습니다</a:t>
            </a:r>
            <a:r>
              <a:rPr lang="en-US" altLang="ko-KR" dirty="0"/>
              <a:t>.</a:t>
            </a:r>
          </a:p>
          <a:p>
            <a:r>
              <a:rPr lang="ko-KR" altLang="en-US" dirty="0" smtClean="0"/>
              <a:t>부산은 </a:t>
            </a:r>
            <a:r>
              <a:rPr lang="ko-KR" altLang="en-US" dirty="0"/>
              <a:t>날씨가 흐립니다</a:t>
            </a:r>
            <a:r>
              <a:rPr lang="en-US" altLang="ko-KR" dirty="0"/>
              <a:t>.</a:t>
            </a:r>
          </a:p>
          <a:p>
            <a:r>
              <a:rPr lang="ko-KR" altLang="en-US" dirty="0" smtClean="0"/>
              <a:t>서울이 </a:t>
            </a:r>
            <a:r>
              <a:rPr lang="ko-KR" altLang="en-US" dirty="0"/>
              <a:t>제일 덥습니다</a:t>
            </a:r>
            <a:r>
              <a:rPr lang="en-US" altLang="ko-KR" dirty="0"/>
              <a:t>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03960" y="533400"/>
            <a:ext cx="10504805" cy="31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45185" y="1431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372745" y="1650365"/>
            <a:ext cx="3376930" cy="3297555"/>
            <a:chOff x="372745" y="1650365"/>
            <a:chExt cx="3376930" cy="3297555"/>
          </a:xfrm>
        </p:grpSpPr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2745" y="1660525"/>
              <a:ext cx="3376930" cy="3287395"/>
            </a:xfrm>
            <a:prstGeom prst="rect">
              <a:avLst/>
            </a:prstGeom>
          </p:spPr>
        </p:pic>
        <p:grpSp>
          <p:nvGrpSpPr>
            <p:cNvPr id="11" name="그룹 10"/>
            <p:cNvGrpSpPr/>
            <p:nvPr/>
          </p:nvGrpSpPr>
          <p:grpSpPr>
            <a:xfrm>
              <a:off x="1143635" y="1956435"/>
              <a:ext cx="741045" cy="1423670"/>
              <a:chOff x="1143635" y="1956435"/>
              <a:chExt cx="741045" cy="1423670"/>
            </a:xfrm>
          </p:grpSpPr>
          <p:sp>
            <p:nvSpPr>
              <p:cNvPr id="38" name="직사각형 37"/>
              <p:cNvSpPr/>
              <p:nvPr/>
            </p:nvSpPr>
            <p:spPr>
              <a:xfrm>
                <a:off x="1143635" y="2288540"/>
                <a:ext cx="658495" cy="1044575"/>
              </a:xfrm>
              <a:prstGeom prst="rect">
                <a:avLst/>
              </a:prstGeom>
              <a:solidFill>
                <a:srgbClr val="03231B"/>
              </a:solidFill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해 38"/>
              <p:cNvSpPr/>
              <p:nvPr/>
            </p:nvSpPr>
            <p:spPr>
              <a:xfrm>
                <a:off x="1226185" y="2375535"/>
                <a:ext cx="506095" cy="581660"/>
              </a:xfrm>
              <a:prstGeom prst="sun">
                <a:avLst/>
              </a:prstGeom>
              <a:noFill/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구름 39"/>
              <p:cNvSpPr/>
              <p:nvPr/>
            </p:nvSpPr>
            <p:spPr>
              <a:xfrm>
                <a:off x="1402715" y="2695575"/>
                <a:ext cx="364490" cy="290830"/>
              </a:xfrm>
              <a:prstGeom prst="cloud">
                <a:avLst/>
              </a:prstGeom>
              <a:solidFill>
                <a:srgbClr val="003300"/>
              </a:solidFill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1226185" y="1956435"/>
                <a:ext cx="658495" cy="369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dirty="0" smtClean="0">
                    <a:solidFill>
                      <a:schemeClr val="bg1"/>
                    </a:solidFill>
                  </a:rPr>
                  <a:t>서울</a:t>
                </a:r>
                <a:endParaRPr lang="ko-KR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202055" y="3041650"/>
                <a:ext cx="658495" cy="338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dirty="0" smtClean="0">
                    <a:solidFill>
                      <a:schemeClr val="bg1"/>
                    </a:solidFill>
                  </a:rPr>
                  <a:t>28ºC</a:t>
                </a:r>
                <a:endParaRPr lang="ko-KR" altLang="en-US" sz="16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2" name="그룹 11"/>
            <p:cNvGrpSpPr/>
            <p:nvPr/>
          </p:nvGrpSpPr>
          <p:grpSpPr>
            <a:xfrm>
              <a:off x="2189480" y="1650365"/>
              <a:ext cx="735330" cy="1438910"/>
              <a:chOff x="2189480" y="1650365"/>
              <a:chExt cx="735330" cy="1438910"/>
            </a:xfrm>
          </p:grpSpPr>
          <p:sp>
            <p:nvSpPr>
              <p:cNvPr id="34" name="직사각형 33"/>
              <p:cNvSpPr/>
              <p:nvPr/>
            </p:nvSpPr>
            <p:spPr>
              <a:xfrm>
                <a:off x="2193290" y="1997710"/>
                <a:ext cx="658495" cy="1044575"/>
              </a:xfrm>
              <a:prstGeom prst="rect">
                <a:avLst/>
              </a:prstGeom>
              <a:solidFill>
                <a:srgbClr val="03231B"/>
              </a:solidFill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해 34"/>
              <p:cNvSpPr/>
              <p:nvPr/>
            </p:nvSpPr>
            <p:spPr>
              <a:xfrm>
                <a:off x="2275205" y="2084705"/>
                <a:ext cx="506095" cy="581660"/>
              </a:xfrm>
              <a:prstGeom prst="sun">
                <a:avLst/>
              </a:prstGeom>
              <a:noFill/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189480" y="1650365"/>
                <a:ext cx="658495" cy="369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dirty="0" smtClean="0">
                    <a:solidFill>
                      <a:schemeClr val="bg1"/>
                    </a:solidFill>
                  </a:rPr>
                  <a:t>강릉</a:t>
                </a:r>
                <a:endParaRPr lang="ko-KR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265680" y="2750820"/>
                <a:ext cx="658495" cy="338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dirty="0" smtClean="0">
                    <a:solidFill>
                      <a:schemeClr val="bg1"/>
                    </a:solidFill>
                  </a:rPr>
                  <a:t>29ºC</a:t>
                </a:r>
                <a:endParaRPr lang="ko-KR" altLang="en-US" sz="16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1731645" y="3294380"/>
              <a:ext cx="741045" cy="1423670"/>
              <a:chOff x="1731645" y="3294380"/>
              <a:chExt cx="741045" cy="1423670"/>
            </a:xfrm>
          </p:grpSpPr>
          <p:grpSp>
            <p:nvGrpSpPr>
              <p:cNvPr id="21" name="그룹 20"/>
              <p:cNvGrpSpPr/>
              <p:nvPr/>
            </p:nvGrpSpPr>
            <p:grpSpPr>
              <a:xfrm>
                <a:off x="1731645" y="3294380"/>
                <a:ext cx="741045" cy="1423670"/>
                <a:chOff x="1731645" y="3294380"/>
                <a:chExt cx="741045" cy="1423670"/>
              </a:xfrm>
            </p:grpSpPr>
            <p:sp>
              <p:nvSpPr>
                <p:cNvPr id="31" name="직사각형 30"/>
                <p:cNvSpPr/>
                <p:nvPr/>
              </p:nvSpPr>
              <p:spPr>
                <a:xfrm>
                  <a:off x="1731645" y="3626485"/>
                  <a:ext cx="658495" cy="1044575"/>
                </a:xfrm>
                <a:prstGeom prst="rect">
                  <a:avLst/>
                </a:prstGeom>
                <a:solidFill>
                  <a:srgbClr val="03231B"/>
                </a:solidFill>
                <a:ln w="317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1814195" y="3294380"/>
                  <a:ext cx="658495" cy="3695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dirty="0" smtClean="0">
                      <a:solidFill>
                        <a:schemeClr val="bg1"/>
                      </a:solidFill>
                    </a:rPr>
                    <a:t>전주</a:t>
                  </a:r>
                  <a:endParaRPr lang="ko-KR" alt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1790065" y="4379595"/>
                  <a:ext cx="658495" cy="3384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600" dirty="0" smtClean="0">
                      <a:solidFill>
                        <a:schemeClr val="bg1"/>
                      </a:solidFill>
                    </a:rPr>
                    <a:t>20ºC</a:t>
                  </a:r>
                  <a:endParaRPr lang="ko-KR" altLang="en-US" sz="16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22" name="그룹 21"/>
              <p:cNvGrpSpPr/>
              <p:nvPr/>
            </p:nvGrpSpPr>
            <p:grpSpPr>
              <a:xfrm>
                <a:off x="1906270" y="3738880"/>
                <a:ext cx="309880" cy="634365"/>
                <a:chOff x="1906270" y="3738880"/>
                <a:chExt cx="309880" cy="634365"/>
              </a:xfrm>
            </p:grpSpPr>
            <p:sp>
              <p:nvSpPr>
                <p:cNvPr id="23" name="눈물 방울 22"/>
                <p:cNvSpPr/>
                <p:nvPr/>
              </p:nvSpPr>
              <p:spPr>
                <a:xfrm rot="18846887">
                  <a:off x="1884680" y="3761105"/>
                  <a:ext cx="116205" cy="72390"/>
                </a:xfrm>
                <a:prstGeom prst="teardrop">
                  <a:avLst>
                    <a:gd name="adj" fmla="val 200000"/>
                  </a:avLst>
                </a:prstGeom>
                <a:solidFill>
                  <a:schemeClr val="accent5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4" name="현 23"/>
                <p:cNvSpPr/>
                <p:nvPr/>
              </p:nvSpPr>
              <p:spPr>
                <a:xfrm rot="6835394">
                  <a:off x="1851660" y="3854450"/>
                  <a:ext cx="430530" cy="278130"/>
                </a:xfrm>
                <a:prstGeom prst="chord">
                  <a:avLst/>
                </a:prstGeom>
                <a:noFill/>
                <a:ln w="317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5" name="자유형 24"/>
                <p:cNvSpPr/>
                <p:nvPr/>
              </p:nvSpPr>
              <p:spPr>
                <a:xfrm>
                  <a:off x="1967230" y="4079240"/>
                  <a:ext cx="89535" cy="294005"/>
                </a:xfrm>
                <a:custGeom>
                  <a:avLst/>
                  <a:gdLst>
                    <a:gd name="connsiteX0" fmla="*/ 254000 w 254000"/>
                    <a:gd name="connsiteY0" fmla="*/ 0 h 627277"/>
                    <a:gd name="connsiteX1" fmla="*/ 152400 w 254000"/>
                    <a:gd name="connsiteY1" fmla="*/ 609600 h 627277"/>
                    <a:gd name="connsiteX2" fmla="*/ 76200 w 254000"/>
                    <a:gd name="connsiteY2" fmla="*/ 457200 h 627277"/>
                    <a:gd name="connsiteX3" fmla="*/ 139700 w 254000"/>
                    <a:gd name="connsiteY3" fmla="*/ 393700 h 627277"/>
                    <a:gd name="connsiteX4" fmla="*/ 0 w 254000"/>
                    <a:gd name="connsiteY4" fmla="*/ 431800 h 6272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4000" h="627277">
                      <a:moveTo>
                        <a:pt x="254000" y="0"/>
                      </a:moveTo>
                      <a:cubicBezTo>
                        <a:pt x="218016" y="266700"/>
                        <a:pt x="182033" y="533400"/>
                        <a:pt x="152400" y="609600"/>
                      </a:cubicBezTo>
                      <a:cubicBezTo>
                        <a:pt x="122767" y="685800"/>
                        <a:pt x="78317" y="493183"/>
                        <a:pt x="76200" y="457200"/>
                      </a:cubicBezTo>
                      <a:cubicBezTo>
                        <a:pt x="74083" y="421217"/>
                        <a:pt x="152400" y="397933"/>
                        <a:pt x="139700" y="393700"/>
                      </a:cubicBezTo>
                      <a:cubicBezTo>
                        <a:pt x="127000" y="389467"/>
                        <a:pt x="63500" y="410633"/>
                        <a:pt x="0" y="431800"/>
                      </a:cubicBezTo>
                    </a:path>
                  </a:pathLst>
                </a:custGeom>
                <a:noFill/>
                <a:ln w="317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cxnSp>
              <p:nvCxnSpPr>
                <p:cNvPr id="26" name="직선 연결선 25"/>
                <p:cNvCxnSpPr/>
                <p:nvPr/>
              </p:nvCxnSpPr>
              <p:spPr>
                <a:xfrm flipH="1">
                  <a:off x="1971675" y="3781425"/>
                  <a:ext cx="89535" cy="291465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직선 연결선 26"/>
                <p:cNvCxnSpPr/>
                <p:nvPr/>
              </p:nvCxnSpPr>
              <p:spPr>
                <a:xfrm>
                  <a:off x="2118995" y="3781425"/>
                  <a:ext cx="0" cy="291465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눈물 방울 27"/>
                <p:cNvSpPr/>
                <p:nvPr/>
              </p:nvSpPr>
              <p:spPr>
                <a:xfrm rot="18846887">
                  <a:off x="2122170" y="4189730"/>
                  <a:ext cx="116205" cy="72390"/>
                </a:xfrm>
                <a:prstGeom prst="teardrop">
                  <a:avLst>
                    <a:gd name="adj" fmla="val 200000"/>
                  </a:avLst>
                </a:prstGeom>
                <a:solidFill>
                  <a:schemeClr val="accent5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9" name="눈물 방울 28"/>
                <p:cNvSpPr/>
                <p:nvPr/>
              </p:nvSpPr>
              <p:spPr>
                <a:xfrm rot="18846887">
                  <a:off x="2099310" y="3896995"/>
                  <a:ext cx="116205" cy="72390"/>
                </a:xfrm>
                <a:prstGeom prst="teardrop">
                  <a:avLst>
                    <a:gd name="adj" fmla="val 200000"/>
                  </a:avLst>
                </a:prstGeom>
                <a:solidFill>
                  <a:schemeClr val="accent5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" name="눈물 방울 29"/>
                <p:cNvSpPr/>
                <p:nvPr/>
              </p:nvSpPr>
              <p:spPr>
                <a:xfrm rot="18846887">
                  <a:off x="1940560" y="4021455"/>
                  <a:ext cx="116205" cy="72390"/>
                </a:xfrm>
                <a:prstGeom prst="teardrop">
                  <a:avLst>
                    <a:gd name="adj" fmla="val 200000"/>
                  </a:avLst>
                </a:prstGeom>
                <a:solidFill>
                  <a:schemeClr val="accent5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4" name="그룹 13"/>
            <p:cNvGrpSpPr/>
            <p:nvPr/>
          </p:nvGrpSpPr>
          <p:grpSpPr>
            <a:xfrm>
              <a:off x="2657475" y="3126105"/>
              <a:ext cx="741045" cy="1423670"/>
              <a:chOff x="2657475" y="3126105"/>
              <a:chExt cx="741045" cy="1423670"/>
            </a:xfrm>
          </p:grpSpPr>
          <p:grpSp>
            <p:nvGrpSpPr>
              <p:cNvPr id="15" name="그룹 14"/>
              <p:cNvGrpSpPr/>
              <p:nvPr/>
            </p:nvGrpSpPr>
            <p:grpSpPr>
              <a:xfrm>
                <a:off x="2657475" y="3126105"/>
                <a:ext cx="741045" cy="1423670"/>
                <a:chOff x="2657475" y="3126105"/>
                <a:chExt cx="741045" cy="1423670"/>
              </a:xfrm>
            </p:grpSpPr>
            <p:sp>
              <p:nvSpPr>
                <p:cNvPr id="18" name="직사각형 17"/>
                <p:cNvSpPr/>
                <p:nvPr/>
              </p:nvSpPr>
              <p:spPr>
                <a:xfrm>
                  <a:off x="2657475" y="3458210"/>
                  <a:ext cx="658495" cy="1044575"/>
                </a:xfrm>
                <a:prstGeom prst="rect">
                  <a:avLst/>
                </a:prstGeom>
                <a:solidFill>
                  <a:srgbClr val="03231B"/>
                </a:solidFill>
                <a:ln w="317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2740025" y="3126105"/>
                  <a:ext cx="658495" cy="3695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dirty="0" smtClean="0">
                      <a:solidFill>
                        <a:schemeClr val="bg1"/>
                      </a:solidFill>
                    </a:rPr>
                    <a:t>부산</a:t>
                  </a:r>
                  <a:endParaRPr lang="ko-KR" alt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2729865" y="4211320"/>
                  <a:ext cx="658495" cy="3384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600" dirty="0" smtClean="0">
                      <a:solidFill>
                        <a:schemeClr val="bg1"/>
                      </a:solidFill>
                    </a:rPr>
                    <a:t>24ºC</a:t>
                  </a:r>
                  <a:endParaRPr lang="ko-KR" altLang="en-US" sz="160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16" name="구름 15"/>
              <p:cNvSpPr/>
              <p:nvPr/>
            </p:nvSpPr>
            <p:spPr>
              <a:xfrm>
                <a:off x="2699385" y="3559810"/>
                <a:ext cx="452755" cy="333375"/>
              </a:xfrm>
              <a:prstGeom prst="cloud">
                <a:avLst/>
              </a:prstGeom>
              <a:solidFill>
                <a:srgbClr val="003300"/>
              </a:solidFill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구름 16"/>
              <p:cNvSpPr/>
              <p:nvPr/>
            </p:nvSpPr>
            <p:spPr>
              <a:xfrm>
                <a:off x="2699385" y="3726180"/>
                <a:ext cx="596265" cy="462915"/>
              </a:xfrm>
              <a:prstGeom prst="cloud">
                <a:avLst/>
              </a:prstGeom>
              <a:solidFill>
                <a:srgbClr val="003300"/>
              </a:solidFill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8" name="TextBox 47"/>
          <p:cNvSpPr txBox="1"/>
          <p:nvPr/>
        </p:nvSpPr>
        <p:spPr>
          <a:xfrm>
            <a:off x="4372610" y="2040255"/>
            <a:ext cx="436181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비가 오다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mưa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382770" y="2456815"/>
            <a:ext cx="346900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날씨가 맑다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nắng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382770" y="2863215"/>
            <a:ext cx="3059430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날씨가 흐리다 -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nhiều mây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382770" y="3279775"/>
            <a:ext cx="3406140" cy="46164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제일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nhất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, 덥다 –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nóng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Gangneung là nơi nóng nhất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.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52" name="타원 51"/>
          <p:cNvSpPr/>
          <p:nvPr/>
        </p:nvSpPr>
        <p:spPr>
          <a:xfrm>
            <a:off x="3928110" y="313753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656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 smtClean="0">
                <a:solidFill>
                  <a:schemeClr val="bg1"/>
                </a:solidFill>
              </a:rPr>
              <a:t>10. 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맞지 </a:t>
            </a:r>
            <a:r>
              <a:rPr lang="ko-KR" altLang="en-US" sz="1800" b="0" u="sng" dirty="0" smtClean="0">
                <a:solidFill>
                  <a:schemeClr val="bg1"/>
                </a:solidFill>
              </a:rPr>
              <a:t>않는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 것을 고르십시오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762000" y="3239770"/>
            <a:ext cx="4860290" cy="1825625"/>
          </a:xfrm>
        </p:spPr>
        <p:txBody>
          <a:bodyPr/>
          <a:lstStyle/>
          <a:p>
            <a:r>
              <a:rPr lang="ko-KR" altLang="en-US" dirty="0" smtClean="0"/>
              <a:t>일요일에 문을 안 엽니다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토요일은 세 시에 끝납니다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점심시간은 두 시간입니다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수요일은 열한 시에 시작합니다</a:t>
            </a:r>
            <a:r>
              <a:rPr lang="en-US" altLang="ko-KR" dirty="0" smtClean="0"/>
              <a:t>.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765810"/>
            <a:ext cx="1655826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762000" y="1575435"/>
            <a:ext cx="4052570" cy="1664335"/>
            <a:chOff x="762000" y="1575435"/>
            <a:chExt cx="4052570" cy="1664335"/>
          </a:xfrm>
        </p:grpSpPr>
        <p:sp>
          <p:nvSpPr>
            <p:cNvPr id="9" name="직사각형 8"/>
            <p:cNvSpPr/>
            <p:nvPr/>
          </p:nvSpPr>
          <p:spPr>
            <a:xfrm>
              <a:off x="762000" y="1734820"/>
              <a:ext cx="4052570" cy="1504950"/>
            </a:xfrm>
            <a:prstGeom prst="rect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1600" dirty="0" smtClean="0">
                <a:solidFill>
                  <a:schemeClr val="bg1">
                    <a:lumMod val="95000"/>
                  </a:schemeClr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bg1">
                      <a:lumMod val="95000"/>
                    </a:schemeClr>
                  </a:solidFill>
                </a:rPr>
                <a:t>월요일 </a:t>
              </a:r>
              <a:r>
                <a:rPr lang="en-US" altLang="ko-KR" sz="1600" dirty="0" smtClean="0">
                  <a:solidFill>
                    <a:schemeClr val="bg1">
                      <a:lumMod val="95000"/>
                    </a:schemeClr>
                  </a:solidFill>
                </a:rPr>
                <a:t>~ </a:t>
              </a:r>
              <a:r>
                <a:rPr lang="ko-KR" altLang="en-US" sz="1600" dirty="0" smtClean="0">
                  <a:solidFill>
                    <a:schemeClr val="bg1">
                      <a:lumMod val="95000"/>
                    </a:schemeClr>
                  </a:solidFill>
                </a:rPr>
                <a:t>금요일</a:t>
              </a:r>
              <a:r>
                <a:rPr lang="en-US" altLang="ko-KR" sz="1600" dirty="0" smtClean="0">
                  <a:solidFill>
                    <a:schemeClr val="bg1">
                      <a:lumMod val="95000"/>
                    </a:schemeClr>
                  </a:solidFill>
                </a:rPr>
                <a:t>	</a:t>
              </a:r>
              <a:r>
                <a:rPr lang="en-US" altLang="ko-KR" sz="1600" dirty="0">
                  <a:solidFill>
                    <a:schemeClr val="bg1">
                      <a:lumMod val="95000"/>
                    </a:schemeClr>
                  </a:solidFill>
                </a:rPr>
                <a:t> </a:t>
              </a:r>
              <a:r>
                <a:rPr lang="en-US" altLang="ko-KR" sz="1600" dirty="0" smtClean="0">
                  <a:solidFill>
                    <a:schemeClr val="bg1">
                      <a:lumMod val="95000"/>
                    </a:schemeClr>
                  </a:solidFill>
                </a:rPr>
                <a:t>    10:00~18:00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bg1">
                      <a:lumMod val="95000"/>
                    </a:schemeClr>
                  </a:solidFill>
                </a:rPr>
                <a:t>토요일</a:t>
              </a:r>
              <a:r>
                <a:rPr lang="en-US" altLang="ko-KR" sz="1600" dirty="0" smtClean="0">
                  <a:solidFill>
                    <a:schemeClr val="bg1">
                      <a:lumMod val="95000"/>
                    </a:schemeClr>
                  </a:solidFill>
                </a:rPr>
                <a:t>		     10:00~15:00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1600" dirty="0">
                <a:solidFill>
                  <a:schemeClr val="bg1">
                    <a:lumMod val="95000"/>
                  </a:schemeClr>
                </a:solidFill>
              </a:endParaRPr>
            </a:p>
            <a:p>
              <a:pPr algn="ctr"/>
              <a:r>
                <a:rPr lang="en-US" altLang="ko-KR" sz="1200" dirty="0" smtClean="0">
                  <a:solidFill>
                    <a:schemeClr val="bg1">
                      <a:lumMod val="95000"/>
                    </a:schemeClr>
                  </a:solidFill>
                </a:rPr>
                <a:t>&lt;</a:t>
              </a:r>
              <a:r>
                <a:rPr lang="ko-KR" altLang="en-US" sz="1200" dirty="0" smtClean="0">
                  <a:solidFill>
                    <a:schemeClr val="bg1">
                      <a:lumMod val="95000"/>
                    </a:schemeClr>
                  </a:solidFill>
                </a:rPr>
                <a:t>점심시간 </a:t>
              </a:r>
              <a:r>
                <a:rPr lang="en-US" altLang="ko-KR" sz="1200" dirty="0" smtClean="0">
                  <a:solidFill>
                    <a:schemeClr val="bg1">
                      <a:lumMod val="95000"/>
                    </a:schemeClr>
                  </a:solidFill>
                </a:rPr>
                <a:t>12:00~14:00&gt;</a:t>
              </a:r>
            </a:p>
            <a:p>
              <a:pPr algn="ctr"/>
              <a:r>
                <a:rPr lang="en-US" altLang="ko-KR" sz="1200" dirty="0" smtClean="0">
                  <a:solidFill>
                    <a:schemeClr val="bg1">
                      <a:lumMod val="95000"/>
                    </a:schemeClr>
                  </a:solidFill>
                </a:rPr>
                <a:t>※</a:t>
              </a:r>
              <a:r>
                <a:rPr lang="ko-KR" altLang="en-US" sz="1200" dirty="0" smtClean="0">
                  <a:solidFill>
                    <a:schemeClr val="bg1">
                      <a:lumMod val="95000"/>
                    </a:schemeClr>
                  </a:solidFill>
                </a:rPr>
                <a:t>일요일은 쉽니다</a:t>
              </a:r>
              <a:r>
                <a:rPr lang="en-US" altLang="ko-KR" sz="1200" dirty="0" smtClean="0">
                  <a:solidFill>
                    <a:schemeClr val="bg1">
                      <a:lumMod val="95000"/>
                    </a:schemeClr>
                  </a:solidFill>
                </a:rPr>
                <a:t>.</a:t>
              </a:r>
              <a:endParaRPr lang="en-US" altLang="ko-KR" sz="1200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1855470" y="1575435"/>
              <a:ext cx="1866265" cy="319405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sz="1400" b="1" dirty="0" smtClean="0">
                  <a:solidFill>
                    <a:schemeClr val="bg1">
                      <a:lumMod val="95000"/>
                    </a:schemeClr>
                  </a:solidFill>
                </a:rPr>
                <a:t>기사병원 진료 안내</a:t>
              </a:r>
              <a:endParaRPr lang="ko-KR" altLang="en-US" sz="14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861560" y="523240"/>
            <a:ext cx="3284220" cy="189039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〮병원 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bệnh viện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〮진료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chữa trị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〮안내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thông báo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 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〮점심시간 – 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giờ nghỉ trưa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〮일요일은 쉽니다 –</a:t>
            </a: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 Chủ nhật nghỉ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66520" y="3606165"/>
            <a:ext cx="436181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일요일은 쉽니다.-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Chủ nhật nghỉ.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6680" y="4022725"/>
            <a:ext cx="346900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Thứ 7 đóng cửa lúc 15 giờ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76680" y="4429125"/>
            <a:ext cx="3059430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12:00~14:00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2 tiếng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76680" y="4845685"/>
            <a:ext cx="340677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Thứ 4 mở của vào lúc 1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0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giờ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858520" y="470344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9168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11.</a:t>
            </a:r>
            <a:r>
              <a:rPr lang="en-US" altLang="ko-KR" sz="1800" b="0" dirty="0" smtClean="0"/>
              <a:t> </a:t>
            </a:r>
            <a:r>
              <a:rPr lang="ko-KR" altLang="en-US" sz="1800" dirty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762000" y="3239770"/>
            <a:ext cx="4860290" cy="1825625"/>
          </a:xfrm>
        </p:spPr>
        <p:txBody>
          <a:bodyPr/>
          <a:lstStyle/>
          <a:p>
            <a:r>
              <a:rPr lang="ko-KR" altLang="en-US" dirty="0" smtClean="0"/>
              <a:t>꽃집은 일 층에 있습니다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식당 옆에 음식점이 있습니다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은행 아래에 빵집이 있습니다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병원과 약국은 같은 층에 있습니다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503555" y="1540510"/>
            <a:ext cx="4309745" cy="1762760"/>
            <a:chOff x="503555" y="1540510"/>
            <a:chExt cx="4309745" cy="1762760"/>
          </a:xfrm>
        </p:grpSpPr>
        <p:sp>
          <p:nvSpPr>
            <p:cNvPr id="10" name="모서리가 둥근 직사각형 9"/>
            <p:cNvSpPr/>
            <p:nvPr/>
          </p:nvSpPr>
          <p:spPr>
            <a:xfrm>
              <a:off x="503555" y="1540510"/>
              <a:ext cx="4309745" cy="1762760"/>
            </a:xfrm>
            <a:prstGeom prst="roundRect">
              <a:avLst/>
            </a:prstGeom>
            <a:noFill/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83435" y="1607185"/>
              <a:ext cx="1163955" cy="3695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bg1">
                      <a:lumMod val="95000"/>
                    </a:schemeClr>
                  </a:solidFill>
                </a:rPr>
                <a:t>기사 빌딩</a:t>
              </a:r>
              <a:endParaRPr lang="ko-KR" altLang="en-US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grpSp>
          <p:nvGrpSpPr>
            <p:cNvPr id="12" name="그룹 11"/>
            <p:cNvGrpSpPr/>
            <p:nvPr/>
          </p:nvGrpSpPr>
          <p:grpSpPr>
            <a:xfrm>
              <a:off x="1033145" y="2037080"/>
              <a:ext cx="3249930" cy="1061720"/>
              <a:chOff x="1033145" y="2037080"/>
              <a:chExt cx="3249930" cy="1061720"/>
            </a:xfrm>
          </p:grpSpPr>
          <p:sp>
            <p:nvSpPr>
              <p:cNvPr id="13" name="사각형 설명선 12"/>
              <p:cNvSpPr/>
              <p:nvPr/>
            </p:nvSpPr>
            <p:spPr>
              <a:xfrm rot="16200000">
                <a:off x="1149350" y="1920875"/>
                <a:ext cx="315595" cy="547370"/>
              </a:xfrm>
              <a:prstGeom prst="wedgeRectCallout">
                <a:avLst/>
              </a:prstGeom>
              <a:noFill/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en-US" altLang="ko-KR" sz="1400" smtClean="0"/>
                  <a:t>3</a:t>
                </a:r>
                <a:r>
                  <a:rPr lang="ko-KR" altLang="en-US" sz="1400" smtClean="0"/>
                  <a:t>층</a:t>
                </a:r>
                <a:endParaRPr lang="ko-KR" altLang="en-US" sz="1400"/>
              </a:p>
            </p:txBody>
          </p:sp>
          <p:sp>
            <p:nvSpPr>
              <p:cNvPr id="14" name="사각형 설명선 13"/>
              <p:cNvSpPr/>
              <p:nvPr/>
            </p:nvSpPr>
            <p:spPr>
              <a:xfrm rot="16200000">
                <a:off x="1149985" y="2290445"/>
                <a:ext cx="314960" cy="547370"/>
              </a:xfrm>
              <a:prstGeom prst="wedgeRectCallout">
                <a:avLst/>
              </a:prstGeom>
              <a:noFill/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en-US" altLang="ko-KR" sz="1400" smtClean="0"/>
                  <a:t>2</a:t>
                </a:r>
                <a:r>
                  <a:rPr lang="ko-KR" altLang="en-US" sz="1400" smtClean="0"/>
                  <a:t>층</a:t>
                </a:r>
                <a:endParaRPr lang="ko-KR" altLang="en-US" sz="1400"/>
              </a:p>
            </p:txBody>
          </p:sp>
          <p:sp>
            <p:nvSpPr>
              <p:cNvPr id="15" name="사각형 설명선 14"/>
              <p:cNvSpPr/>
              <p:nvPr/>
            </p:nvSpPr>
            <p:spPr>
              <a:xfrm rot="16200000">
                <a:off x="1149985" y="2667635"/>
                <a:ext cx="314960" cy="547370"/>
              </a:xfrm>
              <a:prstGeom prst="wedgeRectCallout">
                <a:avLst/>
              </a:prstGeom>
              <a:noFill/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en-US" altLang="ko-KR" sz="1400"/>
                  <a:t>1</a:t>
                </a:r>
                <a:r>
                  <a:rPr lang="ko-KR" altLang="en-US" sz="1400" smtClean="0"/>
                  <a:t>층</a:t>
                </a:r>
                <a:endParaRPr lang="ko-KR" altLang="en-US" sz="1400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726565" y="2037715"/>
                <a:ext cx="1645285" cy="302895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dirty="0" smtClean="0">
                    <a:solidFill>
                      <a:schemeClr val="bg1"/>
                    </a:solidFill>
                  </a:rPr>
                  <a:t>병원</a:t>
                </a:r>
                <a:endParaRPr lang="ko-KR" alt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3549015" y="2037715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dirty="0" smtClean="0">
                    <a:solidFill>
                      <a:schemeClr val="bg1"/>
                    </a:solidFill>
                  </a:rPr>
                  <a:t>편의점</a:t>
                </a:r>
                <a:endParaRPr lang="ko-KR" alt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726565" y="2406650"/>
                <a:ext cx="738505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smtClean="0">
                    <a:solidFill>
                      <a:schemeClr val="bg1"/>
                    </a:solidFill>
                  </a:rPr>
                  <a:t>식당</a:t>
                </a:r>
                <a:endParaRPr lang="ko-KR" alt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549015" y="2406650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smtClean="0">
                    <a:solidFill>
                      <a:schemeClr val="bg1"/>
                    </a:solidFill>
                  </a:rPr>
                  <a:t>은행</a:t>
                </a:r>
                <a:endParaRPr lang="ko-KR" alt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2637790" y="2406650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dirty="0" smtClean="0">
                    <a:solidFill>
                      <a:schemeClr val="bg1"/>
                    </a:solidFill>
                  </a:rPr>
                  <a:t>음식점</a:t>
                </a:r>
                <a:endParaRPr lang="ko-KR" alt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3549015" y="2783840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smtClean="0">
                    <a:solidFill>
                      <a:schemeClr val="bg1"/>
                    </a:solidFill>
                  </a:rPr>
                  <a:t>빵집</a:t>
                </a:r>
                <a:endParaRPr lang="ko-KR" alt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2640330" y="2783840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dirty="0" smtClean="0">
                    <a:solidFill>
                      <a:schemeClr val="bg1"/>
                    </a:solidFill>
                  </a:rPr>
                  <a:t>약국</a:t>
                </a:r>
                <a:endParaRPr lang="ko-KR" alt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1731010" y="2783840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smtClean="0">
                    <a:solidFill>
                      <a:schemeClr val="bg1"/>
                    </a:solidFill>
                  </a:rPr>
                  <a:t>꽃집</a:t>
                </a:r>
                <a:endParaRPr lang="ko-KR" altLang="en-US" sz="140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4" name="TextBox 23"/>
          <p:cNvSpPr txBox="1">
            <a:spLocks/>
          </p:cNvSpPr>
          <p:nvPr/>
        </p:nvSpPr>
        <p:spPr>
          <a:xfrm rot="0">
            <a:off x="4954270" y="1303655"/>
            <a:ext cx="3705224" cy="286067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〮빌딩 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Toà nhà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〮층  -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Tầng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〮병원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Bệnh viện.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〮식당, 음식점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Nhà hàng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〮꽃집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Tiệm hoa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〮약국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Hiệu thuốc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〮편의점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Cửa hàng tiện lợi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〮은행 –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Ngân hàng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〮빵집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Tiệm bánh.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03655" y="3606165"/>
            <a:ext cx="436181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Tầng 1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13815" y="4022725"/>
            <a:ext cx="346900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옆에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bên cạnh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13815" y="4429125"/>
            <a:ext cx="3059430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아래에 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bên dưới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13815" y="4845685"/>
            <a:ext cx="3406140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Bệnh viện ở tầng 3, hiệu thuốc ở tầng 1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9" name="타원 28"/>
          <p:cNvSpPr/>
          <p:nvPr/>
        </p:nvSpPr>
        <p:spPr>
          <a:xfrm>
            <a:off x="858520" y="470344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6254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2268538" y="484188"/>
            <a:ext cx="1684337" cy="439737"/>
            <a:chOff x="1819275" y="1450931"/>
            <a:chExt cx="1684338" cy="285794"/>
          </a:xfrm>
        </p:grpSpPr>
        <p:sp>
          <p:nvSpPr>
            <p:cNvPr id="13317" name="TextBox 22"/>
            <p:cNvSpPr txBox="1">
              <a:spLocks noChangeArrowheads="1"/>
            </p:cNvSpPr>
            <p:nvPr/>
          </p:nvSpPr>
          <p:spPr bwMode="auto">
            <a:xfrm>
              <a:off x="2173287" y="1450931"/>
              <a:ext cx="1007556" cy="224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899" tIns="33949" rIns="67899" bIns="33949">
              <a:spAutoFit/>
            </a:bodyPr>
            <a:lstStyle/>
            <a:p>
              <a:pPr eaLnBrk="1" latinLnBrk="1" hangingPunct="1"/>
              <a:r>
                <a:rPr lang="ko-KR" altLang="en-US" b="1" dirty="0">
                  <a:solidFill>
                    <a:srgbClr val="FFFF00"/>
                  </a:solidFill>
                  <a:latin typeface="나눔고딕 ExtraBold" pitchFamily="50" charset="-127"/>
                  <a:ea typeface="나눔고딕 ExtraBold" pitchFamily="50" charset="-127"/>
                </a:rPr>
                <a:t>목     차</a:t>
              </a:r>
            </a:p>
          </p:txBody>
        </p:sp>
        <p:pic>
          <p:nvPicPr>
            <p:cNvPr id="13318" name="그림 40" descr="강사명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19275" y="1570038"/>
              <a:ext cx="1684338" cy="16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내용 개체 틀 2"/>
          <p:cNvSpPr>
            <a:spLocks noGrp="1"/>
          </p:cNvSpPr>
          <p:nvPr>
            <p:ph idx="1"/>
          </p:nvPr>
        </p:nvSpPr>
        <p:spPr>
          <a:xfrm>
            <a:off x="808038" y="1203325"/>
            <a:ext cx="2611437" cy="3516313"/>
          </a:xfrm>
        </p:spPr>
        <p:txBody>
          <a:bodyPr/>
          <a:lstStyle/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1 -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3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2 -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2 -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② 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</a:t>
            </a:r>
            <a:r>
              <a:rPr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6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7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4 -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8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4 -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6" name="내용 개체 틀 2"/>
          <p:cNvSpPr txBox="1">
            <a:spLocks/>
          </p:cNvSpPr>
          <p:nvPr/>
        </p:nvSpPr>
        <p:spPr bwMode="auto">
          <a:xfrm>
            <a:off x="3471863" y="1131888"/>
            <a:ext cx="25400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/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 9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en-US" altLang="ko-KR" sz="1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10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11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12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14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15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 smtClean="0">
                <a:solidFill>
                  <a:schemeClr val="bg1"/>
                </a:solidFill>
                <a:latin typeface="HY중고딕"/>
                <a:ea typeface="HY중고딕"/>
              </a:rPr>
              <a:t>③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16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 smtClean="0">
                <a:solidFill>
                  <a:schemeClr val="bg1"/>
                </a:solidFill>
                <a:latin typeface="HY중고딕"/>
                <a:ea typeface="HY중고딕"/>
              </a:rPr>
              <a:t>④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12.</a:t>
            </a:r>
            <a:r>
              <a:rPr lang="en-US" altLang="ko-KR" sz="1800" b="0" dirty="0" smtClean="0"/>
              <a:t> </a:t>
            </a:r>
            <a:r>
              <a:rPr lang="ko-KR" altLang="en-US" sz="1800" dirty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3890645" y="1663700"/>
            <a:ext cx="4859655" cy="1824990"/>
          </a:xfrm>
        </p:spPr>
        <p:txBody>
          <a:bodyPr/>
          <a:lstStyle/>
          <a:p>
            <a:r>
              <a:rPr lang="ko-KR" altLang="en-US" dirty="0" smtClean="0"/>
              <a:t>일주일 동안 할인합니다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의자는 </a:t>
            </a:r>
            <a:r>
              <a:rPr lang="en-US" altLang="ko-KR" dirty="0" smtClean="0"/>
              <a:t>30% </a:t>
            </a:r>
            <a:r>
              <a:rPr lang="ko-KR" altLang="en-US" dirty="0" smtClean="0"/>
              <a:t>할인합니다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세 가지 가구를 할인합니다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기사가구에서 보낸 메시지입니다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03960" y="533400"/>
            <a:ext cx="10504805" cy="31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584200" y="1663700"/>
            <a:ext cx="3149600" cy="3263900"/>
            <a:chOff x="584200" y="1663700"/>
            <a:chExt cx="3149600" cy="3263900"/>
          </a:xfrm>
        </p:grpSpPr>
        <p:sp>
          <p:nvSpPr>
            <p:cNvPr id="9" name="모서리가 둥근 직사각형 8"/>
            <p:cNvSpPr/>
            <p:nvPr/>
          </p:nvSpPr>
          <p:spPr>
            <a:xfrm>
              <a:off x="584200" y="1663700"/>
              <a:ext cx="3149600" cy="3263900"/>
            </a:xfrm>
            <a:prstGeom prst="roundRect">
              <a:avLst/>
            </a:prstGeom>
            <a:noFill/>
            <a:ln w="444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916940" y="1988820"/>
              <a:ext cx="2470785" cy="2405380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1922145" y="4448810"/>
              <a:ext cx="473710" cy="401955"/>
            </a:xfrm>
            <a:prstGeom prst="ellipse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2101215" y="4585335"/>
              <a:ext cx="140970" cy="130175"/>
            </a:xfrm>
            <a:prstGeom prst="rect">
              <a:avLst/>
            </a:prstGeom>
            <a:noFill/>
            <a:ln w="317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916940" y="2378710"/>
              <a:ext cx="247078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916940" y="1997710"/>
              <a:ext cx="2470785" cy="4000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dirty="0" smtClean="0">
                  <a:solidFill>
                    <a:schemeClr val="bg1"/>
                  </a:solidFill>
                </a:rPr>
                <a:t>메 세 지</a:t>
              </a:r>
              <a:endParaRPr lang="ko-KR" alt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16940" y="2378710"/>
              <a:ext cx="2470785" cy="1851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[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가구 할인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]</a:t>
              </a:r>
            </a:p>
            <a:p>
              <a:endParaRPr lang="en-US" altLang="ko-KR" sz="1400" dirty="0" smtClean="0">
                <a:solidFill>
                  <a:schemeClr val="bg1"/>
                </a:solidFill>
              </a:endParaRPr>
            </a:p>
            <a:p>
              <a:r>
                <a:rPr lang="ko-KR" altLang="en-US" sz="1400" dirty="0" smtClean="0">
                  <a:solidFill>
                    <a:schemeClr val="bg1"/>
                  </a:solidFill>
                </a:rPr>
                <a:t>가구를 싸게 팝니다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.</a:t>
              </a:r>
            </a:p>
            <a:p>
              <a:r>
                <a:rPr lang="ko-KR" altLang="en-US" sz="1400" dirty="0" smtClean="0">
                  <a:solidFill>
                    <a:schemeClr val="bg1"/>
                  </a:solidFill>
                </a:rPr>
                <a:t>많은 이용 바랍니다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.</a:t>
              </a:r>
            </a:p>
            <a:p>
              <a:endParaRPr lang="en-US" altLang="ko-KR" sz="1400" dirty="0">
                <a:solidFill>
                  <a:schemeClr val="bg1"/>
                </a:solidFill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/>
                  </a:solidFill>
                </a:rPr>
                <a:t>식탁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10%,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의자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30%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altLang="ko-KR" sz="1400" dirty="0" smtClean="0">
                  <a:solidFill>
                    <a:schemeClr val="bg1"/>
                  </a:solidFill>
                </a:rPr>
                <a:t>8/1(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월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)~8/7(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일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altLang="ko-KR" sz="1400" dirty="0" smtClean="0">
                <a:solidFill>
                  <a:schemeClr val="bg1"/>
                </a:solidFill>
              </a:endParaRPr>
            </a:p>
            <a:p>
              <a:pPr algn="r"/>
              <a:r>
                <a:rPr lang="en-US" altLang="ko-KR" sz="1200" dirty="0" smtClean="0">
                  <a:solidFill>
                    <a:schemeClr val="bg1"/>
                  </a:solidFill>
                </a:rPr>
                <a:t>-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기사 가구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-</a:t>
              </a:r>
            </a:p>
          </p:txBody>
        </p:sp>
      </p:grpSp>
      <p:sp>
        <p:nvSpPr>
          <p:cNvPr id="16" name="TextBox 15"/>
          <p:cNvSpPr txBox="1">
            <a:spLocks/>
          </p:cNvSpPr>
          <p:nvPr/>
        </p:nvSpPr>
        <p:spPr>
          <a:xfrm rot="0">
            <a:off x="3994150" y="3483610"/>
            <a:ext cx="4408170" cy="136207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1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〮가구  – 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đồ dùng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    〮할인 –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giảm giá, hạ giá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  </a:t>
            </a:r>
            <a:endParaRPr lang="ko-KR" altLang="en-US" sz="11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〮싸게 – 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rẻ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    〮팝니다 – 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Bán</a:t>
            </a:r>
            <a:endParaRPr lang="ko-KR" altLang="en-US" sz="11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〮식탁 – 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Bàn ăn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  〮의자 –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 Ghế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    </a:t>
            </a:r>
            <a:endParaRPr lang="ko-KR" altLang="en-US" sz="11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fontAlgn="base" defTabSz="508000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〮많은 이용 바랍니다 – </a:t>
            </a: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Mong mọi người sẽ sử dụng thật nhiều</a:t>
            </a:r>
            <a:endParaRPr lang="ko-KR" altLang="en-US" sz="11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67225" y="2040255"/>
            <a:ext cx="436181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Ngày 1 tháng 8 đến ngày 7 tháng 8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–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1 tuần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 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77385" y="2456815"/>
            <a:ext cx="3468370" cy="276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rgbClr val="FFFF00"/>
                </a:solidFill>
                <a:latin typeface="HY중고딕"/>
                <a:ea typeface="HY중고딕"/>
              </a:rPr>
              <a:t> </a:t>
            </a:r>
            <a:endParaRPr lang="ko-KR" altLang="en-US" sz="1200" dirty="0">
              <a:solidFill>
                <a:srgbClr val="FFFF00"/>
              </a:solidFill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77385" y="2863215"/>
            <a:ext cx="3059430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Bàn ăn, ghế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- Giảm giá 2 loại</a:t>
            </a: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77385" y="3279775"/>
            <a:ext cx="3406775" cy="27686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메시지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– m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e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ssage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21" name="타원 20"/>
          <p:cNvSpPr/>
          <p:nvPr/>
        </p:nvSpPr>
        <p:spPr>
          <a:xfrm>
            <a:off x="3990975" y="270637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0608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감사합니다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24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079500"/>
            <a:ext cx="5386705" cy="33782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 smtClean="0">
                <a:solidFill>
                  <a:schemeClr val="bg1"/>
                </a:solidFill>
              </a:rPr>
              <a:t>1. 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다음을 읽고 맞지 </a:t>
            </a:r>
            <a:r>
              <a:rPr lang="ko-KR" altLang="en-US" sz="1800" b="0" u="sng" dirty="0" smtClean="0">
                <a:solidFill>
                  <a:schemeClr val="bg1"/>
                </a:solidFill>
              </a:rPr>
              <a:t>않는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 것을 고르십시오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1014730" y="3201035"/>
            <a:ext cx="4859655" cy="1824990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이 냉장고는 </a:t>
            </a:r>
            <a:r>
              <a:rPr lang="ko-KR" altLang="en-US" dirty="0" smtClean="0"/>
              <a:t>이십만 </a:t>
            </a:r>
            <a:r>
              <a:rPr lang="ko-KR" altLang="en-US" dirty="0"/>
              <a:t>원입니다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/>
              <a:t>이 냉장고를 </a:t>
            </a:r>
            <a:r>
              <a:rPr lang="en-US" altLang="ko-KR" dirty="0"/>
              <a:t>1</a:t>
            </a:r>
            <a:r>
              <a:rPr lang="ko-KR" altLang="en-US" dirty="0"/>
              <a:t>년 동안 썼습니다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이 사람은 냉장고를 받고 싶습니다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냉장고를 사고 싶으면 </a:t>
            </a:r>
            <a:r>
              <a:rPr lang="ko-KR" altLang="en-US" dirty="0" err="1"/>
              <a:t>이메일로</a:t>
            </a:r>
            <a:r>
              <a:rPr lang="ko-KR" altLang="en-US" dirty="0"/>
              <a:t> 연락합니다</a:t>
            </a:r>
            <a:r>
              <a:rPr lang="en-US" altLang="ko-KR" dirty="0"/>
              <a:t>.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765810"/>
            <a:ext cx="1655826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49655" y="31508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658495" y="1384935"/>
            <a:ext cx="4361180" cy="2142490"/>
            <a:chOff x="658495" y="1384935"/>
            <a:chExt cx="4361180" cy="2142490"/>
          </a:xfrm>
        </p:grpSpPr>
        <p:grpSp>
          <p:nvGrpSpPr>
            <p:cNvPr id="10" name="그룹 9"/>
            <p:cNvGrpSpPr/>
            <p:nvPr/>
          </p:nvGrpSpPr>
          <p:grpSpPr>
            <a:xfrm>
              <a:off x="658495" y="1384935"/>
              <a:ext cx="4361180" cy="2142490"/>
              <a:chOff x="658495" y="1384935"/>
              <a:chExt cx="4361180" cy="2142490"/>
            </a:xfrm>
            <a:noFill/>
          </p:grpSpPr>
          <p:sp>
            <p:nvSpPr>
              <p:cNvPr id="13" name="가로로 말린 두루마리 모양 12"/>
              <p:cNvSpPr/>
              <p:nvPr/>
            </p:nvSpPr>
            <p:spPr>
              <a:xfrm>
                <a:off x="658495" y="1384935"/>
                <a:ext cx="4361180" cy="2142490"/>
              </a:xfrm>
              <a:prstGeom prst="horizontalScroll">
                <a:avLst/>
              </a:prstGeom>
              <a:noFill/>
              <a:ln w="444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313815" y="1708785"/>
                <a:ext cx="3050540" cy="73850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dirty="0" smtClean="0">
                    <a:solidFill>
                      <a:schemeClr val="bg1"/>
                    </a:solidFill>
                  </a:rPr>
                  <a:t>“1</a:t>
                </a:r>
                <a:r>
                  <a:rPr lang="ko-KR" altLang="en-US" dirty="0" smtClean="0">
                    <a:solidFill>
                      <a:schemeClr val="bg1"/>
                    </a:solidFill>
                  </a:rPr>
                  <a:t>년 사용한 </a:t>
                </a:r>
                <a:endParaRPr lang="en-US" altLang="ko-KR" dirty="0" smtClean="0">
                  <a:solidFill>
                    <a:schemeClr val="bg1"/>
                  </a:solidFill>
                </a:endParaRPr>
              </a:p>
              <a:p>
                <a:r>
                  <a:rPr lang="ko-KR" altLang="en-US" sz="2400" dirty="0" smtClean="0">
                    <a:solidFill>
                      <a:schemeClr val="bg1"/>
                    </a:solidFill>
                  </a:rPr>
                  <a:t>냉장고를 팔아요</a:t>
                </a:r>
                <a:r>
                  <a:rPr lang="en-US" altLang="ko-KR" sz="2400" dirty="0" smtClean="0">
                    <a:solidFill>
                      <a:schemeClr val="bg1"/>
                    </a:solidFill>
                  </a:rPr>
                  <a:t>.”</a:t>
                </a:r>
                <a:endParaRPr lang="ko-KR" altLang="en-US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370330" y="2409825"/>
                <a:ext cx="2513965" cy="83121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1600" b="1" dirty="0" smtClean="0">
                    <a:solidFill>
                      <a:schemeClr val="bg1"/>
                    </a:solidFill>
                  </a:rPr>
                  <a:t>가   격 </a:t>
                </a:r>
                <a:r>
                  <a:rPr lang="en-US" altLang="ko-KR" sz="1600" b="1" dirty="0" smtClean="0">
                    <a:solidFill>
                      <a:schemeClr val="bg1"/>
                    </a:solidFill>
                  </a:rPr>
                  <a:t>: 200,000</a:t>
                </a:r>
                <a:r>
                  <a:rPr lang="ko-KR" altLang="en-US" sz="1600" b="1" dirty="0" smtClean="0">
                    <a:solidFill>
                      <a:schemeClr val="bg1"/>
                    </a:solidFill>
                  </a:rPr>
                  <a:t>원</a:t>
                </a:r>
                <a:endParaRPr lang="en-US" altLang="ko-KR" sz="1600" b="1" dirty="0" smtClean="0">
                  <a:solidFill>
                    <a:schemeClr val="bg1"/>
                  </a:solidFill>
                </a:endParaRPr>
              </a:p>
              <a:p>
                <a:endParaRPr lang="en-US" altLang="ko-KR" sz="1600" b="1" dirty="0" smtClean="0">
                  <a:solidFill>
                    <a:schemeClr val="bg1"/>
                  </a:solidFill>
                </a:endParaRPr>
              </a:p>
              <a:p>
                <a:r>
                  <a:rPr lang="ko-KR" altLang="en-US" sz="1600" b="1" dirty="0" smtClean="0">
                    <a:solidFill>
                      <a:schemeClr val="bg1"/>
                    </a:solidFill>
                  </a:rPr>
                  <a:t>연락처 </a:t>
                </a:r>
                <a:r>
                  <a:rPr lang="en-US" altLang="ko-KR" sz="1600" b="1" dirty="0" smtClean="0">
                    <a:solidFill>
                      <a:schemeClr val="bg1"/>
                    </a:solidFill>
                  </a:rPr>
                  <a:t>: gisa@gisa.co.kr</a:t>
                </a:r>
                <a:endParaRPr lang="ko-KR" altLang="en-US" sz="1600" b="1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11320" y="2444750"/>
              <a:ext cx="698500" cy="629285"/>
            </a:xfrm>
            <a:prstGeom prst="rect">
              <a:avLst/>
            </a:prstGeom>
          </p:spPr>
        </p:pic>
      </p:grpSp>
      <p:sp>
        <p:nvSpPr>
          <p:cNvPr id="19" name="TextBox 18"/>
          <p:cNvSpPr txBox="1"/>
          <p:nvPr/>
        </p:nvSpPr>
        <p:spPr>
          <a:xfrm>
            <a:off x="1461135" y="4373245"/>
            <a:ext cx="3696335" cy="33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냉장고를</a:t>
            </a:r>
            <a:r>
              <a:rPr lang="en-US" altLang="ko-KR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 </a:t>
            </a:r>
            <a:r>
              <a:rPr lang="ko-KR" altLang="en-US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팔아요 </a:t>
            </a:r>
            <a:r>
              <a:rPr lang="ko-KR" altLang="en-US" sz="1600" dirty="0" smtClean="0">
                <a:solidFill>
                  <a:srgbClr val="FFFF00"/>
                </a:solidFill>
                <a:latin typeface="HY중고딕"/>
                <a:ea typeface="HY중고딕"/>
              </a:rPr>
              <a:t>→ 팔고</a:t>
            </a:r>
            <a:r>
              <a:rPr lang="en-US" altLang="ko-KR" sz="1600" dirty="0" smtClean="0">
                <a:solidFill>
                  <a:srgbClr val="FFFF00"/>
                </a:solidFill>
                <a:latin typeface="HY중고딕"/>
                <a:ea typeface="HY중고딕"/>
              </a:rPr>
              <a:t> </a:t>
            </a:r>
            <a:r>
              <a:rPr lang="ko-KR" altLang="en-US" sz="1600" dirty="0" smtClean="0">
                <a:solidFill>
                  <a:srgbClr val="FFFF00"/>
                </a:solidFill>
                <a:latin typeface="HY중고딕"/>
                <a:ea typeface="HY중고딕"/>
              </a:rPr>
              <a:t>싶어요</a:t>
            </a:r>
            <a:r>
              <a:rPr lang="en-US" altLang="ko-KR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  </a:t>
            </a:r>
            <a:endParaRPr lang="ko-KR" altLang="en-US" sz="1600" dirty="0">
              <a:solidFill>
                <a:srgbClr val="FFFF00"/>
              </a:solidFill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21" name="타원 20"/>
          <p:cNvSpPr/>
          <p:nvPr/>
        </p:nvSpPr>
        <p:spPr>
          <a:xfrm>
            <a:off x="1103630" y="425005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모서리가 둥근 사각형 설명선 4"/>
          <p:cNvSpPr/>
          <p:nvPr/>
        </p:nvSpPr>
        <p:spPr>
          <a:xfrm>
            <a:off x="1014730" y="1490345"/>
            <a:ext cx="1083310" cy="248285"/>
          </a:xfrm>
          <a:prstGeom prst="wedgeRoundRectCallout">
            <a:avLst>
              <a:gd name="adj1" fmla="val -6986"/>
              <a:gd name="adj2" fmla="val 6552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1 năm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모서리가 둥근 사각형 설명선 21"/>
          <p:cNvSpPr>
            <a:spLocks/>
          </p:cNvSpPr>
          <p:nvPr/>
        </p:nvSpPr>
        <p:spPr>
          <a:xfrm rot="0">
            <a:off x="2148205" y="1493520"/>
            <a:ext cx="1009650" cy="248285"/>
          </a:xfrm>
          <a:prstGeom prst="wedgeRoundRectCallout">
            <a:avLst>
              <a:gd name="adj1" fmla="val -29833"/>
              <a:gd name="adj2" fmla="val 71579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đã sử dụng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모서리가 둥근 사각형 설명선 22"/>
          <p:cNvSpPr/>
          <p:nvPr/>
        </p:nvSpPr>
        <p:spPr>
          <a:xfrm>
            <a:off x="59690" y="2098040"/>
            <a:ext cx="1254760" cy="248285"/>
          </a:xfrm>
          <a:prstGeom prst="wedgeRoundRectCallout">
            <a:avLst>
              <a:gd name="adj1" fmla="val 58094"/>
              <a:gd name="adj2" fmla="val -16182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Tủ lạnh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모서리가 둥근 사각형 설명선 23"/>
          <p:cNvSpPr>
            <a:spLocks/>
          </p:cNvSpPr>
          <p:nvPr/>
        </p:nvSpPr>
        <p:spPr>
          <a:xfrm rot="0">
            <a:off x="3305810" y="1684020"/>
            <a:ext cx="535940" cy="248285"/>
          </a:xfrm>
          <a:prstGeom prst="wedgeRoundRectCallout">
            <a:avLst>
              <a:gd name="adj1" fmla="val -61384"/>
              <a:gd name="adj2" fmla="val 123310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Bán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모서리가 둥근 사각형 설명선 24"/>
          <p:cNvSpPr/>
          <p:nvPr/>
        </p:nvSpPr>
        <p:spPr>
          <a:xfrm>
            <a:off x="658495" y="2478405"/>
            <a:ext cx="711835" cy="248285"/>
          </a:xfrm>
          <a:prstGeom prst="wedgeRoundRectCallout">
            <a:avLst>
              <a:gd name="adj1" fmla="val 59479"/>
              <a:gd name="adj2" fmla="val 8028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Giá cả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모서리가 둥근 사각형 설명선 25"/>
          <p:cNvSpPr/>
          <p:nvPr/>
        </p:nvSpPr>
        <p:spPr>
          <a:xfrm>
            <a:off x="372745" y="2944495"/>
            <a:ext cx="930910" cy="248285"/>
          </a:xfrm>
          <a:prstGeom prst="wedgeRoundRectCallout">
            <a:avLst>
              <a:gd name="adj1" fmla="val 59479"/>
              <a:gd name="adj2" fmla="val -22234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Liên hệ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1518920" y="2029460"/>
            <a:ext cx="107061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1370330" y="2387600"/>
            <a:ext cx="9683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2199005" y="2726690"/>
            <a:ext cx="107061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281555" y="2695575"/>
            <a:ext cx="1109980" cy="30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이십만</a:t>
            </a:r>
            <a:r>
              <a:rPr lang="en-US" altLang="ko-KR" sz="1400" dirty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 </a:t>
            </a:r>
            <a:r>
              <a:rPr lang="ko-KR" altLang="en-US" sz="1400" dirty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원</a:t>
            </a:r>
            <a:endParaRPr lang="ko-KR" altLang="en-US" sz="1400" dirty="0"/>
          </a:p>
        </p:txBody>
      </p:sp>
      <p:cxnSp>
        <p:nvCxnSpPr>
          <p:cNvPr id="39" name="직선 연결선 38"/>
          <p:cNvCxnSpPr/>
          <p:nvPr/>
        </p:nvCxnSpPr>
        <p:spPr>
          <a:xfrm flipV="1">
            <a:off x="2281555" y="3192145"/>
            <a:ext cx="1511300" cy="889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모서리가 둥근 사각형 설명선 39"/>
          <p:cNvSpPr>
            <a:spLocks/>
          </p:cNvSpPr>
          <p:nvPr/>
        </p:nvSpPr>
        <p:spPr>
          <a:xfrm rot="0">
            <a:off x="4025900" y="2945765"/>
            <a:ext cx="972185" cy="502285"/>
          </a:xfrm>
          <a:prstGeom prst="wedgeRoundRectCallout">
            <a:avLst>
              <a:gd name="adj1" fmla="val -61143"/>
              <a:gd name="adj2" fmla="val -11266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Địa chỉ </a:t>
            </a: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email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402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  <p:bldP spid="5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3" grpId="0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2.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 txBox="1">
            <a:spLocks/>
          </p:cNvSpPr>
          <p:nvPr>
            <p:ph type="body" sz="quarter" idx="12"/>
          </p:nvPr>
        </p:nvSpPr>
        <p:spPr>
          <a:xfrm rot="0">
            <a:off x="3559810" y="2019934"/>
            <a:ext cx="4860290" cy="182562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508000" eaLnBrk="1" latinLnBrk="1" hangingPunct="1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① 수현 씨의 언니가 왔습니다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508000" eaLnBrk="1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②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커피숍은 회사 안에 있습니다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508000" eaLnBrk="1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③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수현 씨는 한 시에 회사에 갑니다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508000" eaLnBrk="1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④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수현 씨는 철수 씨에게 메시지를 썼습니다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98220" y="1055370"/>
            <a:ext cx="116103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380365" y="1583690"/>
            <a:ext cx="2686050" cy="3417570"/>
            <a:chOff x="380365" y="1583690"/>
            <a:chExt cx="2686050" cy="3417570"/>
          </a:xfrm>
        </p:grpSpPr>
        <p:sp>
          <p:nvSpPr>
            <p:cNvPr id="9" name="모서리가 둥근 직사각형 8"/>
            <p:cNvSpPr>
              <a:spLocks/>
            </p:cNvSpPr>
            <p:nvPr/>
          </p:nvSpPr>
          <p:spPr>
            <a:xfrm rot="0">
              <a:off x="380365" y="1583690"/>
              <a:ext cx="2686685" cy="3418205"/>
            </a:xfrm>
            <a:prstGeom prst="roundRect"/>
            <a:noFill/>
            <a:ln w="4445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numCol="1" vert="horz" anchor="ctr">
              <a:noAutofit/>
            </a:bodyPr>
            <a:lstStyle/>
            <a:p>
              <a:pPr marL="0" indent="0" algn="ctr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0" name="직사각형 9"/>
            <p:cNvSpPr>
              <a:spLocks/>
            </p:cNvSpPr>
            <p:nvPr/>
          </p:nvSpPr>
          <p:spPr>
            <a:xfrm rot="0">
              <a:off x="664210" y="1746250"/>
              <a:ext cx="2108200" cy="2813050"/>
            </a:xfrm>
            <a:prstGeom prst="rect"/>
            <a:noFill/>
            <a:ln w="2540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numCol="1" vert="horz" anchor="ctr">
              <a:noAutofit/>
            </a:bodyPr>
            <a:lstStyle/>
            <a:p>
              <a:pPr marL="0" indent="0" algn="ctr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1" name="타원 10"/>
            <p:cNvSpPr>
              <a:spLocks/>
            </p:cNvSpPr>
            <p:nvPr/>
          </p:nvSpPr>
          <p:spPr>
            <a:xfrm rot="0">
              <a:off x="1521460" y="4600575"/>
              <a:ext cx="399415" cy="359410"/>
            </a:xfrm>
            <a:prstGeom prst="ellipse"/>
            <a:noFill/>
            <a:ln w="1905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numCol="1" vert="horz" anchor="ctr">
              <a:noAutofit/>
            </a:bodyPr>
            <a:lstStyle/>
            <a:p>
              <a:pPr marL="0" indent="0" algn="ctr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2" name="직사각형 11"/>
            <p:cNvSpPr>
              <a:spLocks/>
            </p:cNvSpPr>
            <p:nvPr/>
          </p:nvSpPr>
          <p:spPr>
            <a:xfrm rot="0">
              <a:off x="1666875" y="4708525"/>
              <a:ext cx="119380" cy="116839"/>
            </a:xfrm>
            <a:prstGeom prst="rect"/>
            <a:noFill/>
            <a:ln w="3175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numCol="1" vert="horz" anchor="ctr">
              <a:noAutofit/>
            </a:bodyPr>
            <a:lstStyle/>
            <a:p>
              <a:pPr marL="0" indent="0" algn="ctr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cxnSp>
          <p:nvCxnSpPr>
            <p:cNvPr id="13" name="직선 연결선 12"/>
            <p:cNvCxnSpPr/>
            <p:nvPr/>
          </p:nvCxnSpPr>
          <p:spPr>
            <a:xfrm rot="0" flipV="1">
              <a:off x="626110" y="2188210"/>
              <a:ext cx="2171065" cy="8255"/>
            </a:xfrm>
            <a:prstGeom prst="line"/>
            <a:ln w="9525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>
              <a:spLocks/>
            </p:cNvSpPr>
            <p:nvPr/>
          </p:nvSpPr>
          <p:spPr>
            <a:xfrm rot="0">
              <a:off x="664210" y="1735455"/>
              <a:ext cx="2108200" cy="454025"/>
            </a:xfrm>
            <a:prstGeom prst="rect"/>
            <a:noFill/>
            <a:ln w="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txBody>
            <a:bodyPr wrap="square" lIns="91440" tIns="45720" rIns="91440" bIns="45720" numCol="1" vert="horz" anchor="t">
              <a:spAutoFit/>
            </a:bodyPr>
            <a:lstStyle/>
            <a:p>
              <a:pPr marL="0" indent="0" algn="ctr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2000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메</a:t>
              </a:r>
              <a:r>
                <a:rPr lang="ko-KR" altLang="en-US" sz="2000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 </a:t>
              </a:r>
              <a:r>
                <a:rPr lang="ko-KR" altLang="en-US" sz="2000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세</a:t>
              </a:r>
              <a:r>
                <a:rPr lang="ko-KR" altLang="en-US" sz="2000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 </a:t>
              </a:r>
              <a:r>
                <a:rPr lang="ko-KR" altLang="en-US" sz="2000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지</a:t>
              </a:r>
              <a:endParaRPr lang="ko-KR" altLang="en-US" sz="2000">
                <a:solidFill>
                  <a:schemeClr val="bg1"/>
                </a:solidFill>
                <a:latin typeface="나눔고딕 ExtraBold" charset="0"/>
                <a:ea typeface="나눔고딕 ExtraBold" charset="0"/>
              </a:endParaRPr>
            </a:p>
          </p:txBody>
        </p:sp>
        <p:sp>
          <p:nvSpPr>
            <p:cNvPr id="15" name="TextBox 14"/>
            <p:cNvSpPr txBox="1">
              <a:spLocks/>
            </p:cNvSpPr>
            <p:nvPr/>
          </p:nvSpPr>
          <p:spPr>
            <a:xfrm rot="0">
              <a:off x="664210" y="2224405"/>
              <a:ext cx="2108200" cy="2355215"/>
            </a:xfrm>
            <a:prstGeom prst="rect"/>
            <a:noFill/>
            <a:ln w="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txBody>
            <a:bodyPr wrap="square" lIns="91440" tIns="45720" rIns="91440" bIns="45720" numCol="1" vert="horz" anchor="t">
              <a:spAutoFit/>
            </a:bodyPr>
            <a:lstStyle/>
            <a:p>
              <a:pPr marL="0" indent="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철수</a:t>
              </a: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 </a:t>
              </a: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씨</a:t>
              </a:r>
              <a:r>
                <a:rPr lang="en-US" altLang="ko-KR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,</a:t>
              </a:r>
              <a:endParaRPr lang="ko-KR" altLang="en-US" sz="1400" b="1">
                <a:solidFill>
                  <a:schemeClr val="bg1"/>
                </a:solidFill>
                <a:latin typeface="나눔고딕 ExtraBold" charset="0"/>
                <a:ea typeface="나눔고딕 ExtraBold" charset="0"/>
              </a:endParaRPr>
            </a:p>
            <a:p>
              <a:pPr marL="0" indent="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제 언니가 왔어요</a:t>
              </a:r>
              <a:r>
                <a:rPr lang="en-US" altLang="ko-KR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.</a:t>
              </a:r>
              <a:endParaRPr lang="ko-KR" altLang="en-US" sz="1400" b="1">
                <a:solidFill>
                  <a:schemeClr val="bg1"/>
                </a:solidFill>
                <a:latin typeface="나눔고딕 ExtraBold" charset="0"/>
                <a:ea typeface="나눔고딕 ExtraBold" charset="0"/>
              </a:endParaRPr>
            </a:p>
            <a:p>
              <a:pPr marL="0" indent="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그래서 지금 회사 앞 커피숍에 있어요</a:t>
              </a:r>
              <a:r>
                <a:rPr lang="en-US" altLang="ko-KR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.</a:t>
              </a:r>
              <a:endParaRPr lang="ko-KR" altLang="en-US" sz="1400" b="1">
                <a:solidFill>
                  <a:schemeClr val="bg1"/>
                </a:solidFill>
                <a:latin typeface="나눔고딕 ExtraBold" charset="0"/>
                <a:ea typeface="나눔고딕 ExtraBold" charset="0"/>
              </a:endParaRPr>
            </a:p>
            <a:p>
              <a:pPr marL="0" indent="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en-US" altLang="ko-KR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1</a:t>
              </a: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시에 회사에 가겠습니다</a:t>
              </a:r>
              <a:r>
                <a:rPr lang="en-US" altLang="ko-KR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.^^</a:t>
              </a:r>
              <a:endParaRPr lang="ko-KR" altLang="en-US" sz="1400" b="1">
                <a:solidFill>
                  <a:schemeClr val="bg1"/>
                </a:solidFill>
                <a:latin typeface="나눔고딕 ExtraBold" charset="0"/>
                <a:ea typeface="나눔고딕 ExtraBold" charset="0"/>
              </a:endParaRPr>
            </a:p>
            <a:p>
              <a:pPr marL="0" indent="0" algn="r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수현 드림</a:t>
              </a:r>
              <a:endParaRPr lang="ko-KR" altLang="en-US" sz="1400" b="1">
                <a:solidFill>
                  <a:schemeClr val="bg1"/>
                </a:solidFill>
                <a:latin typeface="나눔고딕 ExtraBold" charset="0"/>
                <a:ea typeface="나눔고딕 ExtraBold" charset="0"/>
              </a:endParaRPr>
            </a:p>
          </p:txBody>
        </p:sp>
      </p:grpSp>
      <p:sp>
        <p:nvSpPr>
          <p:cNvPr id="17" name="TextBox 16"/>
          <p:cNvSpPr txBox="1">
            <a:spLocks/>
          </p:cNvSpPr>
          <p:nvPr/>
        </p:nvSpPr>
        <p:spPr>
          <a:xfrm rot="0">
            <a:off x="3555365" y="2409825"/>
            <a:ext cx="2987675" cy="308610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제 언니 → 수현 씨의</a:t>
            </a:r>
            <a:r>
              <a:rPr lang="en-US" altLang="ko-KR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언니 </a:t>
            </a:r>
            <a:r>
              <a:rPr lang="en-US" altLang="ko-KR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  </a:t>
            </a:r>
            <a:endParaRPr lang="ko-KR" altLang="en-US" sz="14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18" name="TextBox 17"/>
          <p:cNvSpPr txBox="1">
            <a:spLocks/>
          </p:cNvSpPr>
          <p:nvPr/>
        </p:nvSpPr>
        <p:spPr>
          <a:xfrm rot="0">
            <a:off x="3562350" y="2851150"/>
            <a:ext cx="3710304" cy="307340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   </a:t>
            </a:r>
            <a:r>
              <a:rPr lang="ko-KR" altLang="en-US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안에 </a:t>
            </a: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bên trong</a:t>
            </a:r>
            <a:endParaRPr lang="ko-KR" altLang="en-US" sz="14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21" name="타원 20"/>
          <p:cNvSpPr>
            <a:spLocks/>
          </p:cNvSpPr>
          <p:nvPr/>
        </p:nvSpPr>
        <p:spPr>
          <a:xfrm rot="0">
            <a:off x="3634105" y="2736215"/>
            <a:ext cx="197485" cy="197485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latin typeface="굴림" charset="0"/>
              <a:ea typeface="굴림" charset="0"/>
              <a:cs typeface="+mn-cs"/>
            </a:endParaRPr>
          </a:p>
        </p:txBody>
      </p:sp>
      <p:sp>
        <p:nvSpPr>
          <p:cNvPr id="22" name="모서리가 둥근 사각형 설명선 21"/>
          <p:cNvSpPr>
            <a:spLocks/>
          </p:cNvSpPr>
          <p:nvPr/>
        </p:nvSpPr>
        <p:spPr>
          <a:xfrm rot="0">
            <a:off x="1429385" y="2217420"/>
            <a:ext cx="1083310" cy="248284"/>
          </a:xfrm>
          <a:prstGeom prst="wedgeRoundRectCallout">
            <a:avLst>
              <a:gd name="adj1" fmla="val -59073"/>
              <a:gd name="adj2" fmla="val 9321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Chị gái tôi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모서리가 둥근 사각형 설명선 22"/>
          <p:cNvSpPr>
            <a:spLocks/>
          </p:cNvSpPr>
          <p:nvPr/>
        </p:nvSpPr>
        <p:spPr>
          <a:xfrm rot="0">
            <a:off x="2589530" y="3368675"/>
            <a:ext cx="968374" cy="784860"/>
          </a:xfrm>
          <a:prstGeom prst="wedgeRoundRectCallout">
            <a:avLst>
              <a:gd name="adj1" fmla="val -92718"/>
              <a:gd name="adj2" fmla="val -62551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Ở trước công ty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모서리가 둥근 사각형 설명선 23"/>
          <p:cNvSpPr/>
          <p:nvPr/>
        </p:nvSpPr>
        <p:spPr>
          <a:xfrm>
            <a:off x="-53975" y="3459480"/>
            <a:ext cx="729615" cy="248284"/>
          </a:xfrm>
          <a:prstGeom prst="wedgeRoundRectCallout">
            <a:avLst>
              <a:gd name="adj1" fmla="val 56685"/>
              <a:gd name="adj2" fmla="val 8398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1 giờ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모서리가 둥근 사각형 설명선 24"/>
          <p:cNvSpPr/>
          <p:nvPr/>
        </p:nvSpPr>
        <p:spPr>
          <a:xfrm>
            <a:off x="2151380" y="4668520"/>
            <a:ext cx="1280160" cy="248284"/>
          </a:xfrm>
          <a:prstGeom prst="wedgeRoundRectCallout">
            <a:avLst>
              <a:gd name="adj1" fmla="val -38660"/>
              <a:gd name="adj2" fmla="val -9753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Từ Suhyun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모서리가 둥근 사각형 설명선 25"/>
          <p:cNvSpPr>
            <a:spLocks/>
          </p:cNvSpPr>
          <p:nvPr/>
        </p:nvSpPr>
        <p:spPr>
          <a:xfrm rot="0">
            <a:off x="75565" y="2063750"/>
            <a:ext cx="1207770" cy="248284"/>
          </a:xfrm>
          <a:prstGeom prst="wedgeRoundRectCallout">
            <a:avLst>
              <a:gd name="adj1" fmla="val -2079"/>
              <a:gd name="adj2" fmla="val 117412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Gửi Cheolsu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>
            <a:off x="720725" y="2899410"/>
            <a:ext cx="5410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1651000" y="3225165"/>
            <a:ext cx="6299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683260" y="3559810"/>
            <a:ext cx="6299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735965" y="3852545"/>
            <a:ext cx="27749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모서리가 둥근 사각형 설명선 35"/>
          <p:cNvSpPr>
            <a:spLocks/>
          </p:cNvSpPr>
          <p:nvPr/>
        </p:nvSpPr>
        <p:spPr>
          <a:xfrm rot="0">
            <a:off x="50800" y="2905760"/>
            <a:ext cx="752475" cy="340360"/>
          </a:xfrm>
          <a:prstGeom prst="wedgeRoundRectCallout">
            <a:avLst>
              <a:gd name="adj1" fmla="val 50415"/>
              <a:gd name="adj2" fmla="val 9629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Quán cà phê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584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3.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636270" y="3281680"/>
            <a:ext cx="4859655" cy="1824990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하늘공원에서 음악회를 합니다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ko-KR" altLang="en-US" dirty="0"/>
              <a:t>② 화요일마다 음악회가 있습니다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>
              <a:buNone/>
            </a:pPr>
            <a:r>
              <a:rPr lang="ko-KR" altLang="en-US" dirty="0"/>
              <a:t>③ 이 음악회는 한 달 동안 합니다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>
              <a:buNone/>
            </a:pPr>
            <a:r>
              <a:rPr lang="ko-KR" altLang="en-US" dirty="0"/>
              <a:t>④ 이 음악회는 일곱 시에 시작합니다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03960" y="533400"/>
            <a:ext cx="10504805" cy="31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151511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845185" y="1566545"/>
            <a:ext cx="3429635" cy="1824990"/>
            <a:chOff x="845185" y="1566545"/>
            <a:chExt cx="3429635" cy="1824990"/>
          </a:xfrm>
          <a:noFill/>
        </p:grpSpPr>
        <p:sp>
          <p:nvSpPr>
            <p:cNvPr id="10" name="직사각형 9"/>
            <p:cNvSpPr>
              <a:spLocks/>
            </p:cNvSpPr>
            <p:nvPr/>
          </p:nvSpPr>
          <p:spPr>
            <a:xfrm rot="0">
              <a:off x="845185" y="1566545"/>
              <a:ext cx="3430270" cy="1825625"/>
            </a:xfrm>
            <a:prstGeom prst="rect"/>
            <a:grpFill/>
            <a:ln w="25400" cap="flat" cmpd="sng">
              <a:solidFill>
                <a:schemeClr val="bg1">
                  <a:lumMod val="9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numCol="1" vert="horz" anchor="ctr">
              <a:noAutofit/>
            </a:bodyPr>
            <a:lstStyle/>
            <a:p>
              <a:pPr marL="0" indent="0" algn="ctr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1" name="이중 물결 10"/>
            <p:cNvSpPr>
              <a:spLocks/>
            </p:cNvSpPr>
            <p:nvPr/>
          </p:nvSpPr>
          <p:spPr>
            <a:xfrm rot="0">
              <a:off x="1352550" y="1724660"/>
              <a:ext cx="2416175" cy="302260"/>
            </a:xfrm>
            <a:prstGeom prst="doubleWave"/>
            <a:grpFill/>
            <a:ln w="25400" cap="flat" cmpd="sng">
              <a:solidFill>
                <a:schemeClr val="bg1"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numCol="1" vert="horz" anchor="ctr">
              <a:noAutofit/>
            </a:bodyPr>
            <a:lstStyle/>
            <a:p>
              <a:pPr marL="0" indent="0" algn="ctr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2000">
                  <a:latin typeface="굴림" charset="0"/>
                  <a:ea typeface="굴림" charset="0"/>
                  <a:cs typeface="+mn-cs"/>
                </a:rPr>
                <a:t>해 피 음</a:t>
              </a:r>
              <a:r>
                <a:rPr lang="ko-KR" altLang="en-US" sz="2000">
                  <a:latin typeface="굴림" charset="0"/>
                  <a:ea typeface="굴림" charset="0"/>
                  <a:cs typeface="+mn-cs"/>
                </a:rPr>
                <a:t> 악</a:t>
              </a:r>
              <a:r>
                <a:rPr lang="ko-KR" altLang="en-US" sz="2000">
                  <a:latin typeface="굴림" charset="0"/>
                  <a:ea typeface="굴림" charset="0"/>
                  <a:cs typeface="+mn-cs"/>
                </a:rPr>
                <a:t> 회</a:t>
              </a:r>
              <a:endParaRPr lang="ko-KR" altLang="en-US" sz="20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2" name="TextBox 11"/>
            <p:cNvSpPr txBox="1">
              <a:spLocks/>
            </p:cNvSpPr>
            <p:nvPr/>
          </p:nvSpPr>
          <p:spPr>
            <a:xfrm rot="0">
              <a:off x="845185" y="2083435"/>
              <a:ext cx="3146425" cy="1269365"/>
            </a:xfrm>
            <a:prstGeom prst="rect"/>
            <a:grpFill/>
          </p:spPr>
          <p:txBody>
            <a:bodyPr wrap="square" lIns="91440" tIns="45720" rIns="91440" bIns="45720" numCol="1" vert="horz" anchor="t">
              <a:spAutoFit/>
            </a:bodyPr>
            <a:lstStyle/>
            <a:p>
              <a:pPr marL="0" indent="0" algn="ctr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800">
                  <a:solidFill>
                    <a:schemeClr val="bg1"/>
                  </a:solidFill>
                  <a:latin typeface="HY백송B" charset="0"/>
                  <a:ea typeface="HY백송B" charset="0"/>
                </a:rPr>
                <a:t>음</a:t>
              </a:r>
              <a:r>
                <a:rPr lang="ko-KR" altLang="en-US" sz="1800">
                  <a:solidFill>
                    <a:schemeClr val="bg1"/>
                  </a:solidFill>
                  <a:latin typeface="HY백송B" charset="0"/>
                  <a:ea typeface="HY백송B" charset="0"/>
                </a:rPr>
                <a:t>악</a:t>
              </a:r>
              <a:r>
                <a:rPr lang="ko-KR" altLang="en-US" sz="1800">
                  <a:solidFill>
                    <a:schemeClr val="bg1"/>
                  </a:solidFill>
                  <a:latin typeface="HY백송B" charset="0"/>
                  <a:ea typeface="HY백송B" charset="0"/>
                </a:rPr>
                <a:t>회에 초대합니다</a:t>
              </a:r>
              <a:r>
                <a:rPr lang="en-US" altLang="ko-KR" sz="1800">
                  <a:solidFill>
                    <a:schemeClr val="bg1"/>
                  </a:solidFill>
                  <a:latin typeface="HY백송B" charset="0"/>
                  <a:ea typeface="HY백송B" charset="0"/>
                </a:rPr>
                <a:t>.</a:t>
              </a:r>
              <a:endParaRPr lang="ko-KR" altLang="en-US" sz="1800">
                <a:solidFill>
                  <a:schemeClr val="bg1"/>
                </a:solidFill>
                <a:latin typeface="HY백송B" charset="0"/>
                <a:ea typeface="HY백송B" charset="0"/>
              </a:endParaRPr>
            </a:p>
            <a:p>
              <a:pPr marL="342900" indent="-34290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</a:pP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기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	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간 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: 2015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년 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8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월 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1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일 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~ 8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월 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31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일</a:t>
              </a:r>
              <a:endParaRPr lang="ko-KR" altLang="en-US" sz="1100" b="1">
                <a:solidFill>
                  <a:schemeClr val="bg1"/>
                </a:solidFill>
                <a:latin typeface="굴림" charset="0"/>
                <a:ea typeface="굴림" charset="0"/>
                <a:cs typeface="+mn-cs"/>
              </a:endParaRPr>
            </a:p>
            <a:p>
              <a:pPr marL="342900" indent="-34290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</a:pP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일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	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시 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: 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매주 화요일 오후 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8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시</a:t>
              </a:r>
              <a:endParaRPr lang="ko-KR" altLang="en-US" sz="1100" b="1">
                <a:solidFill>
                  <a:schemeClr val="bg1"/>
                </a:solidFill>
                <a:latin typeface="굴림" charset="0"/>
                <a:ea typeface="굴림" charset="0"/>
                <a:cs typeface="+mn-cs"/>
              </a:endParaRPr>
            </a:p>
            <a:p>
              <a:pPr marL="342900" indent="-34290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</a:pP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장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	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소 </a:t>
              </a:r>
              <a:r>
                <a:rPr lang="en-US" altLang="ko-KR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: </a:t>
              </a:r>
              <a:r>
                <a:rPr lang="ko-KR" altLang="en-US" sz="1100" b="1">
                  <a:solidFill>
                    <a:schemeClr val="bg1"/>
                  </a:solidFill>
                  <a:latin typeface="굴림" charset="0"/>
                  <a:ea typeface="굴림" charset="0"/>
                  <a:cs typeface="+mn-cs"/>
                </a:rPr>
                <a:t>하늘공원</a:t>
              </a:r>
              <a:endParaRPr lang="ko-KR" altLang="en-US" sz="1100" b="1">
                <a:solidFill>
                  <a:schemeClr val="bg1"/>
                </a:solidFill>
                <a:latin typeface="굴림" charset="0"/>
                <a:ea typeface="굴림" charset="0"/>
                <a:cs typeface="+mn-cs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040765" y="4075430"/>
            <a:ext cx="2987040" cy="276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화요일마다 </a:t>
            </a:r>
            <a:r>
              <a:rPr lang="en-US" altLang="ko-KR" sz="12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= </a:t>
            </a:r>
            <a:r>
              <a:rPr lang="ko-KR" altLang="en-US" sz="12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매주 화요일</a:t>
            </a:r>
            <a:r>
              <a:rPr lang="en-US" altLang="ko-KR" sz="12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  </a:t>
            </a:r>
            <a:endParaRPr lang="ko-KR" altLang="en-US" sz="1200" dirty="0">
              <a:solidFill>
                <a:srgbClr val="FFFF00"/>
              </a:solidFill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18" name="타원 17"/>
          <p:cNvSpPr/>
          <p:nvPr/>
        </p:nvSpPr>
        <p:spPr>
          <a:xfrm>
            <a:off x="721995" y="475615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사각형 설명선 18"/>
          <p:cNvSpPr/>
          <p:nvPr/>
        </p:nvSpPr>
        <p:spPr>
          <a:xfrm>
            <a:off x="3401060" y="1961515"/>
            <a:ext cx="748030" cy="248285"/>
          </a:xfrm>
          <a:prstGeom prst="wedgeRoundRectCallout">
            <a:avLst>
              <a:gd name="adj1" fmla="val -69631"/>
              <a:gd name="adj2" fmla="val 5629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Mời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모서리가 둥근 사각형 설명선 19"/>
          <p:cNvSpPr/>
          <p:nvPr/>
        </p:nvSpPr>
        <p:spPr>
          <a:xfrm>
            <a:off x="2858770" y="3038475"/>
            <a:ext cx="1715770" cy="268605"/>
          </a:xfrm>
          <a:prstGeom prst="wedgeRoundRectCallout">
            <a:avLst>
              <a:gd name="adj1" fmla="val -60728"/>
              <a:gd name="adj2" fmla="val -54021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Mỗi thứ 3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1" name="모서리가 둥근 사각형 설명선 20"/>
          <p:cNvSpPr/>
          <p:nvPr/>
        </p:nvSpPr>
        <p:spPr>
          <a:xfrm>
            <a:off x="167640" y="2677795"/>
            <a:ext cx="965200" cy="413385"/>
          </a:xfrm>
          <a:prstGeom prst="wedgeRoundRectCallout">
            <a:avLst>
              <a:gd name="adj1" fmla="val 61886"/>
              <a:gd name="adj2" fmla="val 1815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Ngày giờ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모서리가 둥근 사각형 설명선 21"/>
          <p:cNvSpPr>
            <a:spLocks/>
          </p:cNvSpPr>
          <p:nvPr/>
        </p:nvSpPr>
        <p:spPr>
          <a:xfrm rot="0">
            <a:off x="88265" y="3152775"/>
            <a:ext cx="1044575" cy="248285"/>
          </a:xfrm>
          <a:prstGeom prst="wedgeRoundRectCallout">
            <a:avLst>
              <a:gd name="adj1" fmla="val 66085"/>
              <a:gd name="adj2" fmla="val -4523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Địa điểm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모서리가 둥근 사각형 설명선 22"/>
          <p:cNvSpPr/>
          <p:nvPr/>
        </p:nvSpPr>
        <p:spPr>
          <a:xfrm>
            <a:off x="3340100" y="1496695"/>
            <a:ext cx="935355" cy="248285"/>
          </a:xfrm>
          <a:prstGeom prst="wedgeRoundRectCallout">
            <a:avLst>
              <a:gd name="adj1" fmla="val -45699"/>
              <a:gd name="adj2" fmla="val 9629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concert</a:t>
            </a:r>
            <a:endParaRPr lang="ko-KR" altLang="en-US" sz="1600">
              <a:solidFill>
                <a:srgbClr val="FFFF00"/>
              </a:solidFill>
              <a:latin typeface="굴림" charset="0"/>
              <a:ea typeface="굴림" charset="0"/>
              <a:cs typeface="+mn-cs"/>
            </a:endParaRPr>
          </a:p>
        </p:txBody>
      </p:sp>
      <p:sp>
        <p:nvSpPr>
          <p:cNvPr id="24" name="모서리가 둥근 사각형 설명선 23"/>
          <p:cNvSpPr>
            <a:spLocks/>
          </p:cNvSpPr>
          <p:nvPr/>
        </p:nvSpPr>
        <p:spPr>
          <a:xfrm rot="0">
            <a:off x="276860" y="2326640"/>
            <a:ext cx="954405" cy="248285"/>
          </a:xfrm>
          <a:prstGeom prst="wedgeRoundRectCallout">
            <a:avLst>
              <a:gd name="adj1" fmla="val 41856"/>
              <a:gd name="adj2" fmla="val 7783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Thời hạn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1230630" y="3281680"/>
            <a:ext cx="145161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2125345" y="3023235"/>
            <a:ext cx="72580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2132965" y="2786380"/>
            <a:ext cx="1707515" cy="25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모서리가 둥근 사각형 설명선 28"/>
          <p:cNvSpPr/>
          <p:nvPr/>
        </p:nvSpPr>
        <p:spPr>
          <a:xfrm>
            <a:off x="3901440" y="2276475"/>
            <a:ext cx="1051560" cy="298450"/>
          </a:xfrm>
          <a:prstGeom prst="wedgeRoundRectCallout">
            <a:avLst>
              <a:gd name="adj1" fmla="val -63721"/>
              <a:gd name="adj2" fmla="val 57764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1 tháng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>
            <a:off x="2874645" y="3021330"/>
            <a:ext cx="592455" cy="190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모서리가 둥근 사각형 설명선 31"/>
          <p:cNvSpPr/>
          <p:nvPr/>
        </p:nvSpPr>
        <p:spPr>
          <a:xfrm>
            <a:off x="3696335" y="2764790"/>
            <a:ext cx="1051560" cy="298450"/>
          </a:xfrm>
          <a:prstGeom prst="wedgeRoundRectCallout">
            <a:avLst>
              <a:gd name="adj1" fmla="val -70245"/>
              <a:gd name="adj2" fmla="val 11674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8:00 pm 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37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9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 smtClean="0"/>
              <a:t>4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. 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다음을 읽고 맞지 </a:t>
            </a:r>
            <a:r>
              <a:rPr lang="ko-KR" altLang="en-US" sz="1800" b="0" u="sng" dirty="0" smtClean="0">
                <a:solidFill>
                  <a:schemeClr val="bg1"/>
                </a:solidFill>
              </a:rPr>
              <a:t>않는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 것을 고르십시오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3687445" y="1851025"/>
            <a:ext cx="4859655" cy="182499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ko-KR" altLang="en-US" dirty="0" smtClean="0"/>
              <a:t>시월 </a:t>
            </a:r>
            <a:r>
              <a:rPr lang="ko-KR" altLang="en-US" dirty="0"/>
              <a:t>이십사 일에 수영을 합니다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일주일에 한 </a:t>
            </a:r>
            <a:r>
              <a:rPr lang="ko-KR" altLang="en-US" dirty="0"/>
              <a:t>번 등산을 합니다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주말에 </a:t>
            </a:r>
            <a:r>
              <a:rPr lang="ko-KR" altLang="en-US" dirty="0"/>
              <a:t>철수 씨와 등산을 합니다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월요일에 </a:t>
            </a:r>
            <a:r>
              <a:rPr lang="ko-KR" altLang="en-US" dirty="0"/>
              <a:t>철수 씨를 만납니다</a:t>
            </a:r>
            <a:r>
              <a:rPr lang="en-US" altLang="ko-KR" dirty="0"/>
              <a:t>.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765810"/>
            <a:ext cx="1655826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9655" y="1377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49655" y="31508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72745" y="137668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365125" y="1713865"/>
            <a:ext cx="3321685" cy="2731770"/>
            <a:chOff x="365125" y="1713865"/>
            <a:chExt cx="3321685" cy="2731770"/>
          </a:xfrm>
          <a:noFill/>
        </p:grpSpPr>
        <p:sp>
          <p:nvSpPr>
            <p:cNvPr id="11" name="직사각형 10"/>
            <p:cNvSpPr/>
            <p:nvPr/>
          </p:nvSpPr>
          <p:spPr>
            <a:xfrm>
              <a:off x="365125" y="1713865"/>
              <a:ext cx="3321685" cy="341630"/>
            </a:xfrm>
            <a:prstGeom prst="rect">
              <a:avLst/>
            </a:prstGeom>
            <a:grp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</a:rPr>
                <a:t>10</a:t>
              </a:r>
              <a:r>
                <a:rPr lang="ko-KR" altLang="en-US" dirty="0" smtClean="0">
                  <a:solidFill>
                    <a:schemeClr val="bg1"/>
                  </a:solidFill>
                </a:rPr>
                <a:t>월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365125" y="2055495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19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일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365125" y="2397125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20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월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365125" y="2738755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21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화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365125" y="3080385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22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수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365125" y="3421380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23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목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365125" y="3763010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24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금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365125" y="4104640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25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토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1181735" y="2055495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1181735" y="2397125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철수 씨와 저녁 약속</a:t>
              </a:r>
              <a:endParaRPr lang="en-US" altLang="ko-KR" dirty="0" smtClean="0">
                <a:solidFill>
                  <a:schemeClr val="bg1"/>
                </a:solidFill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1181735" y="2738755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등산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1181735" y="3080385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공부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1181735" y="3421380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동생 생일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1181735" y="3763010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수영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1181735" y="4104640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철수 씨와 등산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266565" y="2099310"/>
            <a:ext cx="2987040" cy="33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10</a:t>
            </a:r>
            <a:r>
              <a:rPr lang="ko-KR" altLang="en-US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월 </a:t>
            </a:r>
            <a:r>
              <a:rPr lang="en-US" altLang="ko-KR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24</a:t>
            </a:r>
            <a:r>
              <a:rPr lang="ko-KR" altLang="en-US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일</a:t>
            </a:r>
            <a:endParaRPr lang="ko-KR" altLang="en-US" sz="1600" dirty="0">
              <a:solidFill>
                <a:srgbClr val="FFFF00"/>
              </a:solidFill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51960" y="2609850"/>
            <a:ext cx="3469005" cy="33845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Một tuần một lần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67200" y="3145790"/>
            <a:ext cx="2987675" cy="33845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Cuối tuần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67200" y="3729990"/>
            <a:ext cx="3406140" cy="33845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Thứ 2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2" name="타원 31"/>
          <p:cNvSpPr/>
          <p:nvPr/>
        </p:nvSpPr>
        <p:spPr>
          <a:xfrm>
            <a:off x="3783330" y="244030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모서리가 둥근 사각형 설명선 32"/>
          <p:cNvSpPr/>
          <p:nvPr/>
        </p:nvSpPr>
        <p:spPr>
          <a:xfrm>
            <a:off x="2453640" y="2121535"/>
            <a:ext cx="1360805" cy="248284"/>
          </a:xfrm>
          <a:prstGeom prst="wedgeRoundRectCallout">
            <a:avLst>
              <a:gd name="adj1" fmla="val -17519"/>
              <a:gd name="adj2" fmla="val 71679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Hẹn ăn tối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4" name="모서리가 둥근 사각형 설명선 33"/>
          <p:cNvSpPr>
            <a:spLocks/>
          </p:cNvSpPr>
          <p:nvPr/>
        </p:nvSpPr>
        <p:spPr>
          <a:xfrm rot="0">
            <a:off x="2533650" y="3409950"/>
            <a:ext cx="1240155" cy="413385"/>
          </a:xfrm>
          <a:prstGeom prst="wedgeRoundRectCallout">
            <a:avLst>
              <a:gd name="adj1" fmla="val -58322"/>
              <a:gd name="adj2" fmla="val -15051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Sinh nhật em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5" name="모서리가 둥근 사각형 설명선 34"/>
          <p:cNvSpPr/>
          <p:nvPr/>
        </p:nvSpPr>
        <p:spPr>
          <a:xfrm>
            <a:off x="1973580" y="3904615"/>
            <a:ext cx="1196975" cy="248284"/>
          </a:xfrm>
          <a:prstGeom prst="wedgeRoundRectCallout">
            <a:avLst>
              <a:gd name="adj1" fmla="val -64331"/>
              <a:gd name="adj2" fmla="val -4215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Bơi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6" name="모서리가 둥근 사각형 설명선 35"/>
          <p:cNvSpPr/>
          <p:nvPr/>
        </p:nvSpPr>
        <p:spPr>
          <a:xfrm>
            <a:off x="1973580" y="2753360"/>
            <a:ext cx="935355" cy="248284"/>
          </a:xfrm>
          <a:prstGeom prst="wedgeRoundRectCallout">
            <a:avLst>
              <a:gd name="adj1" fmla="val -54666"/>
              <a:gd name="adj2" fmla="val -523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Leo núi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7" name="모서리가 둥근 사각형 설명선 36"/>
          <p:cNvSpPr/>
          <p:nvPr/>
        </p:nvSpPr>
        <p:spPr>
          <a:xfrm>
            <a:off x="1991359" y="3101975"/>
            <a:ext cx="983615" cy="248284"/>
          </a:xfrm>
          <a:prstGeom prst="wedgeRoundRectCallout">
            <a:avLst>
              <a:gd name="adj1" fmla="val -62656"/>
              <a:gd name="adj2" fmla="val 917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Học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464820" y="4028440"/>
            <a:ext cx="58483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타원 37"/>
          <p:cNvSpPr/>
          <p:nvPr/>
        </p:nvSpPr>
        <p:spPr>
          <a:xfrm>
            <a:off x="1303020" y="2748915"/>
            <a:ext cx="670560" cy="3009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타원 38"/>
          <p:cNvSpPr/>
          <p:nvPr/>
        </p:nvSpPr>
        <p:spPr>
          <a:xfrm>
            <a:off x="2438400" y="4114800"/>
            <a:ext cx="670560" cy="3009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0" name="직선 연결선 39"/>
          <p:cNvCxnSpPr/>
          <p:nvPr/>
        </p:nvCxnSpPr>
        <p:spPr>
          <a:xfrm>
            <a:off x="502920" y="4409440"/>
            <a:ext cx="58483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>
            <a:off x="464820" y="2682240"/>
            <a:ext cx="58483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789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5.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3066415" y="2075180"/>
            <a:ext cx="4859655" cy="182499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ko-KR" altLang="en-US" dirty="0" smtClean="0"/>
              <a:t>정은 </a:t>
            </a:r>
            <a:r>
              <a:rPr lang="ko-KR" altLang="en-US" dirty="0"/>
              <a:t>씨는 서점에 있습니다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마리아 </a:t>
            </a:r>
            <a:r>
              <a:rPr lang="ko-KR" altLang="en-US" dirty="0"/>
              <a:t>씨는 서점에 올 겁니다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마리아 </a:t>
            </a:r>
            <a:r>
              <a:rPr lang="ko-KR" altLang="en-US" dirty="0"/>
              <a:t>씨는 </a:t>
            </a:r>
            <a:r>
              <a:rPr lang="ko-KR" altLang="en-US" dirty="0" smtClean="0"/>
              <a:t>정은 </a:t>
            </a:r>
            <a:r>
              <a:rPr lang="ko-KR" altLang="en-US" dirty="0"/>
              <a:t>씨에게 전화를 했습니다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정은 </a:t>
            </a:r>
            <a:r>
              <a:rPr lang="ko-KR" altLang="en-US" dirty="0"/>
              <a:t>씨는 </a:t>
            </a:r>
            <a:r>
              <a:rPr lang="en-US" altLang="ko-KR" dirty="0"/>
              <a:t>10</a:t>
            </a:r>
            <a:r>
              <a:rPr lang="ko-KR" altLang="en-US" dirty="0"/>
              <a:t>분 후에 전화할 겁니다</a:t>
            </a:r>
            <a:r>
              <a:rPr lang="en-US" altLang="ko-KR" dirty="0"/>
              <a:t>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98220" y="1055370"/>
            <a:ext cx="116103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225425" y="1654810"/>
            <a:ext cx="2840990" cy="3488690"/>
            <a:chOff x="225425" y="1654810"/>
            <a:chExt cx="2840990" cy="3488690"/>
          </a:xfrm>
        </p:grpSpPr>
        <p:sp>
          <p:nvSpPr>
            <p:cNvPr id="10" name="모서리가 둥근 직사각형 9"/>
            <p:cNvSpPr/>
            <p:nvPr/>
          </p:nvSpPr>
          <p:spPr>
            <a:xfrm>
              <a:off x="225425" y="1654810"/>
              <a:ext cx="2840990" cy="3488690"/>
            </a:xfrm>
            <a:prstGeom prst="roundRect">
              <a:avLst/>
            </a:prstGeom>
            <a:noFill/>
            <a:ln w="444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525780" y="1887855"/>
              <a:ext cx="2228850" cy="284797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1431925" y="4751070"/>
              <a:ext cx="288925" cy="311150"/>
            </a:xfrm>
            <a:prstGeom prst="ellipse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521460" y="4834890"/>
              <a:ext cx="127000" cy="139065"/>
            </a:xfrm>
            <a:prstGeom prst="rect">
              <a:avLst/>
            </a:prstGeom>
            <a:noFill/>
            <a:ln w="317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cxnSp>
          <p:nvCxnSpPr>
            <p:cNvPr id="14" name="직선 연결선 13"/>
            <p:cNvCxnSpPr/>
            <p:nvPr/>
          </p:nvCxnSpPr>
          <p:spPr>
            <a:xfrm>
              <a:off x="525780" y="2419350"/>
              <a:ext cx="222885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25780" y="1884045"/>
              <a:ext cx="2228850" cy="4616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dirty="0" smtClean="0">
                  <a:solidFill>
                    <a:schemeClr val="bg1"/>
                  </a:solidFill>
                </a:rPr>
                <a:t>메 세 지</a:t>
              </a:r>
              <a:endParaRPr lang="ko-KR" alt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31495" y="2203450"/>
              <a:ext cx="2223135" cy="255460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spcCol="36000" rtlCol="0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ko-KR" altLang="en-US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마리아 씨</a:t>
              </a: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, </a:t>
              </a:r>
              <a:r>
                <a:rPr lang="ko-KR" altLang="en-US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미안해요</a:t>
              </a: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.</a:t>
              </a:r>
            </a:p>
            <a:p>
              <a:pPr>
                <a:lnSpc>
                  <a:spcPct val="200000"/>
                </a:lnSpc>
              </a:pPr>
              <a:r>
                <a:rPr lang="ko-KR" altLang="en-US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제가 서점에 있어서 전화를 못 받았어요</a:t>
              </a: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.</a:t>
              </a:r>
            </a:p>
            <a:p>
              <a:pPr>
                <a:lnSpc>
                  <a:spcPct val="200000"/>
                </a:lnSpc>
              </a:pP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10</a:t>
              </a:r>
              <a:r>
                <a:rPr lang="ko-KR" altLang="en-US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분 후에 전화할게요</a:t>
              </a: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.</a:t>
              </a:r>
              <a:endParaRPr lang="en-US" altLang="ko-KR" sz="16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  <a:p>
              <a:pPr algn="r">
                <a:lnSpc>
                  <a:spcPct val="200000"/>
                </a:lnSpc>
              </a:pP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-</a:t>
              </a:r>
              <a:r>
                <a:rPr lang="ko-KR" altLang="en-US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정은</a:t>
              </a: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-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573780" y="2298065"/>
            <a:ext cx="3984625" cy="33845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Đang ở hiệu sách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73780" y="3382010"/>
            <a:ext cx="6659245" cy="33845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Maria </a:t>
            </a: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gọi cho</a:t>
            </a: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 Jeongeun.     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73780" y="3943350"/>
            <a:ext cx="4542155" cy="33845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Jeongeun </a:t>
            </a: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sẽ gọi lại cho</a:t>
            </a: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 Maria </a:t>
            </a: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sau 10 phút nữa</a:t>
            </a: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     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3160395" y="268351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사각형 설명선 22"/>
          <p:cNvSpPr/>
          <p:nvPr/>
        </p:nvSpPr>
        <p:spPr>
          <a:xfrm>
            <a:off x="1909445" y="2661920"/>
            <a:ext cx="734695" cy="248284"/>
          </a:xfrm>
          <a:prstGeom prst="wedgeRoundRectCallout">
            <a:avLst>
              <a:gd name="adj1" fmla="val -71491"/>
              <a:gd name="adj2" fmla="val -57540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Xin lỗi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모서리가 둥근 사각형 설명선 23"/>
          <p:cNvSpPr/>
          <p:nvPr/>
        </p:nvSpPr>
        <p:spPr>
          <a:xfrm>
            <a:off x="431165" y="4289425"/>
            <a:ext cx="895350" cy="413385"/>
          </a:xfrm>
          <a:prstGeom prst="wedgeRoundRectCallout">
            <a:avLst>
              <a:gd name="adj1" fmla="val -14878"/>
              <a:gd name="adj2" fmla="val -77777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10 phút sau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모서리가 둥근 사각형 설명선 24"/>
          <p:cNvSpPr>
            <a:spLocks/>
          </p:cNvSpPr>
          <p:nvPr/>
        </p:nvSpPr>
        <p:spPr>
          <a:xfrm rot="0">
            <a:off x="1559560" y="4242435"/>
            <a:ext cx="1019174" cy="248284"/>
          </a:xfrm>
          <a:prstGeom prst="wedgeRoundRectCallout">
            <a:avLst>
              <a:gd name="adj1" fmla="val -18565"/>
              <a:gd name="adj2" fmla="val -8830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Gọi điện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모서리가 둥근 사각형 설명선 25"/>
          <p:cNvSpPr/>
          <p:nvPr/>
        </p:nvSpPr>
        <p:spPr>
          <a:xfrm>
            <a:off x="1477645" y="3157220"/>
            <a:ext cx="1196975" cy="248284"/>
          </a:xfrm>
          <a:prstGeom prst="wedgeRoundRectCallout">
            <a:avLst>
              <a:gd name="adj1" fmla="val -59125"/>
              <a:gd name="adj2" fmla="val -45232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Hiệu sách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609600" y="3169920"/>
            <a:ext cx="16668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586740" y="3649980"/>
            <a:ext cx="16668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1554480" y="4145915"/>
            <a:ext cx="93726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4343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6.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4850130" y="1720850"/>
            <a:ext cx="4859655" cy="182499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ko-KR" altLang="en-US" dirty="0" smtClean="0"/>
              <a:t>엄마는 오천 원을 </a:t>
            </a:r>
            <a:r>
              <a:rPr lang="ko-KR" altLang="en-US" dirty="0"/>
              <a:t>냅니다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부모하고 </a:t>
            </a:r>
            <a:r>
              <a:rPr lang="ko-KR" altLang="en-US" dirty="0"/>
              <a:t>아이가 악기를 배웁니다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악기 </a:t>
            </a:r>
            <a:r>
              <a:rPr lang="ko-KR" altLang="en-US" dirty="0"/>
              <a:t>교실은 매주 토요일마다 있습니다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커피와 </a:t>
            </a:r>
            <a:r>
              <a:rPr lang="ko-KR" altLang="en-US" dirty="0"/>
              <a:t>과일을 제공합니다</a:t>
            </a:r>
            <a:r>
              <a:rPr lang="en-US" altLang="ko-KR" dirty="0"/>
              <a:t>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03960" y="533400"/>
            <a:ext cx="10504805" cy="31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151511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155575" y="1534160"/>
            <a:ext cx="4695190" cy="3413760"/>
            <a:chOff x="155575" y="1534160"/>
            <a:chExt cx="4695190" cy="3413760"/>
          </a:xfrm>
        </p:grpSpPr>
        <p:sp>
          <p:nvSpPr>
            <p:cNvPr id="10" name="직사각형 9"/>
            <p:cNvSpPr>
              <a:spLocks/>
            </p:cNvSpPr>
            <p:nvPr/>
          </p:nvSpPr>
          <p:spPr>
            <a:xfrm rot="0">
              <a:off x="155575" y="1534160"/>
              <a:ext cx="4695825" cy="3414395"/>
            </a:xfrm>
            <a:prstGeom prst="rect"/>
            <a:noFill/>
            <a:ln w="2540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numCol="1" vert="horz" anchor="ctr">
              <a:noAutofit/>
            </a:bodyPr>
            <a:lstStyle/>
            <a:p>
              <a:pPr marL="0" indent="0" algn="ctr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1" name="이중 물결 10"/>
            <p:cNvSpPr>
              <a:spLocks/>
            </p:cNvSpPr>
            <p:nvPr/>
          </p:nvSpPr>
          <p:spPr>
            <a:xfrm rot="0">
              <a:off x="849630" y="1830070"/>
              <a:ext cx="3307080" cy="565150"/>
            </a:xfrm>
            <a:prstGeom prst="doubleWave"/>
            <a:noFill/>
            <a:ln w="1905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numCol="1" vert="horz" anchor="ctr">
              <a:noAutofit/>
            </a:bodyPr>
            <a:lstStyle/>
            <a:p>
              <a:pPr marL="0" indent="0" algn="ctr" fontAlgn="base" defTabSz="508000" ea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2400">
                  <a:latin typeface="굴림" charset="0"/>
                  <a:ea typeface="굴림" charset="0"/>
                  <a:cs typeface="+mn-cs"/>
                </a:rPr>
                <a:t>  행복 악기 교실</a:t>
              </a:r>
              <a:endParaRPr lang="ko-KR" altLang="en-US" sz="24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2" name="TextBox 11"/>
            <p:cNvSpPr txBox="1">
              <a:spLocks/>
            </p:cNvSpPr>
            <p:nvPr/>
          </p:nvSpPr>
          <p:spPr>
            <a:xfrm rot="0">
              <a:off x="310515" y="2517140"/>
              <a:ext cx="4385945" cy="2305685"/>
            </a:xfrm>
            <a:prstGeom prst="rect"/>
            <a:noFill/>
            <a:ln w="1905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txBody>
            <a:bodyPr wrap="square" lIns="91440" tIns="45720" rIns="91440" bIns="45720" numCol="1" vert="horz" anchor="t">
              <a:spAutoFit/>
            </a:bodyPr>
            <a:lstStyle/>
            <a:p>
              <a:pPr marL="0" indent="0" algn="ctr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아이와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엄마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,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아빠가 함께 악기를 배워요</a:t>
              </a:r>
              <a:endParaRPr lang="ko-KR" altLang="en-US" sz="1600">
                <a:solidFill>
                  <a:schemeClr val="bg1"/>
                </a:solidFill>
                <a:latin typeface="Adobe 고딕 Std B" charset="0"/>
                <a:ea typeface="Adobe 고딕 Std B" charset="0"/>
              </a:endParaRPr>
            </a:p>
            <a:p>
              <a:pPr marL="171450" indent="-17145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</a:pP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일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	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시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: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매주 토요일 오후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8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시</a:t>
              </a:r>
              <a:endParaRPr lang="ko-KR" altLang="en-US" sz="1600">
                <a:solidFill>
                  <a:schemeClr val="bg1"/>
                </a:solidFill>
                <a:latin typeface="Adobe 고딕 Std B" charset="0"/>
                <a:ea typeface="Adobe 고딕 Std B" charset="0"/>
              </a:endParaRPr>
            </a:p>
            <a:p>
              <a:pPr marL="171450" indent="-17145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</a:pP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장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	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소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: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하늘강당</a:t>
              </a:r>
              <a:endParaRPr lang="ko-KR" altLang="en-US" sz="1600">
                <a:solidFill>
                  <a:schemeClr val="bg1"/>
                </a:solidFill>
                <a:latin typeface="Adobe 고딕 Std B" charset="0"/>
                <a:ea typeface="Adobe 고딕 Std B" charset="0"/>
              </a:endParaRPr>
            </a:p>
            <a:p>
              <a:pPr marL="171450" indent="-17145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</a:pP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참          가       비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: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아이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2,000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원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/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어른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5,000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원</a:t>
              </a:r>
              <a:endParaRPr lang="ko-KR" altLang="en-US" sz="1600">
                <a:solidFill>
                  <a:schemeClr val="bg1"/>
                </a:solidFill>
                <a:latin typeface="Adobe 고딕 Std B" charset="0"/>
                <a:ea typeface="Adobe 고딕 Std B" charset="0"/>
              </a:endParaRPr>
            </a:p>
            <a:p>
              <a:pPr marL="0" indent="0" algn="l" fontAlgn="base" defTabSz="508000" ea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※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커피와 주스를 드립니다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.</a:t>
              </a:r>
              <a:endParaRPr lang="ko-KR" altLang="en-US" sz="1600">
                <a:solidFill>
                  <a:schemeClr val="bg1"/>
                </a:solidFill>
                <a:latin typeface="Adobe 고딕 Std B" charset="0"/>
                <a:ea typeface="Adobe 고딕 Std B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219065" y="2430145"/>
            <a:ext cx="3469005" cy="33845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Phụ huynh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7" name="TextBox 16"/>
          <p:cNvSpPr txBox="1">
            <a:spLocks/>
          </p:cNvSpPr>
          <p:nvPr/>
        </p:nvSpPr>
        <p:spPr>
          <a:xfrm rot="0">
            <a:off x="6631940" y="3531235"/>
            <a:ext cx="1179195" cy="338455"/>
          </a:xfrm>
          <a:prstGeom prst="rect"/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Cung cấp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8" name="타원 17"/>
          <p:cNvSpPr/>
          <p:nvPr/>
        </p:nvSpPr>
        <p:spPr>
          <a:xfrm>
            <a:off x="4947285" y="337756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사각형 설명선 18"/>
          <p:cNvSpPr>
            <a:spLocks/>
          </p:cNvSpPr>
          <p:nvPr/>
        </p:nvSpPr>
        <p:spPr>
          <a:xfrm rot="0">
            <a:off x="2489835" y="1541780"/>
            <a:ext cx="1636395" cy="248284"/>
          </a:xfrm>
          <a:prstGeom prst="wedgeRoundRectCallout">
            <a:avLst>
              <a:gd name="adj1" fmla="val -20881"/>
              <a:gd name="adj2" fmla="val 99369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Lớp học nhạc cụ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모서리가 둥근 사각형 설명선 19"/>
          <p:cNvSpPr/>
          <p:nvPr/>
        </p:nvSpPr>
        <p:spPr>
          <a:xfrm>
            <a:off x="3773170" y="2303145"/>
            <a:ext cx="646430" cy="263525"/>
          </a:xfrm>
          <a:prstGeom prst="wedgeRoundRectCallout">
            <a:avLst>
              <a:gd name="adj1" fmla="val -35906"/>
              <a:gd name="adj2" fmla="val 74769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Học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1" name="모서리가 둥근 사각형 설명선 20"/>
          <p:cNvSpPr>
            <a:spLocks/>
          </p:cNvSpPr>
          <p:nvPr/>
        </p:nvSpPr>
        <p:spPr>
          <a:xfrm rot="0">
            <a:off x="2571750" y="3285490"/>
            <a:ext cx="1918969" cy="248284"/>
          </a:xfrm>
          <a:prstGeom prst="wedgeRoundRectCallout">
            <a:avLst>
              <a:gd name="adj1" fmla="val -46344"/>
              <a:gd name="adj2" fmla="val -6369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Mỗi thứ 7 hàng tuần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모서리가 둥근 사각형 설명선 21"/>
          <p:cNvSpPr>
            <a:spLocks/>
          </p:cNvSpPr>
          <p:nvPr/>
        </p:nvSpPr>
        <p:spPr>
          <a:xfrm rot="0">
            <a:off x="351790" y="2336165"/>
            <a:ext cx="944880" cy="248284"/>
          </a:xfrm>
          <a:prstGeom prst="wedgeRoundRectCallout">
            <a:avLst>
              <a:gd name="adj1" fmla="val 15296"/>
              <a:gd name="adj2" fmla="val 78444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Trẻ em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모서리가 둥근 사각형 설명선 22"/>
          <p:cNvSpPr/>
          <p:nvPr/>
        </p:nvSpPr>
        <p:spPr>
          <a:xfrm>
            <a:off x="1558925" y="2303145"/>
            <a:ext cx="1101090" cy="248284"/>
          </a:xfrm>
          <a:prstGeom prst="wedgeRoundRectCallout">
            <a:avLst>
              <a:gd name="adj1" fmla="val -20011"/>
              <a:gd name="adj2" fmla="val 7783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Bố mẹ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모서리가 둥근 사각형 설명선 23"/>
          <p:cNvSpPr>
            <a:spLocks/>
          </p:cNvSpPr>
          <p:nvPr/>
        </p:nvSpPr>
        <p:spPr>
          <a:xfrm rot="0">
            <a:off x="1446530" y="4155440"/>
            <a:ext cx="1302385" cy="248284"/>
          </a:xfrm>
          <a:prstGeom prst="wedgeRoundRectCallout">
            <a:avLst>
              <a:gd name="adj1" fmla="val -33560"/>
              <a:gd name="adj2" fmla="val -10255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Phí tham gia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모서리가 둥근 사각형 설명선 24"/>
          <p:cNvSpPr/>
          <p:nvPr/>
        </p:nvSpPr>
        <p:spPr>
          <a:xfrm>
            <a:off x="400050" y="4741545"/>
            <a:ext cx="804545" cy="264795"/>
          </a:xfrm>
          <a:prstGeom prst="wedgeRoundRectCallout">
            <a:avLst>
              <a:gd name="adj1" fmla="val 12996"/>
              <a:gd name="adj2" fmla="val -79075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Cà phê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모서리가 둥근 사각형 설명선 25"/>
          <p:cNvSpPr>
            <a:spLocks/>
          </p:cNvSpPr>
          <p:nvPr/>
        </p:nvSpPr>
        <p:spPr>
          <a:xfrm rot="0">
            <a:off x="1254760" y="4749800"/>
            <a:ext cx="1475105" cy="248284"/>
          </a:xfrm>
          <a:prstGeom prst="wedgeRoundRectCallout">
            <a:avLst>
              <a:gd name="adj1" fmla="val -31870"/>
              <a:gd name="adj2" fmla="val -4821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Nước hoa quả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3505200" y="3982720"/>
            <a:ext cx="105346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모서리가 둥근 사각형 설명선 26"/>
          <p:cNvSpPr>
            <a:spLocks/>
          </p:cNvSpPr>
          <p:nvPr/>
        </p:nvSpPr>
        <p:spPr>
          <a:xfrm rot="0">
            <a:off x="4401820" y="3876674"/>
            <a:ext cx="1095375" cy="263525"/>
          </a:xfrm>
          <a:prstGeom prst="wedgeRoundRectCallout">
            <a:avLst>
              <a:gd name="adj1" fmla="val -76384"/>
              <a:gd name="adj2" fmla="val -31880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Người lớn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>
            <a:off x="1676400" y="3277870"/>
            <a:ext cx="105346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586740" y="4734560"/>
            <a:ext cx="105346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713105" y="2889250"/>
            <a:ext cx="1565275" cy="6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사각형 설명선 30"/>
          <p:cNvSpPr>
            <a:spLocks/>
          </p:cNvSpPr>
          <p:nvPr/>
        </p:nvSpPr>
        <p:spPr>
          <a:xfrm rot="0">
            <a:off x="3065145" y="4124325"/>
            <a:ext cx="1095375" cy="263525"/>
          </a:xfrm>
          <a:prstGeom prst="wedgeRoundRectCallout">
            <a:avLst>
              <a:gd name="adj1" fmla="val -84102"/>
              <a:gd name="adj2" fmla="val -9252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Trẻ em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950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1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1" animBg="1"/>
      <p:bldP spid="23" grpId="2" animBg="1"/>
      <p:bldP spid="20" grpId="3" animBg="1"/>
      <p:bldP spid="21" grpId="4" animBg="1"/>
      <p:bldP spid="24" grpId="5" animBg="1"/>
      <p:bldP spid="27" grpId="6" animBg="1"/>
      <p:bldP spid="25" grpId="7" animBg="1"/>
      <p:bldP spid="26" grpId="8" animBg="1"/>
      <p:bldP spid="8" grpId="9" animBg="1"/>
      <p:bldP spid="15" grpId="10" animBg="1"/>
      <p:bldP spid="30" grpId="11" animBg="1"/>
      <p:bldP spid="28" grpId="12" animBg="1"/>
      <p:bldP spid="17" grpId="13" animBg="1"/>
      <p:bldP spid="29" grpId="14" animBg="1"/>
      <p:bldP spid="18" grpId="15" animBg="1"/>
      <p:bldP spid="31" grpId="16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 smtClean="0"/>
              <a:t>7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. 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다음을 읽고 맞지 </a:t>
            </a:r>
            <a:r>
              <a:rPr lang="ko-KR" altLang="en-US" sz="1800" b="0" u="sng" dirty="0" smtClean="0">
                <a:solidFill>
                  <a:schemeClr val="bg1"/>
                </a:solidFill>
              </a:rPr>
              <a:t>않는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 것을 고르십시오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3980815" y="1951990"/>
            <a:ext cx="4859655" cy="1824990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ko-KR" altLang="en-US" dirty="0"/>
              <a:t>① 화요일에 문을 엽니다</a:t>
            </a:r>
            <a:r>
              <a:rPr lang="en-US" altLang="ko-KR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ko-KR" dirty="0"/>
              <a:t>② </a:t>
            </a:r>
            <a:r>
              <a:rPr lang="ko-KR" altLang="en-US" dirty="0"/>
              <a:t>어린이가 갈 수 있습니다</a:t>
            </a:r>
            <a:r>
              <a:rPr lang="en-US" altLang="ko-KR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ko-KR" dirty="0"/>
              <a:t>③ </a:t>
            </a:r>
            <a:r>
              <a:rPr lang="ko-KR" altLang="en-US" dirty="0"/>
              <a:t>오후 여섯 시에 끝납니다</a:t>
            </a:r>
            <a:r>
              <a:rPr lang="en-US" altLang="ko-KR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ko-KR" dirty="0"/>
              <a:t>④ </a:t>
            </a:r>
            <a:r>
              <a:rPr lang="ko-KR" altLang="en-US" dirty="0"/>
              <a:t>육천 원을 냅니다</a:t>
            </a:r>
            <a:r>
              <a:rPr lang="en-US" altLang="ko-KR" dirty="0"/>
              <a:t>.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765810"/>
            <a:ext cx="1655826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9655" y="1377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49655" y="31508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72745" y="137668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2745" y="147701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>
            <a:off x="167640" y="1512570"/>
            <a:ext cx="3823335" cy="3382645"/>
            <a:chOff x="167640" y="1512570"/>
            <a:chExt cx="3823335" cy="3382645"/>
          </a:xfrm>
        </p:grpSpPr>
        <p:sp>
          <p:nvSpPr>
            <p:cNvPr id="13" name="가로로 말린 두루마리 모양 12"/>
            <p:cNvSpPr/>
            <p:nvPr/>
          </p:nvSpPr>
          <p:spPr>
            <a:xfrm>
              <a:off x="167640" y="1512570"/>
              <a:ext cx="3823335" cy="3382645"/>
            </a:xfrm>
            <a:prstGeom prst="horizontalScroll">
              <a:avLst/>
            </a:prstGeom>
            <a:noFill/>
            <a:ln w="412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75970" y="2649855"/>
              <a:ext cx="3006090" cy="1869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bg1"/>
                  </a:solidFill>
                </a:rPr>
                <a:t>요</a:t>
              </a:r>
              <a:r>
                <a:rPr lang="en-US" altLang="ko-KR" sz="1600" dirty="0">
                  <a:solidFill>
                    <a:schemeClr val="bg1"/>
                  </a:solidFill>
                </a:rPr>
                <a:t> 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  </a:t>
              </a:r>
              <a:r>
                <a:rPr lang="ko-KR" altLang="en-US" sz="1600" dirty="0" smtClean="0">
                  <a:solidFill>
                    <a:schemeClr val="bg1"/>
                  </a:solidFill>
                </a:rPr>
                <a:t>일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	: </a:t>
              </a:r>
              <a:r>
                <a:rPr lang="ko-KR" altLang="en-US" sz="1600" dirty="0">
                  <a:solidFill>
                    <a:schemeClr val="bg1"/>
                  </a:solidFill>
                </a:rPr>
                <a:t>수</a:t>
              </a:r>
              <a:r>
                <a:rPr lang="ko-KR" altLang="en-US" sz="1600" dirty="0" smtClean="0">
                  <a:solidFill>
                    <a:schemeClr val="bg1"/>
                  </a:solidFill>
                </a:rPr>
                <a:t>요일 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~ </a:t>
              </a:r>
              <a:r>
                <a:rPr lang="ko-KR" altLang="en-US" sz="1600" dirty="0" smtClean="0">
                  <a:solidFill>
                    <a:schemeClr val="bg1"/>
                  </a:solidFill>
                </a:rPr>
                <a:t>일요일</a:t>
              </a:r>
              <a:endParaRPr lang="en-US" altLang="ko-KR" sz="1600" dirty="0" smtClean="0">
                <a:solidFill>
                  <a:schemeClr val="bg1"/>
                </a:solidFill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bg1"/>
                  </a:solidFill>
                </a:rPr>
                <a:t>시</a:t>
              </a:r>
              <a:r>
                <a:rPr lang="en-US" altLang="ko-KR" sz="1600" dirty="0">
                  <a:solidFill>
                    <a:schemeClr val="bg1"/>
                  </a:solidFill>
                </a:rPr>
                <a:t> 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  </a:t>
              </a:r>
              <a:r>
                <a:rPr lang="ko-KR" altLang="en-US" sz="1600" dirty="0" smtClean="0">
                  <a:solidFill>
                    <a:schemeClr val="bg1"/>
                  </a:solidFill>
                </a:rPr>
                <a:t>간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	: 09:00 ~ 18:00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bg1"/>
                  </a:solidFill>
                </a:rPr>
                <a:t>입장료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	: 6,000</a:t>
              </a:r>
              <a:r>
                <a:rPr lang="ko-KR" altLang="en-US" sz="1600" dirty="0" smtClean="0">
                  <a:solidFill>
                    <a:schemeClr val="bg1"/>
                  </a:solidFill>
                </a:rPr>
                <a:t>원</a:t>
              </a:r>
              <a:endParaRPr lang="en-US" altLang="ko-KR" sz="1600" dirty="0" smtClean="0">
                <a:solidFill>
                  <a:schemeClr val="bg1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500" dirty="0" smtClean="0">
                <a:solidFill>
                  <a:schemeClr val="bg1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200" dirty="0" smtClean="0">
                  <a:solidFill>
                    <a:schemeClr val="bg1"/>
                  </a:solidFill>
                </a:rPr>
                <a:t>※ 5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세 이하 어린이에게 </a:t>
              </a:r>
              <a:endParaRPr lang="en-US" altLang="ko-KR" sz="1200" dirty="0" smtClean="0">
                <a:solidFill>
                  <a:schemeClr val="bg1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200" dirty="0" smtClean="0">
                  <a:solidFill>
                    <a:schemeClr val="bg1"/>
                  </a:solidFill>
                </a:rPr>
                <a:t>작은 선</a:t>
              </a:r>
              <a:r>
                <a:rPr lang="ko-KR" altLang="en-US" sz="1200" dirty="0">
                  <a:solidFill>
                    <a:schemeClr val="bg1"/>
                  </a:solidFill>
                </a:rPr>
                <a:t>물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을 드립니다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38555" y="2128520"/>
              <a:ext cx="2334260" cy="4000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bg1"/>
                  </a:solidFill>
                </a:rPr>
                <a:t>리</a:t>
              </a:r>
              <a:r>
                <a:rPr lang="ko-KR" altLang="en-US" sz="2000" b="1" dirty="0">
                  <a:solidFill>
                    <a:schemeClr val="bg1"/>
                  </a:solidFill>
                </a:rPr>
                <a:t>본</a:t>
              </a:r>
              <a:r>
                <a:rPr lang="ko-KR" altLang="en-US" sz="2000" b="1" dirty="0" smtClean="0">
                  <a:solidFill>
                    <a:schemeClr val="bg1"/>
                  </a:solidFill>
                </a:rPr>
                <a:t> 박물관 안내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359910" y="2689225"/>
            <a:ext cx="3469005" cy="33845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l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Trẻ em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66590" y="3893185"/>
            <a:ext cx="3405505" cy="276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rgbClr val="FFFF00"/>
                </a:solidFill>
                <a:latin typeface="HY중고딕"/>
                <a:ea typeface="HY중고딕"/>
              </a:rPr>
              <a:t>   </a:t>
            </a:r>
            <a:r>
              <a:rPr lang="ko-KR" altLang="en-US" sz="1200" dirty="0" smtClean="0">
                <a:solidFill>
                  <a:srgbClr val="FFFF00"/>
                </a:solidFill>
                <a:latin typeface="HY중고딕"/>
                <a:ea typeface="HY중고딕"/>
              </a:rPr>
              <a:t> </a:t>
            </a:r>
            <a:r>
              <a:rPr lang="en-US" altLang="ko-KR" sz="12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   </a:t>
            </a:r>
            <a:endParaRPr lang="ko-KR" altLang="en-US" sz="1200" dirty="0">
              <a:solidFill>
                <a:srgbClr val="FFFF00"/>
              </a:solidFill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21" name="모서리가 둥근 사각형 설명선 20"/>
          <p:cNvSpPr/>
          <p:nvPr/>
        </p:nvSpPr>
        <p:spPr>
          <a:xfrm>
            <a:off x="1828165" y="1861819"/>
            <a:ext cx="1080770" cy="248284"/>
          </a:xfrm>
          <a:prstGeom prst="wedgeRoundRectCallout">
            <a:avLst>
              <a:gd name="adj1" fmla="val -17519"/>
              <a:gd name="adj2" fmla="val 71679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Bảo tàng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모서리가 둥근 사각형 설명선 21"/>
          <p:cNvSpPr>
            <a:spLocks/>
          </p:cNvSpPr>
          <p:nvPr/>
        </p:nvSpPr>
        <p:spPr>
          <a:xfrm rot="0">
            <a:off x="50165" y="3144520"/>
            <a:ext cx="996315" cy="400685"/>
          </a:xfrm>
          <a:prstGeom prst="wedgeRoundRectCallout">
            <a:avLst>
              <a:gd name="adj1" fmla="val 61727"/>
              <a:gd name="adj2" fmla="val 50938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Phí vào cửa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모서리가 둥근 사각형 설명선 22"/>
          <p:cNvSpPr/>
          <p:nvPr/>
        </p:nvSpPr>
        <p:spPr>
          <a:xfrm>
            <a:off x="2153285" y="3745230"/>
            <a:ext cx="807085" cy="207010"/>
          </a:xfrm>
          <a:prstGeom prst="wedgeRoundRectCallout">
            <a:avLst>
              <a:gd name="adj1" fmla="val -37877"/>
              <a:gd name="adj2" fmla="val 7783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Dưới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모서리가 둥근 사각형 설명선 23"/>
          <p:cNvSpPr/>
          <p:nvPr/>
        </p:nvSpPr>
        <p:spPr>
          <a:xfrm>
            <a:off x="549910" y="2465070"/>
            <a:ext cx="672465" cy="248284"/>
          </a:xfrm>
          <a:prstGeom prst="wedgeRoundRectCallout">
            <a:avLst>
              <a:gd name="adj1" fmla="val 36630"/>
              <a:gd name="adj2" fmla="val 9629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Thứ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모서리가 둥근 사각형 설명선 24"/>
          <p:cNvSpPr/>
          <p:nvPr/>
        </p:nvSpPr>
        <p:spPr>
          <a:xfrm>
            <a:off x="1386840" y="2472055"/>
            <a:ext cx="2594610" cy="248284"/>
          </a:xfrm>
          <a:prstGeom prst="wedgeRoundRectCallout">
            <a:avLst>
              <a:gd name="adj1" fmla="val -14484"/>
              <a:gd name="adj2" fmla="val 6860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Từ thứ 4 đến chủ nhật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모서리가 둥근 사각형 설명선 25"/>
          <p:cNvSpPr/>
          <p:nvPr/>
        </p:nvSpPr>
        <p:spPr>
          <a:xfrm>
            <a:off x="1750060" y="4490720"/>
            <a:ext cx="574675" cy="213995"/>
          </a:xfrm>
          <a:prstGeom prst="wedgeRoundRectCallout">
            <a:avLst>
              <a:gd name="adj1" fmla="val -15202"/>
              <a:gd name="adj2" fmla="val -73455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Quà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27" name="직선 연결선 26"/>
          <p:cNvCxnSpPr/>
          <p:nvPr/>
        </p:nvCxnSpPr>
        <p:spPr>
          <a:xfrm>
            <a:off x="1879600" y="3025775"/>
            <a:ext cx="1565275" cy="6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모서리가 둥근 사각형 설명선 27"/>
          <p:cNvSpPr/>
          <p:nvPr/>
        </p:nvSpPr>
        <p:spPr>
          <a:xfrm>
            <a:off x="3079750" y="4128135"/>
            <a:ext cx="807085" cy="207010"/>
          </a:xfrm>
          <a:prstGeom prst="wedgeRoundRectCallout">
            <a:avLst>
              <a:gd name="adj1" fmla="val -93620"/>
              <a:gd name="adj2" fmla="val -3655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Trẻ em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29" name="직선 연결선 28"/>
          <p:cNvCxnSpPr/>
          <p:nvPr/>
        </p:nvCxnSpPr>
        <p:spPr>
          <a:xfrm flipV="1">
            <a:off x="1879600" y="3394075"/>
            <a:ext cx="1428115" cy="44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 flipV="1">
            <a:off x="1165225" y="3755390"/>
            <a:ext cx="1493520" cy="6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사각형 설명선 30"/>
          <p:cNvSpPr>
            <a:spLocks/>
          </p:cNvSpPr>
          <p:nvPr/>
        </p:nvSpPr>
        <p:spPr>
          <a:xfrm rot="0">
            <a:off x="2867025" y="3496310"/>
            <a:ext cx="912495" cy="274320"/>
          </a:xfrm>
          <a:prstGeom prst="wedgeRoundRectCallout">
            <a:avLst>
              <a:gd name="adj1" fmla="val -57718"/>
              <a:gd name="adj2" fmla="val 5014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base" defTabSz="508000" ea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6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육천 원</a:t>
            </a:r>
            <a:endParaRPr lang="ko-KR" altLang="en-US" sz="1600">
              <a:solidFill>
                <a:srgbClr val="FFFF00"/>
              </a:solidFill>
              <a:latin typeface="굴림" charset="0"/>
              <a:ea typeface="굴림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324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31" grpId="0" animBg="1"/>
    </p:bldLst>
  </p:timing>
</p:sld>
</file>

<file path=ppt/theme/theme1.xml><?xml version="1.0" encoding="utf-8"?>
<a:theme xmlns:a="http://schemas.openxmlformats.org/drawingml/2006/main" name="칠판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칠판 테마" id="{79B717BB-EDF7-4CE2-B1FF-CC9C47730053}" vid="{D3F7E5C9-0125-4529-BE1C-98214DB34E2C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AppVersion>12.000</AppVersion>
  <Characters>0</Characters>
  <CharactersWithSpaces>0</CharactersWithSpaces>
  <DocSecurity>0</DocSecurity>
  <HyperlinksChanged>false</HyperlinksChanged>
  <Lines>0</Lines>
  <LinksUpToDate>false</LinksUpToDate>
  <Pages>21</Pages>
  <Paragraphs>386</Paragraphs>
  <Words>1800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Jo</dc:creator>
  <cp:lastModifiedBy>hathupham98</cp:lastModifiedBy>
  <dc:title>PowerPoint 프레젠테이션</dc:title>
  <dcterms:modified xsi:type="dcterms:W3CDTF">2018-04-15T01:33:20Z</dcterms:modified>
</cp:coreProperties>
</file>