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91" r:id="rId3"/>
    <p:sldId id="290" r:id="rId4"/>
    <p:sldId id="289" r:id="rId5"/>
    <p:sldId id="288" r:id="rId6"/>
    <p:sldId id="287" r:id="rId7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3" d="100"/>
          <a:sy n="73" d="100"/>
        </p:scale>
        <p:origin x="82" y="2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srgbClr val="FFFFFF">
                    <a:alpha val="80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2020-08-20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srgbClr val="FFFFFF">
                  <a:alpha val="80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srgbClr val="FFFFFF">
                  <a:alpha val="80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FFFFFF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FFFFFF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576771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2020-08-20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50B4C8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50B4C8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36652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2020-08-20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50B4C8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50B4C8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01157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2020-08-20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50B4C8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50B4C8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532540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2020-08-20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50B4C8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50B4C8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09976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2020-08-20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50B4C8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50B4C8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93376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2020-08-20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50B4C8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50B4C8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7378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2020-08-20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50B4C8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50B4C8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302452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2020-08-20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50B4C8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50B4C8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10342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2020-08-20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FFFFFF">
                    <a:alpha val="20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FFFFFF">
                  <a:alpha val="20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12405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srgbClr val="FFFFFF">
                    <a:alpha val="80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2020-08-20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srgbClr val="FFFFFF">
                  <a:alpha val="80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srgbClr val="FFFFFF">
                  <a:alpha val="80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FFFFFF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FFFFFF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5131490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75">
          <a:fgClr>
            <a:srgbClr val="FFFF0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2020-08-20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50B4C8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50B4C8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47571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1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000" y="180000"/>
            <a:ext cx="1085850" cy="108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844550" y="1085850"/>
            <a:ext cx="10483850" cy="82441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66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20.[NG</a:t>
            </a:r>
            <a:r>
              <a:rPr lang="vi-VN" altLang="ko-KR" sz="66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Ữ PHÁP</a:t>
            </a:r>
            <a:r>
              <a:rPr lang="en-US" altLang="ko-KR" sz="66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]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6600" kern="100" dirty="0">
                <a:solidFill>
                  <a:srgbClr val="FFFF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ĐỘNG TỪ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66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~</a:t>
            </a:r>
            <a:r>
              <a:rPr lang="ko-KR" altLang="ko-KR" sz="66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고</a:t>
            </a:r>
            <a:r>
              <a:rPr lang="ko-KR" altLang="ko-KR" sz="6600" b="1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66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있다</a:t>
            </a:r>
            <a:endParaRPr lang="ko-KR" altLang="ko-KR" sz="66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ko-KR" altLang="ko-KR" sz="6600" b="1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ko-KR" altLang="ko-KR" sz="66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ko-KR" altLang="ko-KR" sz="6600" b="1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6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Y견명조" panose="02030600000101010101" pitchFamily="18" charset="-127"/>
              <a:ea typeface="HY견명조" panose="02030600000101010101" pitchFamily="18" charset="-127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66614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393700" y="333380"/>
            <a:ext cx="9156700" cy="61528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32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①</a:t>
            </a:r>
            <a:r>
              <a:rPr lang="ko-KR" altLang="ko-KR" sz="32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32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 NGH</a:t>
            </a:r>
            <a:r>
              <a:rPr lang="en-US" altLang="ko-KR" sz="32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ĨA:</a:t>
            </a:r>
            <a:endParaRPr lang="ko-KR" altLang="ko-KR" sz="3200" b="1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‘-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고</a:t>
            </a:r>
            <a:r>
              <a:rPr lang="ko-KR" altLang="ko-KR" sz="28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있다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’ </a:t>
            </a:r>
            <a:r>
              <a:rPr lang="vi-VN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 hiện hành động mà từ ngữ phía trước diễn đạt, được tiếp tục tiến hành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</a:t>
            </a:r>
            <a:r>
              <a:rPr lang="vi-VN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ừ kính ngữ là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‘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고</a:t>
            </a:r>
            <a:r>
              <a:rPr lang="ko-KR" altLang="ko-KR" sz="28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계시다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’. </a:t>
            </a:r>
            <a:r>
              <a:rPr lang="vi-VN" altLang="ko-KR" sz="28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đang= </a:t>
            </a:r>
            <a:r>
              <a:rPr lang="ko-KR" altLang="ko-KR" sz="2800" b="1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중이다</a:t>
            </a:r>
            <a:r>
              <a:rPr lang="vi-VN" altLang="ko-KR" sz="28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800" b="1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는다</a:t>
            </a:r>
            <a:endParaRPr lang="en-US" altLang="ko-KR" sz="2800" b="1" kern="100" dirty="0">
              <a:latin typeface="HY견명조" panose="02030600000101010101" pitchFamily="18" charset="-127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ⓐ</a:t>
            </a:r>
            <a:r>
              <a:rPr lang="ko-KR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진행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Tiến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Hành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</a:t>
            </a:r>
            <a:endParaRPr lang="ko-KR" altLang="ko-KR" sz="2800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HY견명조" panose="02030600000101010101" pitchFamily="18" charset="-127"/>
              <a:buChar char="·"/>
            </a:pPr>
            <a:r>
              <a:rPr lang="ko-KR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지금</a:t>
            </a:r>
            <a:r>
              <a:rPr lang="ko-KR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저는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1</a:t>
            </a:r>
            <a:r>
              <a:rPr lang="ko-KR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층에서</a:t>
            </a:r>
            <a:r>
              <a:rPr lang="ko-KR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기다리고</a:t>
            </a:r>
            <a:r>
              <a:rPr lang="ko-KR" altLang="ko-KR" sz="28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있어요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HY견명조" panose="02030600000101010101" pitchFamily="18" charset="-127"/>
              <a:buChar char="·"/>
            </a:pP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Bây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</a:t>
            </a:r>
            <a:r>
              <a:rPr lang="vi-VN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 too </a:t>
            </a:r>
            <a:r>
              <a:rPr lang="vi-VN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đang đợi </a:t>
            </a:r>
            <a:r>
              <a:rPr lang="vi-VN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 ở tầng 1</a:t>
            </a:r>
            <a:endParaRPr lang="ko-KR" altLang="ko-KR" sz="2800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HY견명조" panose="02030600000101010101" pitchFamily="18" charset="-127"/>
              <a:buChar char="·"/>
            </a:pPr>
            <a:r>
              <a:rPr lang="ko-KR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사장님께서는</a:t>
            </a:r>
            <a:r>
              <a:rPr lang="ko-KR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지금</a:t>
            </a:r>
            <a:r>
              <a:rPr lang="ko-KR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회의를</a:t>
            </a:r>
            <a:r>
              <a:rPr lang="ko-KR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하고</a:t>
            </a:r>
            <a:r>
              <a:rPr lang="ko-KR" altLang="ko-KR" sz="28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계십니다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HY견명조" panose="02030600000101010101" pitchFamily="18" charset="-127"/>
              <a:buChar char="·"/>
            </a:pP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Hiện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tại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Giam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Đốc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đang</a:t>
            </a:r>
            <a:r>
              <a:rPr lang="en-US" altLang="ko-KR" sz="2800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Họp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800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77305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127000" y="176257"/>
            <a:ext cx="11061700" cy="65923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28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ⓑ</a:t>
            </a:r>
            <a:r>
              <a:rPr lang="ko-KR" altLang="ko-KR" sz="28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b="1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altLang="ko-KR" sz="28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b="1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altLang="ko-KR" sz="28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b="1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altLang="ko-KR" sz="28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b="1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thói</a:t>
            </a:r>
            <a:r>
              <a:rPr lang="en-US" altLang="ko-KR" sz="28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b="1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quen</a:t>
            </a:r>
            <a:r>
              <a:rPr lang="en-US" altLang="ko-KR" sz="28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b="1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ko-KR" sz="28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b="1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lặp</a:t>
            </a:r>
            <a:r>
              <a:rPr lang="en-US" altLang="ko-KR" sz="28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b="1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altLang="ko-KR" sz="28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b="1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lặp</a:t>
            </a:r>
            <a:r>
              <a:rPr lang="en-US" altLang="ko-KR" sz="28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b="1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altLang="ko-KR" sz="28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ko-KR" altLang="ko-KR" sz="2800" b="1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HY견명조" panose="02030600000101010101" pitchFamily="18" charset="-127"/>
              <a:buChar char="·"/>
            </a:pP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매일</a:t>
            </a:r>
            <a:r>
              <a:rPr lang="ko-KR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아침에</a:t>
            </a:r>
            <a:r>
              <a:rPr lang="ko-KR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운동하고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있어요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HY견명조" panose="02030600000101010101" pitchFamily="18" charset="-127"/>
              <a:buChar char="·"/>
            </a:pP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Tôi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tập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thể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dục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vào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buổi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sáng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mỗi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ngày</a:t>
            </a:r>
            <a:endParaRPr lang="ko-KR" altLang="ko-KR" sz="2400" kern="100" dirty="0">
              <a:solidFill>
                <a:srgbClr val="FFFF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HY견명조" panose="02030600000101010101" pitchFamily="18" charset="-127"/>
              <a:buChar char="·"/>
            </a:pP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매달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30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만원씩</a:t>
            </a:r>
            <a:r>
              <a:rPr lang="ko-KR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저금하고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있어요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HY견명조" panose="02030600000101010101" pitchFamily="18" charset="-127"/>
              <a:buChar char="·"/>
            </a:pP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Tôi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đang</a:t>
            </a:r>
            <a:r>
              <a:rPr lang="en-US" altLang="ko-KR" sz="2400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tiết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kiệm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300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ngàn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uôn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mỗi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tháng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solidFill>
                <a:srgbClr val="FFFF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28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ⓒ</a:t>
            </a:r>
            <a:r>
              <a:rPr lang="ko-KR" altLang="ko-KR" sz="28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b="1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altLang="ko-KR" sz="28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b="1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trạng</a:t>
            </a:r>
            <a:r>
              <a:rPr lang="en-US" altLang="ko-KR" sz="28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ko-KR" altLang="ko-KR" sz="2800" b="1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762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Động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từ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입다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mặc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쓰다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đội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신다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mang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끼다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đeo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매다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buộc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차다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mặc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mang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.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HY견명조" panose="02030600000101010101" pitchFamily="18" charset="-127"/>
              <a:buChar char="·"/>
            </a:pP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친구는</a:t>
            </a:r>
            <a:r>
              <a:rPr lang="ko-KR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양복을</a:t>
            </a:r>
            <a:r>
              <a:rPr lang="ko-KR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입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고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있어요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Bạn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tôi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đang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mặc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vest</a:t>
            </a:r>
            <a:endParaRPr lang="ko-KR" altLang="ko-KR" sz="2400" kern="100" dirty="0">
              <a:solidFill>
                <a:srgbClr val="FFFF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HY견명조" panose="02030600000101010101" pitchFamily="18" charset="-127"/>
              <a:buChar char="·"/>
            </a:pP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반지를</a:t>
            </a:r>
            <a:r>
              <a:rPr lang="ko-KR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끼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고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있는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사람이</a:t>
            </a:r>
            <a:r>
              <a:rPr lang="ko-KR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마이</a:t>
            </a:r>
            <a:r>
              <a:rPr lang="ko-KR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씨예요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Mai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là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người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đang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đeo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nhẫn</a:t>
            </a:r>
            <a:endParaRPr lang="ko-KR" altLang="ko-KR" sz="2400" kern="100" dirty="0">
              <a:solidFill>
                <a:srgbClr val="FFFF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2286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→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Động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từ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loại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bỏgiải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thích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thành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hai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nghĩa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endParaRPr lang="ko-KR" altLang="ko-KR" sz="2400" kern="100" dirty="0">
              <a:solidFill>
                <a:srgbClr val="FFFF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HY견명조" panose="02030600000101010101" pitchFamily="18" charset="-127"/>
              <a:buChar char="·"/>
            </a:pP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친구는</a:t>
            </a:r>
            <a:r>
              <a:rPr lang="ko-KR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양복을</a:t>
            </a:r>
            <a:r>
              <a:rPr lang="ko-KR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입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고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있어요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Bạn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tôi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đang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mặc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vest</a:t>
            </a:r>
            <a:endParaRPr lang="ko-KR" altLang="ko-KR" sz="2400" kern="100" dirty="0">
              <a:solidFill>
                <a:srgbClr val="FFFF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4572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Tiến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hành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Tức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là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lúc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này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đang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mặc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vest</a:t>
            </a:r>
            <a:endParaRPr lang="ko-KR" altLang="ko-KR" sz="2400" kern="100" dirty="0">
              <a:solidFill>
                <a:srgbClr val="FFFF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4572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Tình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trạng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đã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mặc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vest.</a:t>
            </a:r>
            <a:endParaRPr lang="ko-KR" altLang="ko-KR" sz="2400" kern="100" dirty="0">
              <a:solidFill>
                <a:srgbClr val="FFFF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56102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118454" y="161252"/>
            <a:ext cx="2226892" cy="5179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2800" b="1" kern="100" dirty="0">
                <a:solidFill>
                  <a:srgbClr val="FFFF00"/>
                </a:solidFill>
                <a:latin typeface="맑은 고딕" panose="020B0503020000020004" pitchFamily="50" charset="-127"/>
                <a:ea typeface="바탕" panose="02030600000101010101" pitchFamily="18" charset="-127"/>
                <a:cs typeface="바탕" panose="02030600000101010101" pitchFamily="18" charset="-127"/>
              </a:rPr>
              <a:t>②</a:t>
            </a:r>
            <a:r>
              <a:rPr lang="en-US" altLang="ko-KR" sz="2800" b="1" kern="100" dirty="0">
                <a:solidFill>
                  <a:srgbClr val="FFFF00"/>
                </a:solidFill>
                <a:latin typeface="맑은 고딕" panose="020B0503020000020004" pitchFamily="50" charset="-127"/>
                <a:ea typeface="바탕" panose="02030600000101010101" pitchFamily="18" charset="-127"/>
                <a:cs typeface="바탕" panose="02030600000101010101" pitchFamily="18" charset="-127"/>
              </a:rPr>
              <a:t> </a:t>
            </a:r>
            <a:r>
              <a:rPr lang="en-US" altLang="ko-KR" sz="2800" b="1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Hình</a:t>
            </a:r>
            <a:r>
              <a:rPr lang="en-US" altLang="ko-KR" sz="28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b="1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thức</a:t>
            </a:r>
            <a:endParaRPr lang="ko-KR" altLang="ko-KR" sz="2800" b="1" kern="100" dirty="0">
              <a:solidFill>
                <a:srgbClr val="FFFF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  <p:graphicFrame>
        <p:nvGraphicFramePr>
          <p:cNvPr id="3" name="표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2083882"/>
              </p:ext>
            </p:extLst>
          </p:nvPr>
        </p:nvGraphicFramePr>
        <p:xfrm>
          <a:off x="318770" y="925417"/>
          <a:ext cx="7777480" cy="207242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53005">
                  <a:extLst>
                    <a:ext uri="{9D8B030D-6E8A-4147-A177-3AD203B41FA5}">
                      <a16:colId xmlns:a16="http://schemas.microsoft.com/office/drawing/2014/main" val="3468885736"/>
                    </a:ext>
                  </a:extLst>
                </a:gridCol>
                <a:gridCol w="1571625">
                  <a:extLst>
                    <a:ext uri="{9D8B030D-6E8A-4147-A177-3AD203B41FA5}">
                      <a16:colId xmlns:a16="http://schemas.microsoft.com/office/drawing/2014/main" val="1251304033"/>
                    </a:ext>
                  </a:extLst>
                </a:gridCol>
                <a:gridCol w="1746701">
                  <a:extLst>
                    <a:ext uri="{9D8B030D-6E8A-4147-A177-3AD203B41FA5}">
                      <a16:colId xmlns:a16="http://schemas.microsoft.com/office/drawing/2014/main" val="491715475"/>
                    </a:ext>
                  </a:extLst>
                </a:gridCol>
                <a:gridCol w="2006149">
                  <a:extLst>
                    <a:ext uri="{9D8B030D-6E8A-4147-A177-3AD203B41FA5}">
                      <a16:colId xmlns:a16="http://schemas.microsoft.com/office/drawing/2014/main" val="1106563813"/>
                    </a:ext>
                  </a:extLst>
                </a:gridCol>
              </a:tblGrid>
              <a:tr h="1036213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phụ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cuối</a:t>
                      </a:r>
                      <a:endParaRPr lang="ko-KR" sz="24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가다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</a:t>
                      </a:r>
                      <a:endParaRPr lang="ko-KR" sz="24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24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ko-KR" sz="24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고 있다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0" kern="100" dirty="0" err="1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đang</a:t>
                      </a:r>
                      <a:endParaRPr lang="ko-KR" sz="2400" b="0" kern="1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가고 있다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6813348"/>
                  </a:ext>
                </a:extLst>
              </a:tr>
              <a:tr h="1036213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phụ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cuối</a:t>
                      </a:r>
                      <a:endParaRPr lang="ko-KR" sz="24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먹다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ăn</a:t>
                      </a:r>
                      <a:endParaRPr lang="ko-KR" sz="24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먹고 있다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7886728"/>
                  </a:ext>
                </a:extLst>
              </a:tr>
            </a:tbl>
          </a:graphicData>
        </a:graphic>
      </p:graphicFrame>
      <p:pic>
        <p:nvPicPr>
          <p:cNvPr id="4" name="그림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7510" y="3729135"/>
            <a:ext cx="3854450" cy="2536825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770" y="3478311"/>
            <a:ext cx="3048000" cy="3038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3234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279399" y="411013"/>
            <a:ext cx="11353157" cy="64606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LUYỆN TẬP 1’ </a:t>
            </a:r>
            <a:r>
              <a:rPr lang="en-US" altLang="ko-KR" sz="2400" b="1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áp</a:t>
            </a:r>
            <a:r>
              <a:rPr lang="en-US" altLang="ko-KR" sz="24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dụng</a:t>
            </a:r>
            <a:r>
              <a:rPr lang="en-US" altLang="ko-KR" sz="24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‘</a:t>
            </a:r>
            <a:r>
              <a:rPr lang="en-US" altLang="ko-KR" sz="24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–</a:t>
            </a:r>
            <a:r>
              <a:rPr lang="ko-KR" altLang="ko-KR" sz="24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고</a:t>
            </a:r>
            <a:r>
              <a:rPr lang="ko-KR" altLang="ko-KR" sz="2400" b="1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있다</a:t>
            </a:r>
            <a:r>
              <a:rPr lang="en-US" altLang="ko-KR" sz="24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’ </a:t>
            </a:r>
            <a:r>
              <a:rPr lang="en-US" altLang="ko-KR" sz="2400" b="1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để</a:t>
            </a:r>
            <a:r>
              <a:rPr lang="en-US" altLang="ko-KR" sz="24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hoàn</a:t>
            </a:r>
            <a:r>
              <a:rPr lang="en-US" altLang="ko-KR" sz="24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thành</a:t>
            </a:r>
            <a:r>
              <a:rPr lang="en-US" altLang="ko-KR" sz="24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những</a:t>
            </a:r>
            <a:r>
              <a:rPr lang="en-US" altLang="ko-KR" sz="24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câu</a:t>
            </a:r>
            <a:r>
              <a:rPr lang="en-US" altLang="ko-KR" sz="24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sau</a:t>
            </a:r>
            <a:r>
              <a:rPr lang="en-US" altLang="ko-KR" sz="24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..</a:t>
            </a:r>
            <a:endParaRPr lang="ko-KR" altLang="ko-KR" sz="2400" b="1" kern="100" dirty="0">
              <a:solidFill>
                <a:srgbClr val="FFFF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457200" lvl="0" indent="-457200" algn="just">
              <a:lnSpc>
                <a:spcPct val="107000"/>
              </a:lnSpc>
              <a:spcAft>
                <a:spcPts val="800"/>
              </a:spcAft>
              <a:buAutoNum type="arabicPeriod"/>
            </a:pP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지금</a:t>
            </a:r>
            <a:r>
              <a:rPr lang="ko-KR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점심을</a:t>
            </a:r>
            <a:r>
              <a:rPr lang="ko-KR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                .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(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먹다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 </a:t>
            </a:r>
            <a:endParaRPr lang="en-US" altLang="ko-KR" sz="2400" kern="100" dirty="0">
              <a:solidFill>
                <a:srgbClr val="FFFF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  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Giờ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tôi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đang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ăn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trưa</a:t>
            </a:r>
            <a:endParaRPr lang="ko-KR" altLang="ko-KR" sz="2400" kern="100" dirty="0">
              <a:solidFill>
                <a:srgbClr val="FFFF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457200" lvl="0" indent="-457200" algn="just">
              <a:lnSpc>
                <a:spcPct val="107000"/>
              </a:lnSpc>
              <a:spcAft>
                <a:spcPts val="800"/>
              </a:spcAft>
              <a:buAutoNum type="arabicPeriod" startAt="2"/>
            </a:pP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저녁에</a:t>
            </a:r>
            <a:r>
              <a:rPr lang="ko-KR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친구들이</a:t>
            </a:r>
            <a:r>
              <a:rPr lang="ko-KR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집에</a:t>
            </a:r>
            <a:r>
              <a:rPr lang="ko-KR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와서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                         . (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청소하다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</a:t>
            </a:r>
            <a:endParaRPr lang="en-US" altLang="ko-KR" sz="2400" kern="100" dirty="0">
              <a:solidFill>
                <a:srgbClr val="FFFF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  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Các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bạn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đã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về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nha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vào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chiều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nay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và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đang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dọn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dẹp</a:t>
            </a:r>
            <a:endParaRPr lang="ko-KR" altLang="ko-KR" sz="2400" kern="100" dirty="0">
              <a:solidFill>
                <a:srgbClr val="FFFF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457200" lvl="0" indent="-457200" algn="just">
              <a:lnSpc>
                <a:spcPct val="107000"/>
              </a:lnSpc>
              <a:spcAft>
                <a:spcPts val="800"/>
              </a:spcAft>
              <a:buAutoNum type="arabicPeriod" startAt="3"/>
            </a:pPr>
            <a:r>
              <a:rPr lang="ko-KR" altLang="en-US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가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저는</a:t>
            </a:r>
            <a:r>
              <a:rPr lang="ko-KR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한국회사에</a:t>
            </a:r>
            <a:r>
              <a:rPr lang="ko-KR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취업</a:t>
            </a:r>
            <a:r>
              <a:rPr lang="ko-KR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할</a:t>
            </a:r>
            <a:r>
              <a:rPr lang="ko-KR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거예요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  <a:endParaRPr lang="en-US" altLang="ko-KR" sz="2400" kern="100" dirty="0">
              <a:solidFill>
                <a:srgbClr val="FFFF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  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Tôi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sẽvào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làm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ở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Công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Ty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Hàn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Quốc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en-US" altLang="ko-KR" sz="2400" kern="100" dirty="0">
              <a:solidFill>
                <a:srgbClr val="FFFF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   </a:t>
            </a:r>
            <a:r>
              <a:rPr lang="ko-KR" altLang="en-US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나</a:t>
            </a:r>
            <a:r>
              <a:rPr lang="en-US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그래서</a:t>
            </a:r>
            <a:r>
              <a:rPr lang="ko-KR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토픽을</a:t>
            </a:r>
            <a:r>
              <a:rPr lang="ko-KR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                        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(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공부하다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</a:t>
            </a:r>
            <a:endParaRPr lang="en-US" altLang="ko-KR" sz="2400" kern="100" dirty="0">
              <a:solidFill>
                <a:srgbClr val="FFFF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  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Vì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thế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tôi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đang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học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năng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lực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tiếng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Hàn</a:t>
            </a:r>
            <a:endParaRPr lang="ko-KR" altLang="ko-KR" sz="2400" kern="100" dirty="0">
              <a:solidFill>
                <a:srgbClr val="FFFF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4. 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저는</a:t>
            </a:r>
            <a:r>
              <a:rPr lang="ko-KR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한국어</a:t>
            </a:r>
            <a:r>
              <a:rPr lang="ko-KR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강사가</a:t>
            </a:r>
            <a:r>
              <a:rPr lang="ko-KR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되고</a:t>
            </a:r>
            <a:r>
              <a:rPr lang="ko-KR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싶어서</a:t>
            </a:r>
            <a:r>
              <a:rPr lang="ko-KR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토픽학원에</a:t>
            </a:r>
            <a:r>
              <a:rPr lang="ko-KR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                     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(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다니다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</a:t>
            </a:r>
            <a:endParaRPr lang="ko-KR" altLang="ko-KR" sz="2400" kern="100" dirty="0">
              <a:solidFill>
                <a:srgbClr val="FFFF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838200" indent="-4572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Tôi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muốn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trở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thành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giảng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viên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dạy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tiếng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Hàn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nên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tôi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đang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đi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học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ở </a:t>
            </a:r>
          </a:p>
          <a:p>
            <a:pPr marL="838200" indent="-4572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TrungTâmnăng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lực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tiếng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Hàn</a:t>
            </a:r>
            <a:endParaRPr lang="ko-KR" altLang="ko-KR" sz="2400" kern="100" dirty="0">
              <a:solidFill>
                <a:srgbClr val="FFFF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 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2468887" y="894673"/>
            <a:ext cx="183255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ko-KR" sz="2400" u="sng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먹고 있어요</a:t>
            </a:r>
            <a:endParaRPr lang="ko-KR" altLang="en-US" sz="2400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4470723" y="1851837"/>
            <a:ext cx="244810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ko-KR" sz="2400" u="sng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청소하고 있어요</a:t>
            </a:r>
            <a:endParaRPr lang="ko-KR" altLang="en-US" sz="2400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3233476" y="3846926"/>
            <a:ext cx="244810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ko-KR" sz="2400" u="sng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공부하고 있어요</a:t>
            </a:r>
            <a:endParaRPr lang="ko-KR" altLang="en-US" sz="2400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6841944" y="4831567"/>
            <a:ext cx="214033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ko-KR" sz="2400" u="sng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다니고 있어요</a:t>
            </a:r>
            <a:endParaRPr lang="ko-KR" altLang="en-US" sz="2400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45139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-215900" y="279771"/>
            <a:ext cx="10947400" cy="5179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38200" indent="-4572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LUYỆN TẬP1: </a:t>
            </a:r>
            <a:r>
              <a:rPr lang="en-US" altLang="ko-KR" sz="2800" b="1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áp</a:t>
            </a:r>
            <a:r>
              <a:rPr lang="en-US" altLang="ko-KR" sz="28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b="1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dụng</a:t>
            </a:r>
            <a:r>
              <a:rPr lang="en-US" altLang="ko-KR" sz="28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‘</a:t>
            </a:r>
            <a:r>
              <a:rPr lang="en-US" altLang="ko-KR" sz="2800" b="1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–</a:t>
            </a:r>
            <a:r>
              <a:rPr lang="ko-KR" altLang="ko-KR" sz="28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고</a:t>
            </a:r>
            <a:r>
              <a:rPr lang="ko-KR" altLang="ko-KR" sz="2800" b="1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8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있다</a:t>
            </a:r>
            <a:r>
              <a:rPr lang="en-US" altLang="ko-KR" sz="28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’ </a:t>
            </a:r>
            <a:r>
              <a:rPr lang="en-US" altLang="ko-KR" sz="2800" b="1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để</a:t>
            </a:r>
            <a:r>
              <a:rPr lang="en-US" altLang="ko-KR" sz="28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b="1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hoàn</a:t>
            </a:r>
            <a:r>
              <a:rPr lang="en-US" altLang="ko-KR" sz="28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b="1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thành</a:t>
            </a:r>
            <a:r>
              <a:rPr lang="en-US" altLang="ko-KR" sz="28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b="1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những</a:t>
            </a:r>
            <a:r>
              <a:rPr lang="en-US" altLang="ko-KR" sz="28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b="1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câu</a:t>
            </a:r>
            <a:r>
              <a:rPr lang="en-US" altLang="ko-KR" sz="28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b="1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sau</a:t>
            </a:r>
            <a:r>
              <a:rPr lang="en-US" altLang="ko-KR" sz="28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800" b="1" kern="100" dirty="0">
              <a:solidFill>
                <a:srgbClr val="FFFF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  <p:pic>
        <p:nvPicPr>
          <p:cNvPr id="3" name="그림 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850" y="966470"/>
            <a:ext cx="5448300" cy="1826260"/>
          </a:xfrm>
          <a:prstGeom prst="rect">
            <a:avLst/>
          </a:prstGeom>
        </p:spPr>
      </p:pic>
      <p:sp>
        <p:nvSpPr>
          <p:cNvPr id="4" name="직사각형 3"/>
          <p:cNvSpPr/>
          <p:nvPr/>
        </p:nvSpPr>
        <p:spPr>
          <a:xfrm>
            <a:off x="374650" y="2926072"/>
            <a:ext cx="8515350" cy="38769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ko-KR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마이클</a:t>
            </a:r>
            <a:r>
              <a:rPr lang="ko-KR" altLang="ko-KR" sz="20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씨는</a:t>
            </a:r>
            <a:r>
              <a:rPr lang="ko-KR" altLang="ko-KR" sz="20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청바지를</a:t>
            </a:r>
            <a:r>
              <a:rPr lang="en-US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                      .</a:t>
            </a:r>
            <a:r>
              <a:rPr lang="en-US" altLang="ko-KR" sz="20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endParaRPr lang="ko-KR" altLang="ko-KR" sz="20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0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</a:t>
            </a:r>
            <a:r>
              <a:rPr lang="en-US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Michael </a:t>
            </a:r>
            <a:r>
              <a:rPr lang="en-US" altLang="ko-KR" sz="20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là</a:t>
            </a:r>
            <a:r>
              <a:rPr lang="en-US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ng</a:t>
            </a:r>
            <a:r>
              <a:rPr lang="vi-VN" altLang="ko-KR" sz="2000" kern="100" dirty="0">
                <a:solidFill>
                  <a:srgbClr val="FFFF00"/>
                </a:solidFill>
                <a:ea typeface="HY견명조" panose="02030600000101010101" pitchFamily="18" charset="-127"/>
                <a:cs typeface="Times New Roman" panose="02020603050405020304" pitchFamily="18" charset="0"/>
              </a:rPr>
              <a:t>ười </a:t>
            </a:r>
            <a:r>
              <a:rPr lang="en-US" altLang="ko-KR" sz="20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đang</a:t>
            </a:r>
            <a:r>
              <a:rPr lang="en-US" altLang="ko-KR" sz="20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0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mặc</a:t>
            </a:r>
            <a:r>
              <a:rPr lang="en-US" altLang="ko-KR" sz="20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0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quần</a:t>
            </a:r>
            <a:r>
              <a:rPr lang="en-US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jean. </a:t>
            </a:r>
            <a:endParaRPr lang="ko-KR" altLang="ko-KR" sz="2000" kern="100" dirty="0">
              <a:solidFill>
                <a:srgbClr val="FFFF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2.  </a:t>
            </a:r>
            <a:r>
              <a:rPr lang="ko-KR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수진</a:t>
            </a:r>
            <a:r>
              <a:rPr lang="ko-KR" altLang="ko-KR" sz="20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씨는</a:t>
            </a:r>
            <a:r>
              <a:rPr lang="ko-KR" altLang="ko-KR" sz="20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모자를</a:t>
            </a:r>
            <a:r>
              <a:rPr lang="ko-KR" altLang="ko-KR" sz="20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0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                     </a:t>
            </a:r>
            <a:r>
              <a:rPr lang="en-US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  <a:r>
              <a:rPr lang="en-US" altLang="ko-KR" sz="20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</a:t>
            </a:r>
            <a:r>
              <a:rPr lang="en-US" altLang="ko-KR" sz="20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Sujin</a:t>
            </a:r>
            <a:r>
              <a:rPr lang="en-US" altLang="ko-KR" sz="20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0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đang</a:t>
            </a:r>
            <a:r>
              <a:rPr lang="en-US" altLang="ko-KR" sz="20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0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đội</a:t>
            </a:r>
            <a:r>
              <a:rPr lang="en-US" altLang="ko-KR" sz="20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0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mũ</a:t>
            </a:r>
            <a:r>
              <a:rPr lang="en-US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  <a:endParaRPr lang="ko-KR" altLang="ko-KR" sz="2000" kern="100" dirty="0">
              <a:solidFill>
                <a:srgbClr val="FFFF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3.  </a:t>
            </a:r>
            <a:r>
              <a:rPr lang="ko-KR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소요</a:t>
            </a:r>
            <a:r>
              <a:rPr lang="ko-KR" altLang="ko-KR" sz="20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씨는</a:t>
            </a:r>
            <a:r>
              <a:rPr lang="ko-KR" altLang="ko-KR" sz="20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넥타이를</a:t>
            </a:r>
            <a:r>
              <a:rPr lang="ko-KR" altLang="ko-KR" sz="20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0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                    </a:t>
            </a:r>
            <a:r>
              <a:rPr lang="en-US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r>
              <a:rPr lang="en-US" altLang="ko-KR" sz="20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endParaRPr lang="en-US" altLang="ko-KR" sz="20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000" kern="100" dirty="0">
                <a:latin typeface="맑은 고딕" panose="020B0503020000020004" pitchFamily="50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   </a:t>
            </a:r>
            <a:r>
              <a:rPr lang="en-US" altLang="ko-KR" sz="20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Chị</a:t>
            </a:r>
            <a:r>
              <a:rPr lang="en-US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0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Soyo</a:t>
            </a:r>
            <a:r>
              <a:rPr lang="en-US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0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đang</a:t>
            </a:r>
            <a:r>
              <a:rPr lang="en-US" altLang="ko-KR" sz="20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0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đeo</a:t>
            </a:r>
            <a:r>
              <a:rPr lang="en-US" altLang="ko-KR" sz="20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0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cà</a:t>
            </a:r>
            <a:r>
              <a:rPr lang="en-US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0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vạt</a:t>
            </a:r>
            <a:r>
              <a:rPr lang="en-US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  <a:endParaRPr lang="ko-KR" altLang="ko-KR" sz="2000" kern="100" dirty="0">
              <a:solidFill>
                <a:srgbClr val="FFFF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US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4. </a:t>
            </a:r>
            <a:r>
              <a:rPr lang="ko-KR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제니</a:t>
            </a:r>
            <a:r>
              <a:rPr lang="ko-KR" altLang="ko-KR" sz="20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씨는</a:t>
            </a:r>
            <a:r>
              <a:rPr lang="ko-KR" altLang="ko-KR" sz="20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목에</a:t>
            </a:r>
            <a:r>
              <a:rPr lang="ko-KR" altLang="ko-KR" sz="20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스카프를</a:t>
            </a:r>
            <a:r>
              <a:rPr lang="ko-KR" altLang="ko-KR" sz="20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0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                     </a:t>
            </a:r>
            <a:r>
              <a:rPr lang="en-US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en-US" altLang="ko-KR" sz="2000" kern="100" dirty="0">
              <a:solidFill>
                <a:srgbClr val="FFFF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US" altLang="ko-KR" sz="2000" kern="100" dirty="0">
                <a:latin typeface="맑은 고딕" panose="020B0503020000020004" pitchFamily="50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  </a:t>
            </a:r>
            <a:r>
              <a:rPr lang="en-US" altLang="ko-KR" sz="20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Jenny </a:t>
            </a:r>
            <a:r>
              <a:rPr lang="en-US" altLang="ko-KR" sz="20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đang</a:t>
            </a:r>
            <a:r>
              <a:rPr lang="en-US" altLang="ko-KR" sz="20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0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quàng</a:t>
            </a:r>
            <a:r>
              <a:rPr lang="en-US" altLang="ko-KR" sz="20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0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khăn</a:t>
            </a:r>
            <a:r>
              <a:rPr lang="en-US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vi-VN" altLang="ko-KR" sz="2000" kern="100" dirty="0">
                <a:solidFill>
                  <a:srgbClr val="FFFF00"/>
                </a:solidFill>
                <a:ea typeface="HY견명조" panose="02030600000101010101" pitchFamily="18" charset="-127"/>
                <a:cs typeface="Times New Roman" panose="02020603050405020304" pitchFamily="18" charset="0"/>
              </a:rPr>
              <a:t>ở</a:t>
            </a:r>
            <a:r>
              <a:rPr lang="en-US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0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cổ</a:t>
            </a:r>
            <a:r>
              <a:rPr lang="en-US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  <a:endParaRPr lang="en-US" altLang="ko-KR" sz="2000" kern="100" dirty="0">
              <a:solidFill>
                <a:srgbClr val="FFFF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US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5. </a:t>
            </a:r>
            <a:r>
              <a:rPr lang="ko-KR" altLang="ko-KR" sz="20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타쿠야</a:t>
            </a:r>
            <a:r>
              <a:rPr lang="ko-KR" altLang="ko-KR" sz="20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씨는</a:t>
            </a:r>
            <a:r>
              <a:rPr lang="ko-KR" altLang="ko-KR" sz="20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긴</a:t>
            </a:r>
            <a:r>
              <a:rPr lang="ko-KR" altLang="ko-KR" sz="20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코트를</a:t>
            </a:r>
            <a:r>
              <a:rPr lang="ko-KR" altLang="ko-KR" sz="20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0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                   </a:t>
            </a:r>
            <a:r>
              <a:rPr lang="en-US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r>
              <a:rPr lang="en-US" altLang="ko-KR" sz="20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endParaRPr lang="en-US" altLang="ko-KR" sz="20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US" altLang="ko-KR" sz="2000" kern="100" dirty="0">
                <a:latin typeface="맑은 고딕" panose="020B0503020000020004" pitchFamily="50" charset="-127"/>
                <a:cs typeface="Times New Roman" panose="02020603050405020304" pitchFamily="18" charset="0"/>
              </a:rPr>
              <a:t>    </a:t>
            </a:r>
            <a:r>
              <a:rPr lang="vi-VN" altLang="ko-KR" sz="2000" kern="100" dirty="0">
                <a:solidFill>
                  <a:srgbClr val="FFFF00"/>
                </a:solidFill>
                <a:cs typeface="Times New Roman" panose="02020603050405020304" pitchFamily="18" charset="0"/>
              </a:rPr>
              <a:t>Ban Takuya</a:t>
            </a:r>
            <a:r>
              <a:rPr lang="vi-VN" altLang="ko-KR" sz="2000" kern="100" dirty="0">
                <a:solidFill>
                  <a:srgbClr val="FFFF00"/>
                </a:solidFill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0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đang</a:t>
            </a:r>
            <a:r>
              <a:rPr lang="en-US" altLang="ko-KR" sz="20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0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mặc</a:t>
            </a:r>
            <a:r>
              <a:rPr lang="en-US" altLang="ko-KR" sz="20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0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áo</a:t>
            </a:r>
            <a:r>
              <a:rPr lang="en-US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0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khoác</a:t>
            </a:r>
            <a:r>
              <a:rPr lang="en-US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  <a:endParaRPr lang="ko-KR" altLang="ko-KR" sz="2000" kern="100" dirty="0">
              <a:solidFill>
                <a:srgbClr val="FFFF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3287853" y="2900107"/>
            <a:ext cx="181331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ko-KR" sz="2000" u="sng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입고 있습니다</a:t>
            </a:r>
            <a:endParaRPr lang="ko-KR" altLang="en-US" sz="2000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2772708" y="3764576"/>
            <a:ext cx="181331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ko-KR" sz="2000" u="sng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쓰고 있습니다</a:t>
            </a:r>
            <a:endParaRPr lang="ko-KR" altLang="en-US" sz="2000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3013275" y="4176261"/>
            <a:ext cx="181331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ko-KR" sz="2000" u="sng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매고 있습니다</a:t>
            </a:r>
            <a:endParaRPr lang="ko-KR" altLang="en-US" sz="2000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3552041" y="5061065"/>
            <a:ext cx="181331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ko-KR" sz="2000" u="sng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하고 있습니다</a:t>
            </a:r>
            <a:endParaRPr lang="ko-KR" altLang="en-US" sz="2000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3256300" y="5904490"/>
            <a:ext cx="181331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ko-KR" sz="2000" u="sng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입고 있습니다</a:t>
            </a:r>
            <a:endParaRPr lang="ko-KR" altLang="en-US" sz="2000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62834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</p:bldLst>
  </p:timing>
</p:sld>
</file>

<file path=ppt/theme/theme1.xml><?xml version="1.0" encoding="utf-8"?>
<a:theme xmlns:a="http://schemas.openxmlformats.org/drawingml/2006/main" name="3_메트로폴리탄">
  <a:themeElements>
    <a:clrScheme name="메트로폴리탄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메트로폴리탄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메트로폴리탄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</TotalTime>
  <Words>464</Words>
  <Application>Microsoft Office PowerPoint</Application>
  <PresentationFormat>와이드스크린</PresentationFormat>
  <Paragraphs>71</Paragraphs>
  <Slides>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12" baseType="lpstr">
      <vt:lpstr>HY견명조</vt:lpstr>
      <vt:lpstr>맑은 고딕</vt:lpstr>
      <vt:lpstr>Arial</vt:lpstr>
      <vt:lpstr>Calibri Light</vt:lpstr>
      <vt:lpstr>Times New Roman</vt:lpstr>
      <vt:lpstr>3_메트로폴리탄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Sky123.Org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Windows 사용자</dc:creator>
  <cp:lastModifiedBy>이 유락</cp:lastModifiedBy>
  <cp:revision>32</cp:revision>
  <dcterms:created xsi:type="dcterms:W3CDTF">2020-06-16T07:30:50Z</dcterms:created>
  <dcterms:modified xsi:type="dcterms:W3CDTF">2020-08-20T00:50:25Z</dcterms:modified>
</cp:coreProperties>
</file>