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795" r:id="rId1"/>
  </p:sldMasterIdLst>
  <p:handoutMasterIdLst>
    <p:handoutMasterId r:id="rId21"/>
  </p:handoutMasterIdLst>
  <p:sldIdLst>
    <p:sldId id="285" r:id="rId2"/>
    <p:sldId id="367" r:id="rId3"/>
    <p:sldId id="337" r:id="rId4"/>
    <p:sldId id="338" r:id="rId5"/>
    <p:sldId id="364" r:id="rId6"/>
    <p:sldId id="339" r:id="rId7"/>
    <p:sldId id="340" r:id="rId8"/>
    <p:sldId id="341" r:id="rId9"/>
    <p:sldId id="342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65" r:id="rId20"/>
  </p:sldIdLst>
  <p:sldSz cx="9144000" cy="5143500" type="screen16x9"/>
  <p:notesSz cx="6662738" cy="9906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  <p15:guide id="3" orient="horz" pos="1619">
          <p15:clr>
            <a:srgbClr val="A4A3A4"/>
          </p15:clr>
        </p15:guide>
        <p15:guide id="4" pos="287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032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108" y="762"/>
      </p:cViewPr>
      <p:guideLst>
        <p:guide orient="horz" pos="1619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2430" y="114"/>
      </p:cViewPr>
      <p:guideLst>
        <p:guide orient="horz" pos="3120"/>
        <p:guide pos="2098"/>
        <p:guide orient="horz" pos="1619"/>
        <p:guide pos="287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A2B43-B31F-4667-B0AB-D681CC90D663}" type="datetimeFigureOut">
              <a:rPr lang="ko-KR" altLang="en-US" smtClean="0"/>
              <a:pPr/>
              <a:t>2020-06-26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67136-6897-4A8E-B58D-6A3A878533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525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1519238"/>
            <a:ext cx="730250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058863"/>
            <a:ext cx="180181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224088" y="2082800"/>
            <a:ext cx="4695825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1109" tIns="30554" rIns="61109" bIns="30554" anchor="ctr"/>
          <a:lstStyle/>
          <a:p>
            <a:pPr algn="ctr" eaLnBrk="1" latinLnBrk="1" hangingPunct="1">
              <a:defRPr/>
            </a:pPr>
            <a:endParaRPr lang="ko-KR" altLang="en-US" sz="24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2303747" y="2247715"/>
            <a:ext cx="4536505" cy="3240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19250" y="3363913"/>
            <a:ext cx="1800225" cy="5175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1558131" y="1212148"/>
            <a:ext cx="914400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3402012"/>
            <a:ext cx="15121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 smtClean="0"/>
              <a:t>이 름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67544" y="1563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smtClean="0"/>
              <a:t>수고하셨습니다</a:t>
            </a:r>
            <a:r>
              <a:rPr lang="en-US" altLang="ko-KR" smtClean="0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1583592" y="1797447"/>
            <a:ext cx="6228768" cy="2284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339503" indent="-33950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594131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933634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  <a:endParaRPr lang="ko-KR" alt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439575" y="1059582"/>
            <a:ext cx="6048673" cy="521841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8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544702" y="1777912"/>
            <a:ext cx="5249347" cy="59814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5984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67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5237551" cy="113716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113765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11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5386954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61993" y="3239685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6807684" cy="198904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2" y="1777421"/>
            <a:ext cx="6806755" cy="1989907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3681984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 startAt="3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1" y="1139509"/>
            <a:ext cx="6112730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3217597" y="1580802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7911"/>
            <a:ext cx="6040964" cy="29552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555715"/>
            <a:ext cx="5830310" cy="7004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555225"/>
            <a:ext cx="5829515" cy="70086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308321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57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17567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282196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35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339480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678961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018442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357923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52413" indent="-25241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549275" indent="-20955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84613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185863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152558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1867143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206624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546105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2885587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3948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8961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2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36885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376364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15846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TOPIK </a:t>
            </a:r>
            <a:r>
              <a:rPr lang="ko-KR" altLang="en-US" dirty="0" smtClean="0"/>
              <a:t>읽기 유형</a:t>
            </a:r>
            <a:r>
              <a:rPr lang="en-US" altLang="ko-KR" dirty="0" smtClean="0"/>
              <a:t>2 </a:t>
            </a:r>
            <a:r>
              <a:rPr lang="ko-KR" altLang="en-US" dirty="0" smtClean="0"/>
              <a:t>통합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 smtClean="0"/>
              <a:t>유형</a:t>
            </a:r>
            <a:r>
              <a:rPr lang="en-US" altLang="ko-KR" dirty="0" smtClean="0"/>
              <a:t>2-</a:t>
            </a:r>
            <a:r>
              <a:rPr lang="en-US" altLang="ko-KR" dirty="0" smtClean="0">
                <a:latin typeface="맑은 고딕"/>
                <a:ea typeface="맑은 고딕"/>
              </a:rPr>
              <a:t>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2(34~39): </a:t>
            </a:r>
            <a:r>
              <a:rPr lang="ko-KR" altLang="en-US" dirty="0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7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도서관에 갑니다</a:t>
            </a:r>
            <a:r>
              <a:rPr lang="en-US" altLang="ko-KR" dirty="0"/>
              <a:t>. ( </a:t>
            </a:r>
            <a:r>
              <a:rPr lang="en-US" altLang="ko-KR" dirty="0" smtClean="0"/>
              <a:t>      )</a:t>
            </a:r>
            <a:r>
              <a:rPr lang="ko-KR" altLang="en-US" dirty="0"/>
              <a:t>을 빌립니다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책</a:t>
            </a:r>
            <a:endParaRPr lang="en-US" altLang="ko-KR" dirty="0" smtClean="0"/>
          </a:p>
          <a:p>
            <a:r>
              <a:rPr lang="ko-KR" altLang="en-US" dirty="0" smtClean="0"/>
              <a:t>물</a:t>
            </a:r>
            <a:endParaRPr lang="en-US" altLang="ko-KR" dirty="0" smtClean="0"/>
          </a:p>
          <a:p>
            <a:r>
              <a:rPr lang="ko-KR" altLang="en-US" dirty="0" smtClean="0"/>
              <a:t>옷</a:t>
            </a:r>
            <a:endParaRPr lang="en-US" altLang="ko-KR" dirty="0" smtClean="0"/>
          </a:p>
          <a:p>
            <a:r>
              <a:rPr lang="ko-KR" altLang="en-US" dirty="0" smtClean="0"/>
              <a:t>빵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책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Sách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책 읽는 것을 좋아합니다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Nước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목이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말라서 물을 마시고 싶습니다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옷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Áo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나는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옷이 너무 많습니다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빵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Bánh mỳ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나는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지금 빵을 먹고 싶습니다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541020" y="1514475"/>
            <a:ext cx="1141730" cy="325120"/>
          </a:xfrm>
          <a:prstGeom prst="wedgeRoundRectCallout">
            <a:avLst>
              <a:gd name="adj1" fmla="val -17207"/>
              <a:gd name="adj2" fmla="val 95384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Thư viện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>
            <a:spLocks/>
          </p:cNvSpPr>
          <p:nvPr/>
        </p:nvSpPr>
        <p:spPr>
          <a:xfrm>
            <a:off x="1767840" y="1489075"/>
            <a:ext cx="920750" cy="325120"/>
          </a:xfrm>
          <a:prstGeom prst="wedgeRoundRectCallout">
            <a:avLst>
              <a:gd name="adj1" fmla="val -43029"/>
              <a:gd name="adj2" fmla="val 108341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가다: Đi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모서리가 둥근 사각형 설명선 9"/>
          <p:cNvSpPr>
            <a:spLocks/>
          </p:cNvSpPr>
          <p:nvPr/>
        </p:nvSpPr>
        <p:spPr>
          <a:xfrm>
            <a:off x="3141345" y="1480185"/>
            <a:ext cx="1752600" cy="325120"/>
          </a:xfrm>
          <a:prstGeom prst="wedgeRoundRectCallout">
            <a:avLst>
              <a:gd name="adj1" fmla="val -25852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빌리다: Vay, mượn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648335" y="288544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24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2(34~39): </a:t>
            </a:r>
            <a:r>
              <a:rPr lang="ko-KR" altLang="en-US" dirty="0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</a:t>
            </a:r>
            <a:r>
              <a:rPr lang="ko-KR" altLang="en-US" dirty="0" smtClean="0"/>
              <a:t>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한국어가 어렵습니다</a:t>
            </a:r>
            <a:r>
              <a:rPr lang="en-US" altLang="ko-KR" dirty="0"/>
              <a:t>. </a:t>
            </a:r>
            <a:r>
              <a:rPr lang="ko-KR" altLang="en-US" dirty="0"/>
              <a:t>친구</a:t>
            </a:r>
            <a:r>
              <a:rPr lang="en-US" altLang="ko-KR" dirty="0" smtClean="0"/>
              <a:t>(    </a:t>
            </a:r>
            <a:r>
              <a:rPr lang="en-US" altLang="ko-KR" dirty="0"/>
              <a:t>) </a:t>
            </a:r>
            <a:r>
              <a:rPr lang="ko-KR" altLang="en-US" dirty="0"/>
              <a:t>물어봅니다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의 </a:t>
            </a:r>
            <a:endParaRPr lang="en-US" altLang="ko-KR" dirty="0" smtClean="0"/>
          </a:p>
          <a:p>
            <a:r>
              <a:rPr lang="ko-KR" altLang="en-US" dirty="0" err="1" smtClean="0"/>
              <a:t>를</a:t>
            </a:r>
            <a:endParaRPr lang="en-US" altLang="ko-KR" dirty="0" smtClean="0"/>
          </a:p>
          <a:p>
            <a:r>
              <a:rPr lang="ko-KR" altLang="en-US" dirty="0" smtClean="0"/>
              <a:t>에게</a:t>
            </a:r>
            <a:endParaRPr lang="en-US" altLang="ko-KR" dirty="0" smtClean="0"/>
          </a:p>
          <a:p>
            <a:r>
              <a:rPr lang="ko-KR" altLang="en-US" dirty="0" smtClean="0"/>
              <a:t>에서</a:t>
            </a:r>
            <a:endParaRPr lang="en-US" altLang="ko-KR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263775" y="2384425"/>
            <a:ext cx="3518535" cy="258381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Danh từ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의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Sở hữu cách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언니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의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구두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/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친구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의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책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   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서울 대학교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의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선생님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Tân ngữ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을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/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를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축구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를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좋아합니다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Ai đó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에게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đến ai đó, cho ai đó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남자친구</a:t>
            </a:r>
            <a:r>
              <a:rPr lang="ko-KR" altLang="en-US" sz="1200">
                <a:solidFill>
                  <a:srgbClr val="FF0000"/>
                </a:solidFill>
                <a:latin typeface="HY중고딕" charset="0"/>
                <a:ea typeface="HY중고딕" charset="0"/>
              </a:rPr>
              <a:t>에게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선물</a:t>
            </a:r>
            <a:r>
              <a:rPr lang="ko-KR" altLang="en-US" sz="1200">
                <a:solidFill>
                  <a:srgbClr val="FF0000"/>
                </a:solidFill>
                <a:latin typeface="HY중고딕" charset="0"/>
                <a:ea typeface="HY중고딕" charset="0"/>
              </a:rPr>
              <a:t>을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줍니다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Địa điểm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에서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Ở đâu đó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학교</a:t>
            </a:r>
            <a:r>
              <a:rPr lang="ko-KR" altLang="en-US" sz="1200">
                <a:solidFill>
                  <a:srgbClr val="FF0000"/>
                </a:solidFill>
                <a:latin typeface="HY중고딕" charset="0"/>
                <a:ea typeface="HY중고딕" charset="0"/>
              </a:rPr>
              <a:t>에서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점심을 먹습니다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7" name="모서리가 둥근 사각형 설명선 6"/>
          <p:cNvSpPr>
            <a:spLocks/>
          </p:cNvSpPr>
          <p:nvPr/>
        </p:nvSpPr>
        <p:spPr>
          <a:xfrm>
            <a:off x="372745" y="1475740"/>
            <a:ext cx="1049655" cy="363855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Tiếng Hàn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1586865" y="1499235"/>
            <a:ext cx="1104265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Khó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3899535" y="1498600"/>
            <a:ext cx="1188085" cy="325120"/>
          </a:xfrm>
          <a:prstGeom prst="wedgeRoundRectCallout">
            <a:avLst>
              <a:gd name="adj1" fmla="val -38111"/>
              <a:gd name="adj2" fmla="val 95384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Thử hỏi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371538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06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9.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 txBox="1"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극장이 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(      ).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그래서 걸어서 갑니다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작습니다</a:t>
            </a:r>
            <a:endParaRPr lang="en-US" altLang="ko-KR" dirty="0" smtClean="0"/>
          </a:p>
          <a:p>
            <a:r>
              <a:rPr lang="ko-KR" altLang="en-US" dirty="0" smtClean="0"/>
              <a:t>많습니다</a:t>
            </a:r>
            <a:endParaRPr lang="en-US" altLang="ko-KR" dirty="0" smtClean="0"/>
          </a:p>
          <a:p>
            <a:r>
              <a:rPr lang="ko-KR" altLang="en-US" dirty="0" smtClean="0"/>
              <a:t>가깝습니다</a:t>
            </a:r>
            <a:endParaRPr lang="en-US" altLang="ko-KR" dirty="0"/>
          </a:p>
          <a:p>
            <a:r>
              <a:rPr lang="ko-KR" altLang="en-US" dirty="0" smtClean="0"/>
              <a:t>깨끗합니다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작다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Nhỏ, bé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저의 손은 작습니다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많다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Nhiều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극장에는 사람들이 많습니다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가깝다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Gần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일하는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곳이 가깝습니다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깨끗하다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Sạch sẽ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공원이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깨끗합니다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모서리가 둥근 사각형 설명선 6"/>
          <p:cNvSpPr>
            <a:spLocks/>
          </p:cNvSpPr>
          <p:nvPr/>
        </p:nvSpPr>
        <p:spPr>
          <a:xfrm>
            <a:off x="164465" y="1475740"/>
            <a:ext cx="1983105" cy="35306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Rạp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hát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,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rạp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chiếu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phim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>
            <a:spLocks/>
          </p:cNvSpPr>
          <p:nvPr/>
        </p:nvSpPr>
        <p:spPr>
          <a:xfrm>
            <a:off x="2166620" y="1518285"/>
            <a:ext cx="870585" cy="286385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Vì vậy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3174365" y="1498600"/>
            <a:ext cx="1303655" cy="325120"/>
          </a:xfrm>
          <a:prstGeom prst="wedgeRoundRectCallout">
            <a:avLst>
              <a:gd name="adj1" fmla="val -36291"/>
              <a:gd name="adj2" fmla="val 101863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b="1">
                <a:solidFill>
                  <a:schemeClr val="tx1"/>
                </a:solidFill>
                <a:latin typeface="Arial" charset="0"/>
                <a:ea typeface="Arial" charset="0"/>
              </a:rPr>
              <a:t>걷다: Đi bộ</a:t>
            </a:r>
            <a:endParaRPr lang="ko-KR" altLang="en-US" sz="14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371538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34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10.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수업이 끝났습니다</a:t>
            </a:r>
            <a:r>
              <a:rPr lang="en-US" altLang="ko-KR" dirty="0"/>
              <a:t>. </a:t>
            </a:r>
            <a:r>
              <a:rPr lang="ko-KR" altLang="en-US" dirty="0"/>
              <a:t>교실에서 </a:t>
            </a:r>
            <a:r>
              <a:rPr lang="en-US" altLang="ko-KR" dirty="0" smtClean="0"/>
              <a:t>(       </a:t>
            </a:r>
            <a:r>
              <a:rPr lang="en-US" altLang="ko-KR" dirty="0"/>
              <a:t>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삽니다</a:t>
            </a:r>
            <a:endParaRPr lang="en-US" altLang="ko-KR" dirty="0" smtClean="0"/>
          </a:p>
          <a:p>
            <a:r>
              <a:rPr lang="ko-KR" altLang="en-US" dirty="0" smtClean="0"/>
              <a:t>씁니다</a:t>
            </a:r>
            <a:endParaRPr lang="en-US" altLang="ko-KR" dirty="0" smtClean="0"/>
          </a:p>
          <a:p>
            <a:r>
              <a:rPr lang="ko-KR" altLang="en-US" dirty="0" smtClean="0"/>
              <a:t>지냅니다</a:t>
            </a:r>
            <a:endParaRPr lang="en-US" altLang="ko-KR" dirty="0" smtClean="0"/>
          </a:p>
          <a:p>
            <a:r>
              <a:rPr lang="ko-KR" altLang="en-US" dirty="0" smtClean="0"/>
              <a:t>나갑니다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사다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: mua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쇼핑을 가서 옷을 삽니다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쓰다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Viết / dùng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‘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사랑해요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’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라고 씁니다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지내다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Trải qua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방학 동안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할머니 집에서 지냅니다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나가다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Đi ra ngoài 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월요일에는 아침 일찍 집에서 나갑니다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541020" y="1446245"/>
            <a:ext cx="816610" cy="39335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Tiết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học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>
            <a:spLocks/>
          </p:cNvSpPr>
          <p:nvPr/>
        </p:nvSpPr>
        <p:spPr>
          <a:xfrm>
            <a:off x="1420495" y="1446245"/>
            <a:ext cx="842645" cy="37811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Kết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thúc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2343785" y="1509395"/>
            <a:ext cx="1230630" cy="325120"/>
          </a:xfrm>
          <a:prstGeom prst="wedgeRoundRectCallout">
            <a:avLst>
              <a:gd name="adj1" fmla="val -11173"/>
              <a:gd name="adj2" fmla="val 111581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Phòng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học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412559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229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11.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한국 여행이 재미있었습니다</a:t>
            </a:r>
            <a:r>
              <a:rPr lang="en-US" altLang="ko-KR" dirty="0"/>
              <a:t>. </a:t>
            </a:r>
            <a:r>
              <a:rPr lang="ko-KR" altLang="en-US" dirty="0"/>
              <a:t>다음에 </a:t>
            </a:r>
            <a:r>
              <a:rPr lang="en-US" altLang="ko-KR" dirty="0" smtClean="0"/>
              <a:t>(      </a:t>
            </a:r>
            <a:r>
              <a:rPr lang="en-US" altLang="ko-KR" dirty="0"/>
              <a:t>) </a:t>
            </a:r>
            <a:r>
              <a:rPr lang="ko-KR" altLang="en-US" dirty="0"/>
              <a:t>갈 겁니다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다시</a:t>
            </a:r>
            <a:endParaRPr lang="en-US" altLang="ko-KR" dirty="0" smtClean="0"/>
          </a:p>
          <a:p>
            <a:r>
              <a:rPr lang="ko-KR" altLang="en-US" dirty="0" smtClean="0"/>
              <a:t>서로</a:t>
            </a:r>
            <a:endParaRPr lang="en-US" altLang="ko-KR" dirty="0" smtClean="0"/>
          </a:p>
          <a:p>
            <a:r>
              <a:rPr lang="ko-KR" altLang="en-US" dirty="0" smtClean="0"/>
              <a:t>아주</a:t>
            </a:r>
            <a:endParaRPr lang="en-US" altLang="ko-KR" dirty="0" smtClean="0"/>
          </a:p>
          <a:p>
            <a:r>
              <a:rPr lang="ko-KR" altLang="en-US" dirty="0" smtClean="0"/>
              <a:t>제일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48484" y="2443480"/>
            <a:ext cx="3918585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다시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Lại lần nữa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민호 씨가 다시 보고 싶어요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서로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đối phương, lẫn nhau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저와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민호 씨는 서로 좋아합니다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아주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Rất, vô cùng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민호 씨를 아주 많이 좋아합니다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제일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So sánh nhất.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한국 배우 중에서 이민호를 제일 좋아합니다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모서리가 둥근 사각형 설명선 6"/>
          <p:cNvSpPr>
            <a:spLocks/>
          </p:cNvSpPr>
          <p:nvPr/>
        </p:nvSpPr>
        <p:spPr>
          <a:xfrm>
            <a:off x="154305" y="1463040"/>
            <a:ext cx="1560830" cy="367030"/>
          </a:xfrm>
          <a:prstGeom prst="wedgeRoundRectCallout">
            <a:avLst>
              <a:gd name="adj1" fmla="val -3236"/>
              <a:gd name="adj2" fmla="val 101863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Du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lịch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Hàn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Quốc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>
            <a:spLocks/>
          </p:cNvSpPr>
          <p:nvPr/>
        </p:nvSpPr>
        <p:spPr>
          <a:xfrm>
            <a:off x="1750060" y="1475740"/>
            <a:ext cx="1441450" cy="348615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Đã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rất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thú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vị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/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vui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3226435" y="1509395"/>
            <a:ext cx="1167130" cy="325120"/>
          </a:xfrm>
          <a:prstGeom prst="wedgeRoundRectCallout">
            <a:avLst>
              <a:gd name="adj1" fmla="val -12074"/>
              <a:gd name="adj2" fmla="val 98624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Lần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sau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288544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471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12.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비가 옵니다</a:t>
            </a:r>
            <a:r>
              <a:rPr lang="en-US" altLang="ko-KR" dirty="0"/>
              <a:t>. </a:t>
            </a:r>
            <a:r>
              <a:rPr lang="ko-KR" altLang="en-US" dirty="0"/>
              <a:t>그리고 바람도 </a:t>
            </a:r>
            <a:r>
              <a:rPr lang="en-US" altLang="ko-KR" dirty="0" smtClean="0"/>
              <a:t>(       </a:t>
            </a:r>
            <a:r>
              <a:rPr lang="en-US" altLang="ko-KR" dirty="0"/>
              <a:t>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줍니다</a:t>
            </a:r>
            <a:endParaRPr lang="en-US" altLang="ko-KR" dirty="0" smtClean="0"/>
          </a:p>
          <a:p>
            <a:r>
              <a:rPr lang="ko-KR" altLang="en-US" dirty="0" smtClean="0"/>
              <a:t>붑니다 </a:t>
            </a:r>
            <a:endParaRPr lang="en-US" altLang="ko-KR" dirty="0" smtClean="0"/>
          </a:p>
          <a:p>
            <a:r>
              <a:rPr lang="ko-KR" altLang="en-US" dirty="0" smtClean="0"/>
              <a:t>옵니다</a:t>
            </a:r>
            <a:endParaRPr lang="en-US" altLang="ko-KR" dirty="0" smtClean="0"/>
          </a:p>
          <a:p>
            <a:r>
              <a:rPr lang="ko-KR" altLang="en-US" dirty="0" smtClean="0"/>
              <a:t>됩니다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주다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Cho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한국 식당에서는 김치를 줍니다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Thổi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가을이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되면 바람이 많이 붑니다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오다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Đến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나의 친구는 매일 학교에 늦게 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되다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Trở thành, được 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스무 살이 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541020" y="1514475"/>
            <a:ext cx="626745" cy="325120"/>
          </a:xfrm>
          <a:prstGeom prst="wedgeRoundRectCallout">
            <a:avLst>
              <a:gd name="adj1" fmla="val -22349"/>
              <a:gd name="adj2" fmla="val 85666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b="1">
                <a:solidFill>
                  <a:schemeClr val="tx1"/>
                </a:solidFill>
                <a:latin typeface="Arial" charset="0"/>
                <a:ea typeface="Arial" charset="0"/>
              </a:rPr>
              <a:t>Mưa</a:t>
            </a:r>
            <a:endParaRPr lang="ko-KR" altLang="en-US" sz="14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>
            <a:spLocks/>
          </p:cNvSpPr>
          <p:nvPr/>
        </p:nvSpPr>
        <p:spPr>
          <a:xfrm>
            <a:off x="1198880" y="1499235"/>
            <a:ext cx="880745" cy="325120"/>
          </a:xfrm>
          <a:prstGeom prst="wedgeRoundRectCallout">
            <a:avLst>
              <a:gd name="adj1" fmla="val -26893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Rơi, đến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모서리가 둥근 사각형 설명선 9"/>
          <p:cNvSpPr/>
          <p:nvPr/>
        </p:nvSpPr>
        <p:spPr>
          <a:xfrm>
            <a:off x="2827020" y="1509395"/>
            <a:ext cx="683895" cy="325120"/>
          </a:xfrm>
          <a:prstGeom prst="wedgeRoundRectCallout">
            <a:avLst>
              <a:gd name="adj1" fmla="val -47870"/>
              <a:gd name="adj2" fmla="val 85667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b="1">
                <a:solidFill>
                  <a:schemeClr val="tx1"/>
                </a:solidFill>
                <a:latin typeface="Arial" charset="0"/>
                <a:ea typeface="Arial" charset="0"/>
              </a:rPr>
              <a:t>Gió</a:t>
            </a:r>
            <a:endParaRPr lang="ko-KR" altLang="en-US" sz="14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648335" y="330581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모서리가 둥근 사각형 설명선 11"/>
          <p:cNvSpPr/>
          <p:nvPr/>
        </p:nvSpPr>
        <p:spPr>
          <a:xfrm>
            <a:off x="2119630" y="1504950"/>
            <a:ext cx="592455" cy="325120"/>
          </a:xfrm>
          <a:prstGeom prst="wedgeRoundRectCallout">
            <a:avLst>
              <a:gd name="adj1" fmla="val -26893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Và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76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13.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안방이 춥습니다</a:t>
            </a:r>
            <a:r>
              <a:rPr lang="en-US" altLang="ko-KR" dirty="0"/>
              <a:t>. </a:t>
            </a:r>
            <a:r>
              <a:rPr lang="ko-KR" altLang="en-US" dirty="0"/>
              <a:t>문을 </a:t>
            </a:r>
            <a:r>
              <a:rPr lang="en-US" altLang="ko-KR" dirty="0" smtClean="0"/>
              <a:t>(      </a:t>
            </a:r>
            <a:r>
              <a:rPr lang="en-US" altLang="ko-KR" dirty="0"/>
              <a:t>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닫습니다</a:t>
            </a:r>
            <a:endParaRPr lang="en-US" altLang="ko-KR" dirty="0" smtClean="0"/>
          </a:p>
          <a:p>
            <a:r>
              <a:rPr lang="ko-KR" altLang="en-US" dirty="0" smtClean="0"/>
              <a:t>닦습니다</a:t>
            </a:r>
            <a:endParaRPr lang="en-US" altLang="ko-KR" dirty="0" smtClean="0"/>
          </a:p>
          <a:p>
            <a:r>
              <a:rPr lang="ko-KR" altLang="en-US" dirty="0" smtClean="0"/>
              <a:t>놓습니다</a:t>
            </a:r>
            <a:endParaRPr lang="en-US" altLang="ko-KR" dirty="0" smtClean="0"/>
          </a:p>
          <a:p>
            <a:r>
              <a:rPr lang="ko-KR" altLang="en-US" dirty="0" smtClean="0"/>
              <a:t>그립니다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닫다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Đóng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창문을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닫아주세요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닦다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Lau, chùi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창문을 닦습니다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놓다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Đặt, để  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모두 필기구를 책상 위에 놓습니다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그리다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Vẽ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매주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토요일마다 그림을 그립니다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모서리가 둥근 사각형 설명선 7"/>
          <p:cNvSpPr>
            <a:spLocks/>
          </p:cNvSpPr>
          <p:nvPr/>
        </p:nvSpPr>
        <p:spPr>
          <a:xfrm>
            <a:off x="233265" y="1514475"/>
            <a:ext cx="1150400" cy="325120"/>
          </a:xfrm>
          <a:prstGeom prst="wedgeRoundRectCallout">
            <a:avLst>
              <a:gd name="adj1" fmla="val -7235"/>
              <a:gd name="adj2" fmla="val 85666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Phòng ngủ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>
            <a:spLocks/>
          </p:cNvSpPr>
          <p:nvPr/>
        </p:nvSpPr>
        <p:spPr>
          <a:xfrm>
            <a:off x="1473835" y="1518285"/>
            <a:ext cx="650240" cy="325120"/>
          </a:xfrm>
          <a:prstGeom prst="wedgeRoundRectCallout">
            <a:avLst>
              <a:gd name="adj1" fmla="val -44625"/>
              <a:gd name="adj2" fmla="val 98977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Lạnh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289560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사각형 설명선 10"/>
          <p:cNvSpPr/>
          <p:nvPr/>
        </p:nvSpPr>
        <p:spPr>
          <a:xfrm>
            <a:off x="2203450" y="1504950"/>
            <a:ext cx="697865" cy="325120"/>
          </a:xfrm>
          <a:prstGeom prst="wedgeRoundRectCallout">
            <a:avLst>
              <a:gd name="adj1" fmla="val -23342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Cửa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5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14.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</a:t>
            </a:r>
            <a:r>
              <a:rPr lang="ko-KR" altLang="en-US" dirty="0" smtClean="0"/>
              <a:t>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 smtClean="0"/>
              <a:t>색소폰을 </a:t>
            </a:r>
            <a:r>
              <a:rPr lang="ko-KR" altLang="en-US" dirty="0"/>
              <a:t>오래 배웠습니다</a:t>
            </a:r>
            <a:r>
              <a:rPr lang="en-US" altLang="ko-KR" dirty="0"/>
              <a:t>. </a:t>
            </a:r>
            <a:r>
              <a:rPr lang="ko-KR" altLang="en-US" dirty="0"/>
              <a:t>그래서 </a:t>
            </a:r>
            <a:r>
              <a:rPr lang="ko-KR" altLang="en-US" dirty="0" smtClean="0"/>
              <a:t>색소폰을 </a:t>
            </a:r>
            <a:r>
              <a:rPr lang="ko-KR" altLang="en-US" dirty="0"/>
              <a:t>잘 </a:t>
            </a:r>
            <a:r>
              <a:rPr lang="en-US" altLang="ko-KR" dirty="0"/>
              <a:t>( </a:t>
            </a:r>
            <a:r>
              <a:rPr lang="en-US" altLang="ko-KR" dirty="0" smtClean="0"/>
              <a:t>      ).</a:t>
            </a:r>
            <a:endParaRPr lang="en-US" altLang="ko-KR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빌립니다</a:t>
            </a:r>
            <a:endParaRPr lang="en-US" altLang="ko-KR" dirty="0" smtClean="0"/>
          </a:p>
          <a:p>
            <a:r>
              <a:rPr lang="ko-KR" altLang="en-US" dirty="0" smtClean="0"/>
              <a:t>칩니다</a:t>
            </a:r>
            <a:endParaRPr lang="en-US" altLang="ko-KR" dirty="0" smtClean="0"/>
          </a:p>
          <a:p>
            <a:r>
              <a:rPr lang="ko-KR" altLang="en-US" dirty="0" smtClean="0"/>
              <a:t>붑니다</a:t>
            </a:r>
            <a:endParaRPr lang="en-US" altLang="ko-KR" dirty="0" smtClean="0"/>
          </a:p>
          <a:p>
            <a:r>
              <a:rPr lang="ko-KR" altLang="en-US" dirty="0" smtClean="0"/>
              <a:t>지킵니다</a:t>
            </a:r>
            <a:endParaRPr lang="en-US" altLang="ko-KR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빌리다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Mượn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지우개를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친구에게 빌립니다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치다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Chơi, đánh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기타를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잘 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Thổi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플루트 (Flute) 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잘 못 붑니다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지키다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Giữ, bảo vệ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제 친구는 항상 약속을 지킵니다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모서리가 둥근 사각형 설명선 7"/>
          <p:cNvSpPr>
            <a:spLocks/>
          </p:cNvSpPr>
          <p:nvPr/>
        </p:nvSpPr>
        <p:spPr>
          <a:xfrm>
            <a:off x="65315" y="1399592"/>
            <a:ext cx="1405346" cy="440003"/>
          </a:xfrm>
          <a:prstGeom prst="wedgeRoundRectCallout">
            <a:avLst>
              <a:gd name="adj1" fmla="val -4607"/>
              <a:gd name="adj2" fmla="val 95384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kèn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saxophone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>
            <a:spLocks/>
          </p:cNvSpPr>
          <p:nvPr/>
        </p:nvSpPr>
        <p:spPr>
          <a:xfrm>
            <a:off x="1515110" y="1499235"/>
            <a:ext cx="738505" cy="325120"/>
          </a:xfrm>
          <a:prstGeom prst="wedgeRoundRectCallout">
            <a:avLst>
              <a:gd name="adj1" fmla="val -26893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Dài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371538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사각형 설명선 10"/>
          <p:cNvSpPr/>
          <p:nvPr/>
        </p:nvSpPr>
        <p:spPr>
          <a:xfrm>
            <a:off x="2329815" y="1504950"/>
            <a:ext cx="771525" cy="325120"/>
          </a:xfrm>
          <a:prstGeom prst="wedgeRoundRectCallout">
            <a:avLst>
              <a:gd name="adj1" fmla="val -26893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Học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23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15.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시간을 모릅니다</a:t>
            </a:r>
            <a:r>
              <a:rPr lang="en-US" altLang="ko-KR" dirty="0"/>
              <a:t>. ( </a:t>
            </a:r>
            <a:r>
              <a:rPr lang="en-US" altLang="ko-KR" dirty="0" smtClean="0"/>
              <a:t>     )</a:t>
            </a:r>
            <a:r>
              <a:rPr lang="ko-KR" altLang="en-US" dirty="0"/>
              <a:t>를 봅니다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주소</a:t>
            </a:r>
            <a:endParaRPr lang="en-US" altLang="ko-KR" dirty="0" smtClean="0"/>
          </a:p>
          <a:p>
            <a:r>
              <a:rPr lang="ko-KR" altLang="en-US" dirty="0" smtClean="0"/>
              <a:t>편지</a:t>
            </a:r>
            <a:endParaRPr lang="en-US" altLang="ko-KR" dirty="0" smtClean="0"/>
          </a:p>
          <a:p>
            <a:r>
              <a:rPr lang="ko-KR" altLang="en-US" dirty="0" smtClean="0"/>
              <a:t>잡지</a:t>
            </a:r>
            <a:endParaRPr lang="en-US" altLang="ko-KR" dirty="0" smtClean="0"/>
          </a:p>
          <a:p>
            <a:r>
              <a:rPr lang="ko-KR" altLang="en-US" dirty="0" smtClean="0"/>
              <a:t>시계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13915" y="2738120"/>
            <a:ext cx="3653155" cy="175323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주소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Địa chỉ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 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편지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Thư 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주소를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가르쳐주세요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편지를 보내고 싶어요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잡지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Tạp chí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매달 잡지를 삽니다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시계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Đồng hồ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시계를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보니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9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시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30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분이네요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7" name="모서리가 둥근 사각형 설명선 6"/>
          <p:cNvSpPr>
            <a:spLocks/>
          </p:cNvSpPr>
          <p:nvPr/>
        </p:nvSpPr>
        <p:spPr>
          <a:xfrm>
            <a:off x="386715" y="1464906"/>
            <a:ext cx="861695" cy="374689"/>
          </a:xfrm>
          <a:prstGeom prst="wedgeRoundRectCallout">
            <a:avLst>
              <a:gd name="adj1" fmla="val -593"/>
              <a:gd name="adj2" fmla="val 97213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thời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gian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>
            <a:spLocks/>
          </p:cNvSpPr>
          <p:nvPr/>
        </p:nvSpPr>
        <p:spPr>
          <a:xfrm>
            <a:off x="1305560" y="1464906"/>
            <a:ext cx="1280795" cy="359449"/>
          </a:xfrm>
          <a:prstGeom prst="wedgeRoundRectCallout">
            <a:avLst>
              <a:gd name="adj1" fmla="val -26893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Không</a:t>
            </a:r>
            <a:r>
              <a:rPr sz="1300" b="1" dirty="0">
                <a:solidFill>
                  <a:schemeClr val="tx1"/>
                </a:solidFill>
                <a:latin typeface="Arial" charset="0"/>
                <a:ea typeface="Arial" charset="0"/>
              </a:rPr>
              <a:t> </a:t>
            </a:r>
            <a:r>
              <a:rPr sz="13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biết</a:t>
            </a:r>
            <a:endParaRPr lang="ko-KR" altLang="en-US" sz="13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타원 8"/>
          <p:cNvSpPr/>
          <p:nvPr/>
        </p:nvSpPr>
        <p:spPr>
          <a:xfrm>
            <a:off x="648335" y="412559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사각형 설명선 9"/>
          <p:cNvSpPr>
            <a:spLocks/>
          </p:cNvSpPr>
          <p:nvPr/>
        </p:nvSpPr>
        <p:spPr>
          <a:xfrm>
            <a:off x="3191510" y="1504950"/>
            <a:ext cx="570865" cy="325120"/>
          </a:xfrm>
          <a:prstGeom prst="wedgeRoundRectCallout">
            <a:avLst>
              <a:gd name="adj1" fmla="val -24611"/>
              <a:gd name="adj2" fmla="val 97213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Xem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15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2(34~39): </a:t>
            </a:r>
            <a:r>
              <a:rPr lang="ko-KR" altLang="en-US" dirty="0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친구</a:t>
            </a:r>
            <a:r>
              <a:rPr lang="en-US" altLang="ko-KR" dirty="0"/>
              <a:t>( </a:t>
            </a:r>
            <a:r>
              <a:rPr lang="en-US" altLang="ko-KR" dirty="0" smtClean="0"/>
              <a:t>  ) </a:t>
            </a:r>
            <a:r>
              <a:rPr lang="ko-KR" altLang="en-US" dirty="0"/>
              <a:t>언제 옵니까</a:t>
            </a:r>
            <a:r>
              <a:rPr lang="en-US" altLang="ko-KR" dirty="0"/>
              <a:t>?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은</a:t>
            </a:r>
            <a:endParaRPr lang="en-US" altLang="ko-KR" dirty="0" smtClean="0"/>
          </a:p>
          <a:p>
            <a:r>
              <a:rPr lang="ko-KR" altLang="en-US" dirty="0"/>
              <a:t>는</a:t>
            </a:r>
            <a:endParaRPr lang="en-US" altLang="ko-KR" dirty="0" smtClean="0"/>
          </a:p>
          <a:p>
            <a:r>
              <a:rPr lang="ko-KR" altLang="en-US" dirty="0" err="1" smtClean="0"/>
              <a:t>를</a:t>
            </a:r>
            <a:endParaRPr lang="en-US" altLang="ko-KR" dirty="0" smtClean="0"/>
          </a:p>
          <a:p>
            <a:r>
              <a:rPr lang="ko-KR" altLang="en-US" dirty="0" smtClean="0"/>
              <a:t>에 </a:t>
            </a:r>
            <a:endParaRPr lang="ko-KR" altLang="en-US" dirty="0"/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2088515" y="2453005"/>
            <a:ext cx="4410710" cy="258381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Chủ ngữ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+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은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/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는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Có phụ âm dưới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은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/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không có phụ âm dưới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는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선생님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은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예뻐요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   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친구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는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집에 갔어요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Tân ngữ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을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/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를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Có phụ âm dưới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을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/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không có phụ âm dưới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+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를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축구</a:t>
            </a:r>
            <a:r>
              <a:rPr lang="ko-KR" altLang="en-US" sz="1200">
                <a:solidFill>
                  <a:srgbClr val="FF0000"/>
                </a:solidFill>
                <a:latin typeface="맑은 고딕" charset="0"/>
                <a:ea typeface="맑은 고딕" charset="0"/>
              </a:rPr>
              <a:t>를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좋아합니다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Địa điểm/Thời gian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에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 ex) 9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시</a:t>
            </a:r>
            <a:r>
              <a:rPr lang="ko-KR" altLang="en-US" sz="1200">
                <a:solidFill>
                  <a:srgbClr val="FF0000"/>
                </a:solidFill>
                <a:latin typeface="HY중고딕" charset="0"/>
                <a:ea typeface="HY중고딕" charset="0"/>
              </a:rPr>
              <a:t>에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학교</a:t>
            </a:r>
            <a:r>
              <a:rPr lang="ko-KR" altLang="en-US" sz="1200">
                <a:solidFill>
                  <a:srgbClr val="FF0000"/>
                </a:solidFill>
                <a:latin typeface="HY중고딕" charset="0"/>
                <a:ea typeface="HY중고딕" charset="0"/>
              </a:rPr>
              <a:t>에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갑니다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17" name="모서리가 둥근 사각형 설명선 16"/>
          <p:cNvSpPr/>
          <p:nvPr/>
        </p:nvSpPr>
        <p:spPr>
          <a:xfrm>
            <a:off x="541020" y="1514475"/>
            <a:ext cx="817245" cy="325755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Bạn bè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모서리가 둥근 사각형 설명선 17"/>
          <p:cNvSpPr/>
          <p:nvPr/>
        </p:nvSpPr>
        <p:spPr>
          <a:xfrm>
            <a:off x="1420495" y="1499235"/>
            <a:ext cx="782320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khi nào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2286000" y="1509395"/>
            <a:ext cx="816610" cy="325120"/>
          </a:xfrm>
          <a:prstGeom prst="wedgeRoundRectCallout">
            <a:avLst>
              <a:gd name="adj1" fmla="val -42083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đến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648335" y="330581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014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</a:t>
            </a:r>
            <a:r>
              <a:rPr lang="ko-KR" altLang="en-US" dirty="0" smtClean="0"/>
              <a:t>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en-US" altLang="ko-KR" dirty="0"/>
              <a:t>( </a:t>
            </a:r>
            <a:r>
              <a:rPr lang="en-US" altLang="ko-KR" dirty="0" smtClean="0"/>
              <a:t>    )</a:t>
            </a:r>
            <a:r>
              <a:rPr lang="ko-KR" altLang="en-US" dirty="0"/>
              <a:t>에 갑니다</a:t>
            </a:r>
            <a:r>
              <a:rPr lang="en-US" altLang="ko-KR" dirty="0"/>
              <a:t>. </a:t>
            </a:r>
            <a:r>
              <a:rPr lang="ko-KR" altLang="en-US" dirty="0"/>
              <a:t>책을 삽니다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병원</a:t>
            </a:r>
            <a:endParaRPr lang="en-US" altLang="ko-KR" dirty="0" smtClean="0"/>
          </a:p>
          <a:p>
            <a:r>
              <a:rPr lang="ko-KR" altLang="en-US" dirty="0" smtClean="0"/>
              <a:t>교실</a:t>
            </a:r>
            <a:endParaRPr lang="en-US" altLang="ko-KR" dirty="0" smtClean="0"/>
          </a:p>
          <a:p>
            <a:r>
              <a:rPr lang="ko-KR" altLang="en-US" dirty="0" smtClean="0"/>
              <a:t>학교</a:t>
            </a:r>
            <a:endParaRPr lang="en-US" altLang="ko-KR" dirty="0" smtClean="0"/>
          </a:p>
          <a:p>
            <a:r>
              <a:rPr lang="ko-KR" altLang="en-US" dirty="0" smtClean="0"/>
              <a:t>서점</a:t>
            </a:r>
            <a:endParaRPr lang="en-US" altLang="ko-KR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558415" y="2443480"/>
            <a:ext cx="3208020" cy="203009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갑니다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: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가다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(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Đi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)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제 동생은 학교에 갑니다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책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(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Sách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)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삽니다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사다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(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Mua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)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★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Địa điểm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에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아프면 병원에 갑니다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    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책을 사려고 서점에 갑니다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1213485" y="1524635"/>
            <a:ext cx="816610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Đi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2093595" y="1510030"/>
            <a:ext cx="782320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Sách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2958465" y="1519555"/>
            <a:ext cx="816610" cy="325120"/>
          </a:xfrm>
          <a:prstGeom prst="wedgeRoundRectCallout">
            <a:avLst>
              <a:gd name="adj1" fmla="val -42083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Mua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412559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43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5590" y="2409190"/>
            <a:ext cx="2281555" cy="36893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병원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Bệnh viện</a:t>
            </a:r>
            <a:endParaRPr lang="ko-KR" altLang="en-US" sz="14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74620" y="2404110"/>
            <a:ext cx="2360295" cy="36893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교실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Phòng học</a:t>
            </a:r>
            <a:endParaRPr lang="ko-KR" altLang="en-US" sz="14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4305" y="4404995"/>
            <a:ext cx="2320925" cy="36893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서점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Hiệu sách</a:t>
            </a:r>
            <a:endParaRPr lang="ko-KR" altLang="en-US" sz="14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5590" y="4399915"/>
            <a:ext cx="2331085" cy="36893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학교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Trường học</a:t>
            </a:r>
            <a:endParaRPr lang="ko-KR" altLang="en-US" sz="14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660525" y="157480"/>
            <a:ext cx="2075815" cy="535940"/>
          </a:xfrm>
          <a:prstGeom prst="round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장소 </a:t>
            </a:r>
            <a:r>
              <a:rPr lang="en-US" altLang="ko-KR" dirty="0" smtClean="0"/>
              <a:t>Place</a:t>
            </a:r>
            <a:endParaRPr lang="ko-KR" altLang="en-US" sz="2800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lum bright="-50000"/>
          </a:blip>
          <a:srcRect/>
          <a:stretch>
            <a:fillRect/>
          </a:stretch>
        </p:blipFill>
        <p:spPr bwMode="auto">
          <a:xfrm>
            <a:off x="262890" y="874395"/>
            <a:ext cx="2333625" cy="1552575"/>
          </a:xfrm>
          <a:prstGeom prst="rect">
            <a:avLst/>
          </a:prstGeom>
          <a:noFill/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 cstate="print">
            <a:lum bright="-40000"/>
          </a:blip>
          <a:srcRect/>
          <a:stretch>
            <a:fillRect/>
          </a:stretch>
        </p:blipFill>
        <p:spPr bwMode="auto">
          <a:xfrm>
            <a:off x="2691765" y="874395"/>
            <a:ext cx="2333625" cy="1552575"/>
          </a:xfrm>
          <a:prstGeom prst="rect">
            <a:avLst/>
          </a:prstGeom>
          <a:noFill/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 cstate="print">
            <a:lum bright="-40000"/>
          </a:blip>
          <a:srcRect/>
          <a:stretch>
            <a:fillRect/>
          </a:stretch>
        </p:blipFill>
        <p:spPr bwMode="auto">
          <a:xfrm>
            <a:off x="273050" y="2872105"/>
            <a:ext cx="2333625" cy="1562100"/>
          </a:xfrm>
          <a:prstGeom prst="rect">
            <a:avLst/>
          </a:prstGeom>
          <a:noFill/>
        </p:spPr>
      </p:pic>
      <p:pic>
        <p:nvPicPr>
          <p:cNvPr id="33800" name="Picture 8"/>
          <p:cNvPicPr>
            <a:picLocks noChangeAspect="1" noChangeArrowheads="1"/>
          </p:cNvPicPr>
          <p:nvPr/>
        </p:nvPicPr>
        <p:blipFill>
          <a:blip r:embed="rId5" cstate="print">
            <a:lum bright="-50000"/>
          </a:blip>
          <a:srcRect/>
          <a:stretch>
            <a:fillRect/>
          </a:stretch>
        </p:blipFill>
        <p:spPr bwMode="auto">
          <a:xfrm>
            <a:off x="2691765" y="2880360"/>
            <a:ext cx="2333625" cy="1552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3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저는 학생입니다</a:t>
            </a:r>
            <a:r>
              <a:rPr lang="en-US" altLang="ko-KR" dirty="0"/>
              <a:t>. </a:t>
            </a:r>
            <a:r>
              <a:rPr lang="ko-KR" altLang="en-US" dirty="0"/>
              <a:t>공부를 </a:t>
            </a:r>
            <a:r>
              <a:rPr lang="en-US" altLang="ko-KR" dirty="0" smtClean="0"/>
              <a:t>(     </a:t>
            </a:r>
            <a:r>
              <a:rPr lang="en-US" altLang="ko-KR" dirty="0"/>
              <a:t>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합니다</a:t>
            </a:r>
            <a:endParaRPr lang="en-US" altLang="ko-KR" dirty="0" smtClean="0"/>
          </a:p>
          <a:p>
            <a:r>
              <a:rPr lang="ko-KR" altLang="en-US" dirty="0" smtClean="0"/>
              <a:t>모릅니다</a:t>
            </a:r>
            <a:endParaRPr lang="en-US" altLang="ko-KR" dirty="0" smtClean="0"/>
          </a:p>
          <a:p>
            <a:r>
              <a:rPr lang="ko-KR" altLang="en-US" dirty="0" smtClean="0"/>
              <a:t>가르칩니다</a:t>
            </a:r>
            <a:endParaRPr lang="en-US" altLang="ko-KR" dirty="0" smtClean="0"/>
          </a:p>
          <a:p>
            <a:r>
              <a:rPr lang="ko-KR" altLang="en-US" dirty="0" smtClean="0"/>
              <a:t>일어납니다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8415" y="2443480"/>
            <a:ext cx="3208020" cy="258381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공부를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하다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Học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한국어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공부를 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모르다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Không biết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저는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민호 씨를 모릅니다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가르치다 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Dạy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선생님은 영어를 가르칩니다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일어나다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Ngủ dậy/Đứng dậy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아침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7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시에 일어납니다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    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의자에서 일어납니다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893445" y="1514475"/>
            <a:ext cx="958215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 b="1">
                <a:solidFill>
                  <a:schemeClr val="tx1"/>
                </a:solidFill>
                <a:latin typeface="Arial" charset="0"/>
                <a:ea typeface="Arial" charset="0"/>
              </a:rPr>
              <a:t>Học sinh</a:t>
            </a:r>
            <a:endParaRPr lang="ko-KR" altLang="en-US" sz="13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2286000" y="1509395"/>
            <a:ext cx="816610" cy="325120"/>
          </a:xfrm>
          <a:prstGeom prst="wedgeRoundRectCallout">
            <a:avLst>
              <a:gd name="adj1" fmla="val -26628"/>
              <a:gd name="adj2" fmla="val 101863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b="1">
                <a:solidFill>
                  <a:schemeClr val="tx1"/>
                </a:solidFill>
                <a:latin typeface="Arial" charset="0"/>
                <a:ea typeface="Arial" charset="0"/>
              </a:rPr>
              <a:t>Học</a:t>
            </a:r>
            <a:endParaRPr lang="ko-KR" altLang="en-US" sz="14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288544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2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4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요즘 일이 많습니다</a:t>
            </a:r>
            <a:r>
              <a:rPr lang="en-US" altLang="ko-KR" dirty="0"/>
              <a:t>. </a:t>
            </a:r>
            <a:r>
              <a:rPr lang="ko-KR" altLang="en-US" dirty="0"/>
              <a:t>나는 </a:t>
            </a:r>
            <a:r>
              <a:rPr lang="en-US" altLang="ko-KR" dirty="0" smtClean="0"/>
              <a:t>(     </a:t>
            </a:r>
            <a:r>
              <a:rPr lang="en-US" altLang="ko-KR" dirty="0"/>
              <a:t>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비쌉니다</a:t>
            </a:r>
            <a:endParaRPr lang="en-US" altLang="ko-KR" dirty="0" smtClean="0"/>
          </a:p>
          <a:p>
            <a:r>
              <a:rPr lang="ko-KR" altLang="en-US" dirty="0" smtClean="0"/>
              <a:t>바쁩니다</a:t>
            </a:r>
            <a:endParaRPr lang="en-US" altLang="ko-KR" dirty="0" smtClean="0"/>
          </a:p>
          <a:p>
            <a:r>
              <a:rPr lang="ko-KR" altLang="en-US" dirty="0" smtClean="0"/>
              <a:t>많습니다</a:t>
            </a:r>
            <a:endParaRPr lang="en-US" altLang="ko-KR" dirty="0" smtClean="0"/>
          </a:p>
          <a:p>
            <a:r>
              <a:rPr lang="ko-KR" altLang="en-US" dirty="0" smtClean="0"/>
              <a:t>나쁩니다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8415" y="2443480"/>
            <a:ext cx="3208020" cy="23069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비싸다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Đắt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백화점에서 파는 구두는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비쌉니다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바쁘다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Bận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일이 많아서 바쁩니다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많다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Nhiều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숙제가 많습니다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나쁘다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Xấu, tệ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거짓말하는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것은 나쁩니다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모서리가 둥근 사각형 설명선 6"/>
          <p:cNvSpPr>
            <a:spLocks/>
          </p:cNvSpPr>
          <p:nvPr/>
        </p:nvSpPr>
        <p:spPr>
          <a:xfrm>
            <a:off x="377825" y="1524000"/>
            <a:ext cx="1962784" cy="325120"/>
          </a:xfrm>
          <a:prstGeom prst="wedgeRoundRectCallout">
            <a:avLst>
              <a:gd name="adj1" fmla="val -7397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Việc, công việc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2874645" y="1509395"/>
            <a:ext cx="1078230" cy="325120"/>
          </a:xfrm>
          <a:prstGeom prst="wedgeRoundRectCallout">
            <a:avLst>
              <a:gd name="adj1" fmla="val -109487"/>
              <a:gd name="adj2" fmla="val 101863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nhiều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330581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790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 smtClean="0"/>
              <a:t>5.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바다를 좋아합니다</a:t>
            </a:r>
            <a:r>
              <a:rPr lang="en-US" altLang="ko-KR" dirty="0"/>
              <a:t>. </a:t>
            </a:r>
            <a:r>
              <a:rPr lang="ko-KR" altLang="en-US" dirty="0"/>
              <a:t>그래서 수영을 </a:t>
            </a:r>
            <a:r>
              <a:rPr lang="en-US" altLang="ko-KR" dirty="0"/>
              <a:t>( </a:t>
            </a:r>
            <a:r>
              <a:rPr lang="en-US" altLang="ko-KR" dirty="0" smtClean="0"/>
              <a:t>    ) </a:t>
            </a:r>
            <a:r>
              <a:rPr lang="ko-KR" altLang="en-US" dirty="0"/>
              <a:t>합니다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자주</a:t>
            </a:r>
            <a:endParaRPr lang="en-US" altLang="ko-KR" dirty="0" smtClean="0"/>
          </a:p>
          <a:p>
            <a:r>
              <a:rPr lang="ko-KR" altLang="en-US" dirty="0" smtClean="0"/>
              <a:t>제일</a:t>
            </a:r>
            <a:endParaRPr lang="en-US" altLang="ko-KR" dirty="0" smtClean="0"/>
          </a:p>
          <a:p>
            <a:r>
              <a:rPr lang="ko-KR" altLang="en-US" dirty="0" smtClean="0"/>
              <a:t>아주</a:t>
            </a:r>
            <a:endParaRPr lang="en-US" altLang="ko-KR" dirty="0" smtClean="0"/>
          </a:p>
          <a:p>
            <a:r>
              <a:rPr lang="ko-KR" altLang="en-US" dirty="0" smtClean="0"/>
              <a:t>아까</a:t>
            </a:r>
            <a:endParaRPr lang="ko-KR" altLang="en-US" dirty="0"/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2153285" y="2325370"/>
            <a:ext cx="4229100" cy="286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좋아하다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: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Thích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 (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Chủ ngữ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Tân ngữ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+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좋아하다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)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저는 커피를 좋아합니다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자주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Thường xuyên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영화를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자주 봅니다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제일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So sánh nhất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한국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배우 중에서 이민호를 제일 좋아합니다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아주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Rất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이번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토픽 시험은 아주 쉬울 거예요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 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아까 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Lúc nãy, khi nãy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 ex) </a:t>
            </a:r>
            <a:r>
              <a:rPr lang="ko-KR" altLang="en-US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숙제는 아까 다 했습니다</a:t>
            </a:r>
            <a:r>
              <a:rPr lang="en-US" altLang="ko-KR" sz="1200">
                <a:solidFill>
                  <a:srgbClr val="FFFF00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2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541020" y="1514475"/>
            <a:ext cx="816610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 dirty="0" err="1">
                <a:solidFill>
                  <a:schemeClr val="tx1"/>
                </a:solidFill>
                <a:latin typeface="Arial" charset="0"/>
                <a:ea typeface="Arial" charset="0"/>
              </a:rPr>
              <a:t>Biển</a:t>
            </a:r>
            <a:endParaRPr lang="ko-KR" altLang="en-US" sz="1600" b="1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1420495" y="1499235"/>
            <a:ext cx="782320" cy="325120"/>
          </a:xfrm>
          <a:prstGeom prst="wedgeRoundRectCallout">
            <a:avLst>
              <a:gd name="adj1" fmla="val -10758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Thích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2343785" y="1509395"/>
            <a:ext cx="1146175" cy="325120"/>
          </a:xfrm>
          <a:prstGeom prst="wedgeRoundRectCallout">
            <a:avLst>
              <a:gd name="adj1" fmla="val -11173"/>
              <a:gd name="adj2" fmla="val 111581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Vì vậy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648335" y="288544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사각형 설명선 10"/>
          <p:cNvSpPr/>
          <p:nvPr/>
        </p:nvSpPr>
        <p:spPr>
          <a:xfrm>
            <a:off x="3604895" y="1514475"/>
            <a:ext cx="816610" cy="325120"/>
          </a:xfrm>
          <a:prstGeom prst="wedgeRoundRectCallout">
            <a:avLst>
              <a:gd name="adj1" fmla="val -66553"/>
              <a:gd name="adj2" fmla="val 92145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b="1">
                <a:solidFill>
                  <a:schemeClr val="tx1"/>
                </a:solidFill>
                <a:latin typeface="Arial" charset="0"/>
                <a:ea typeface="Arial" charset="0"/>
              </a:rPr>
              <a:t>Bơi</a:t>
            </a:r>
            <a:endParaRPr lang="ko-KR" altLang="en-US" sz="1600" b="1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4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2(34~39): </a:t>
            </a:r>
            <a:r>
              <a:rPr lang="ko-KR" altLang="en-US" dirty="0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6</a:t>
            </a:r>
            <a:r>
              <a:rPr lang="en-US" altLang="ko-KR" dirty="0" smtClean="0"/>
              <a:t>. </a:t>
            </a:r>
            <a:r>
              <a:rPr lang="en-US" altLang="ko-KR" dirty="0"/>
              <a:t>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줄이 </a:t>
            </a:r>
            <a:r>
              <a:rPr lang="ko-KR" altLang="en-US" dirty="0" smtClean="0"/>
              <a:t>너무 깁니다</a:t>
            </a:r>
            <a:r>
              <a:rPr lang="en-US" altLang="ko-KR" dirty="0"/>
              <a:t>. </a:t>
            </a:r>
            <a:r>
              <a:rPr lang="ko-KR" altLang="en-US" dirty="0"/>
              <a:t>그래서 </a:t>
            </a:r>
            <a:r>
              <a:rPr lang="en-US" altLang="ko-KR" dirty="0" smtClean="0"/>
              <a:t>(     </a:t>
            </a:r>
            <a:r>
              <a:rPr lang="en-US" altLang="ko-KR" dirty="0"/>
              <a:t>) </a:t>
            </a:r>
            <a:r>
              <a:rPr lang="ko-KR" altLang="en-US" dirty="0"/>
              <a:t>싶습니다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 smtClean="0"/>
              <a:t>자르고</a:t>
            </a:r>
            <a:endParaRPr lang="en-US" altLang="ko-KR" dirty="0" smtClean="0"/>
          </a:p>
          <a:p>
            <a:r>
              <a:rPr lang="ko-KR" altLang="en-US" dirty="0" smtClean="0"/>
              <a:t>나오고</a:t>
            </a:r>
            <a:endParaRPr lang="en-US" altLang="ko-KR" dirty="0" smtClean="0"/>
          </a:p>
          <a:p>
            <a:r>
              <a:rPr lang="ko-KR" altLang="en-US" dirty="0" smtClean="0"/>
              <a:t>가지고</a:t>
            </a:r>
            <a:endParaRPr lang="en-US" altLang="ko-KR" dirty="0" smtClean="0"/>
          </a:p>
          <a:p>
            <a:r>
              <a:rPr lang="ko-KR" altLang="en-US" dirty="0" smtClean="0"/>
              <a:t>마시고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53285" y="2600325"/>
            <a:ext cx="4169409" cy="203009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V –</a:t>
            </a: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고 싶다 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(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làm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gì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đó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)</a:t>
            </a:r>
            <a:endParaRPr lang="ko-KR" altLang="en-US" sz="1200" dirty="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먹다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+ -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고 싶다  → 먹고 싶다</a:t>
            </a: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ex)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나는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지금 피자가 먹고 싶습니다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자르다 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+ -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고 싶다 → 자르고 싶다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cắt</a:t>
            </a:r>
            <a:endParaRPr lang="ko-KR" altLang="en-US" sz="1200" dirty="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〮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나오다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+ -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고 싶다 → 나오고 싶다</a:t>
            </a:r>
            <a:r>
              <a:rPr lang="en-US" altLang="ko-KR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 :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đi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ra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ngoài</a:t>
            </a:r>
            <a:endParaRPr lang="ko-KR" altLang="en-US" sz="1200" dirty="0">
              <a:solidFill>
                <a:srgbClr val="FFFF00"/>
              </a:solidFill>
              <a:latin typeface="HY중고딕" charset="0"/>
              <a:ea typeface="HY중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가지다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 + -</a:t>
            </a: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고 싶다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→ 가지고 싶다</a:t>
            </a: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đem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theo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endParaRPr lang="ko-KR" altLang="en-US" sz="1200" dirty="0">
              <a:solidFill>
                <a:srgbClr val="FFFF00"/>
              </a:solidFill>
              <a:latin typeface="맑은 고딕" charset="0"/>
              <a:ea typeface="맑은 고딕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〮 마시다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 + -</a:t>
            </a: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고 싶다 </a:t>
            </a:r>
            <a:r>
              <a:rPr lang="ko-KR" altLang="en-US" sz="1200" dirty="0">
                <a:solidFill>
                  <a:srgbClr val="FFFF00"/>
                </a:solidFill>
                <a:latin typeface="HY중고딕" charset="0"/>
                <a:ea typeface="HY중고딕" charset="0"/>
              </a:rPr>
              <a:t>→ 마시고 싶다</a:t>
            </a:r>
            <a:r>
              <a:rPr lang="ko-KR" altLang="en-US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맑은 고딕" charset="0"/>
                <a:ea typeface="맑은 고딕" charset="0"/>
              </a:rPr>
              <a:t>: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charset="0"/>
                <a:ea typeface="Arial" charset="0"/>
              </a:rPr>
              <a:t>uống</a:t>
            </a:r>
            <a:endParaRPr lang="ko-KR" altLang="en-US" sz="1200" dirty="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11" name="모서리가 둥근 사각형 설명선 10"/>
          <p:cNvSpPr>
            <a:spLocks/>
          </p:cNvSpPr>
          <p:nvPr/>
        </p:nvSpPr>
        <p:spPr>
          <a:xfrm>
            <a:off x="124460" y="1489075"/>
            <a:ext cx="1399540" cy="325120"/>
          </a:xfrm>
          <a:prstGeom prst="wedgeRoundRectCallout">
            <a:avLst>
              <a:gd name="adj1" fmla="val -2070"/>
              <a:gd name="adj2" fmla="val 8890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b="1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줄: </a:t>
            </a:r>
            <a:r>
              <a:rPr sz="1400" b="1" dirty="0" err="1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Dây</a:t>
            </a:r>
            <a:r>
              <a:rPr sz="1400" b="1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, </a:t>
            </a:r>
            <a:r>
              <a:rPr sz="1400" b="1" dirty="0" err="1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dòng</a:t>
            </a:r>
            <a:endParaRPr lang="ko-KR" altLang="en-US" sz="1400" b="1" dirty="0"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2" name="모서리가 둥근 사각형 설명선 11"/>
          <p:cNvSpPr/>
          <p:nvPr/>
        </p:nvSpPr>
        <p:spPr>
          <a:xfrm>
            <a:off x="1565910" y="1499235"/>
            <a:ext cx="1219835" cy="325120"/>
          </a:xfrm>
          <a:prstGeom prst="wedgeRoundRectCallout">
            <a:avLst>
              <a:gd name="adj1" fmla="val -30284"/>
              <a:gd name="adj2" fmla="val 98624"/>
              <a:gd name="adj3" fmla="val 16667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400" b="1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길다</a:t>
            </a:r>
            <a:r>
              <a:rPr lang="en-US" altLang="ko-KR" sz="1400" b="1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: </a:t>
            </a:r>
            <a:r>
              <a:rPr lang="en-US" altLang="ko-KR" sz="1400" b="1" dirty="0" err="1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Dài</a:t>
            </a:r>
            <a:endParaRPr lang="ko-KR" altLang="en-US" sz="1400" b="1" dirty="0"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3" name="모서리가 둥근 사각형 설명선 12"/>
          <p:cNvSpPr>
            <a:spLocks/>
          </p:cNvSpPr>
          <p:nvPr/>
        </p:nvSpPr>
        <p:spPr>
          <a:xfrm>
            <a:off x="2869565" y="1434173"/>
            <a:ext cx="1655782" cy="434923"/>
          </a:xfrm>
          <a:prstGeom prst="wedgeRoundRectCallout">
            <a:avLst>
              <a:gd name="adj1" fmla="val -48787"/>
              <a:gd name="adj2" fmla="val 92145"/>
              <a:gd name="adj3" fmla="val 16667"/>
            </a:avLst>
          </a:prstGeom>
          <a:solidFill>
            <a:srgbClr val="FFC000"/>
          </a:solidFill>
          <a:ln w="25400" cap="flat" cmpd="sng">
            <a:solidFill>
              <a:srgbClr val="00206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b="1" dirty="0" err="1">
                <a:solidFill>
                  <a:schemeClr val="tx1"/>
                </a:solidFill>
                <a:latin typeface="+mn-ea"/>
                <a:cs typeface="+mn-cs"/>
              </a:rPr>
              <a:t>그래서</a:t>
            </a:r>
            <a:r>
              <a:rPr sz="1400" b="1" dirty="0">
                <a:solidFill>
                  <a:schemeClr val="tx1"/>
                </a:solidFill>
                <a:latin typeface="+mn-ea"/>
                <a:cs typeface="+mn-cs"/>
              </a:rPr>
              <a:t>: </a:t>
            </a:r>
            <a:r>
              <a:rPr sz="1400" b="1" dirty="0" err="1">
                <a:solidFill>
                  <a:schemeClr val="tx1"/>
                </a:solidFill>
                <a:latin typeface="+mn-ea"/>
                <a:cs typeface="+mn-cs"/>
              </a:rPr>
              <a:t>Thế</a:t>
            </a:r>
            <a:r>
              <a:rPr sz="1400" b="1" dirty="0">
                <a:solidFill>
                  <a:schemeClr val="tx1"/>
                </a:solidFill>
                <a:latin typeface="+mn-ea"/>
                <a:cs typeface="+mn-cs"/>
              </a:rPr>
              <a:t> </a:t>
            </a:r>
            <a:r>
              <a:rPr sz="1400" b="1" dirty="0" err="1">
                <a:solidFill>
                  <a:schemeClr val="tx1"/>
                </a:solidFill>
                <a:latin typeface="+mn-ea"/>
                <a:cs typeface="+mn-cs"/>
              </a:rPr>
              <a:t>nên</a:t>
            </a:r>
            <a:r>
              <a:rPr sz="1400" b="1" dirty="0">
                <a:solidFill>
                  <a:schemeClr val="tx1"/>
                </a:solidFill>
                <a:latin typeface="+mn-ea"/>
                <a:cs typeface="+mn-cs"/>
              </a:rPr>
              <a:t> </a:t>
            </a:r>
            <a:endParaRPr lang="ko-KR" altLang="en-US" sz="1400" b="1" dirty="0">
              <a:solidFill>
                <a:schemeClr val="tx1"/>
              </a:solidFill>
              <a:latin typeface="+mn-ea"/>
              <a:cs typeface="+mn-cs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648335" y="288544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503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Pages>37</Pages>
  <Words>1526</Words>
  <Characters>0</Characters>
  <Application>Microsoft Office PowerPoint</Application>
  <DocSecurity>0</DocSecurity>
  <PresentationFormat>화면 슬라이드 쇼(16:9)</PresentationFormat>
  <Lines>0</Lines>
  <Paragraphs>297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9" baseType="lpstr">
      <vt:lpstr>HY견고딕</vt:lpstr>
      <vt:lpstr>HY중고딕</vt:lpstr>
      <vt:lpstr>굴림</vt:lpstr>
      <vt:lpstr>나눔고딕 ExtraBold</vt:lpstr>
      <vt:lpstr>맑은 고딕</vt:lpstr>
      <vt:lpstr>-윤고딕340</vt:lpstr>
      <vt:lpstr>Arial</vt:lpstr>
      <vt:lpstr>Times New Roman</vt:lpstr>
      <vt:lpstr>Wingdings</vt:lpstr>
      <vt:lpstr>칠판 테마</vt:lpstr>
      <vt:lpstr>TOPIK 읽기 유형2 통합</vt:lpstr>
      <vt:lpstr>PowerPoint 프레젠테이션</vt:lpstr>
      <vt:lpstr>유형 2(34~39): 빈칸 채우기</vt:lpstr>
      <vt:lpstr>유형 2(34~39): 빈칸 채우기</vt:lpstr>
      <vt:lpstr>PowerPoint 프레젠테이션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감사합니다.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Jo</dc:creator>
  <cp:lastModifiedBy>Windows 사용자</cp:lastModifiedBy>
  <cp:revision>5</cp:revision>
  <dcterms:modified xsi:type="dcterms:W3CDTF">2020-06-26T07:50:00Z</dcterms:modified>
</cp:coreProperties>
</file>