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307" r:id="rId3"/>
    <p:sldId id="298" r:id="rId4"/>
    <p:sldId id="305" r:id="rId5"/>
    <p:sldId id="304" r:id="rId6"/>
    <p:sldId id="303" r:id="rId7"/>
    <p:sldId id="302" r:id="rId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8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5842D88-2833-45F6-9DCD-197BA03091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276D9F84-634E-4B22-BE91-618D9B654B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BCE35F3-806C-4414-ACF0-C8C6556E8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2020-08-06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074CAE4-F42B-423F-97A1-8B6BCAF59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D6A7555-A53D-4BF7-8FE9-E2DF857BA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3514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FEFDA8B-F716-4146-8B40-CECFFCF2E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9C608BD-0C4B-46CE-AD57-44B3642E0B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C9F9838-A53E-4950-ABC7-39873D886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2020-08-06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46A21EB-F75A-4435-B525-285C0F3B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E75221A-BB14-4E05-A555-ED1506604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6128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9B90DA9-75F7-4D59-87D6-0EB773350E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03B21BF-198D-4E4E-A016-13A63051DE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5ACA42A-E6DE-426D-89D5-ABF18E3D1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2020-08-06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2702312-2BBE-4EB6-9F24-4DAA6BE47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2AD1494-FFB2-4004-AE43-14970A910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02490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3499DF2-BCA4-4C2D-9279-794233C8E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5E7B1A4-B439-425C-8E2B-1B114A9F9A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D658187-BACA-416A-ADFD-6F859B673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2020-08-06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B46C5BE-0754-4494-B057-6368A61D5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C8D055C-76FA-408D-AAD4-1650DEE97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3941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3EA8A8D-DD82-4D44-AFA4-DA6DE6C61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04DDAAD-D4EC-4C6B-A536-F7A242EE3A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B3C94E8-D885-4B61-9A35-DC956B85F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2020-08-06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663534F-6F70-40DC-A1FC-5F7BC9177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67E4C5-3C51-4DF2-BB1B-7F1B9F600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361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1B98DA-7F84-4654-A194-0FF7A4560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A1C4722-6E8D-4E4E-B380-9A0948B685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3EB8294-93A0-470E-9E53-6B3A0A27AB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F2CEF05-8BF8-49C4-8153-9C3D15F9B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2020-08-06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9433F06-C524-4270-96D3-E732A4B2D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49441AF-D108-4495-953B-EDDDF0CC2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0654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16A2160-3567-497C-81EF-2977726B8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AF7D616-B998-483F-8ACD-7503CB17A0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968EAB6-1FA5-4D12-ABD9-DA7D3F96E5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ACAACD6-C586-4903-8B5F-0591282FE9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A14E38F-81BF-4589-A48D-CEC050F9E0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0BD99392-26AA-4F41-BAFE-099D8D301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2020-08-06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6ADA574-7AF6-4031-B949-178308210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08C0644E-DE97-49AC-A932-DF2ED8061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7321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C7A970B-4452-45F5-89A6-A21B4CF34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00C5DC3-1AFF-4981-A613-F085920A7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2020-08-06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E3D64D01-C734-481A-8351-AC3855F41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440E223F-2DE9-43E5-B69E-AA40194F8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3589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CA9FD8E3-380B-4796-8323-07E0565D3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2020-08-06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12A5B2A-9C30-4C2E-B497-FB693F355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5966E31-F326-499C-8F73-43602D474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3230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B8EA582-2F7C-4321-8C26-27F3B7967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4997B67-3636-4C09-8FE8-41EE42623A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29BC4F2-C8A4-41EA-9276-7E3A0C7E27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91B02A3-746E-4C40-840A-D0AD55253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2020-08-06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8B9ABAB-8864-4FD0-8DAB-7412E1AE2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EA784E0-2CAE-45D2-AEC1-037F50BEC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7800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8750B94-3A34-40CE-9342-5AAE0B359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F311627-0DB0-48ED-AE75-77E34CE178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7061DC7-E129-4E39-B429-04A9A80523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D643063-5BBF-4F65-B46D-660F776BB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2020-08-06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FE9923F-114A-4786-8FBA-F5C32FF86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20A6714-7413-42FB-9AA5-6BF56D39C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2831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0A601F8D-8332-4D0D-8A2E-86138AF74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534AB11-6089-4325-AE49-B11B7DABAB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C3D860F-6208-489F-A5BC-1B1AB22987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2020-08-06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52C2793-AE1C-4088-AF18-96DD2163B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5EBFF8B-0A45-4775-9DD7-A3BAE91840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223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00" y="180000"/>
            <a:ext cx="108585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927100" y="1085850"/>
            <a:ext cx="8521700" cy="8070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6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9.[NG</a:t>
            </a:r>
            <a:r>
              <a:rPr lang="vi-VN" altLang="ko-KR" sz="6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Ữ PHÁP</a:t>
            </a:r>
            <a:r>
              <a:rPr lang="en-US" altLang="ko-KR" sz="6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]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66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ĐỘNG TỪ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6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~</a:t>
            </a:r>
            <a:r>
              <a:rPr lang="ko-KR" altLang="ko-KR" sz="6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던</a:t>
            </a:r>
            <a:endParaRPr lang="ko-KR" altLang="ko-KR" sz="6600" b="1" kern="100" dirty="0">
              <a:solidFill>
                <a:srgbClr val="C000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6600" kern="100" dirty="0">
              <a:solidFill>
                <a:srgbClr val="C000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6600" b="1" kern="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en-US" altLang="ko-KR" sz="6600" dirty="0">
              <a:solidFill>
                <a:prstClr val="black"/>
              </a:solidFill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ko-KR" sz="6600" b="1" i="0" u="none" strike="noStrike" kern="1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7805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55600" y="391169"/>
            <a:ext cx="8305800" cy="61844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32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①</a:t>
            </a:r>
            <a:r>
              <a:rPr lang="ko-KR" altLang="ko-KR" sz="3200" b="1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b="1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 NGH</a:t>
            </a:r>
            <a:r>
              <a:rPr lang="en-US" altLang="ko-KR" sz="32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ĨA:</a:t>
            </a:r>
            <a:endParaRPr lang="ko-KR" altLang="ko-KR" sz="3200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‘-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던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vi-VN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Nói lên hành động nào đó chưa hoàn thành trong quá khứ 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dở, giữa chừng </a:t>
            </a:r>
            <a:r>
              <a:rPr lang="vi-VN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=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400" b="1" kern="100" dirty="0">
                <a:solidFill>
                  <a:srgbClr val="FF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은</a:t>
            </a:r>
            <a:r>
              <a:rPr lang="vi-VN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endParaRPr lang="en-US" altLang="ko-KR" sz="2400" b="1" kern="100" dirty="0">
              <a:solidFill>
                <a:srgbClr val="FF0000"/>
              </a:solidFill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 fontAlgn="t">
              <a:lnSpc>
                <a:spcPts val="1500"/>
              </a:lnSpc>
            </a:pPr>
            <a:r>
              <a:rPr lang="ko-KR" altLang="ko-KR" sz="3200" b="1" kern="100" dirty="0">
                <a:solidFill>
                  <a:srgbClr val="000000"/>
                </a:solidFill>
                <a:latin typeface="맑은 고딕" panose="020B0503020000020004" pitchFamily="50" charset="-127"/>
                <a:ea typeface="바탕" panose="02030600000101010101" pitchFamily="18" charset="-127"/>
                <a:cs typeface="바탕" panose="02030600000101010101" pitchFamily="18" charset="-127"/>
              </a:rPr>
              <a:t>ⓐ</a:t>
            </a:r>
            <a:r>
              <a:rPr lang="ko-KR" altLang="ko-KR" sz="3200" b="1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32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회상</a:t>
            </a:r>
            <a:r>
              <a:rPr lang="ko-KR" altLang="ko-KR" sz="3200" b="1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ko-KR" sz="3200" b="1" kern="0" dirty="0">
                <a:latin typeface="Times New Roman" panose="02020603050405020304" pitchFamily="18" charset="0"/>
                <a:ea typeface="굴림" panose="020B0600000101010101" pitchFamily="50" charset="-127"/>
                <a:cs typeface="Times New Roman" panose="02020603050405020304" pitchFamily="18" charset="0"/>
              </a:rPr>
              <a:t>sự hồi tưởng</a:t>
            </a:r>
            <a:endParaRPr lang="ko-KR" altLang="ko-KR" sz="3200" b="1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vi-VN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Nhớ lại những hành động và sự việc được lặp lại trong quá khứ.</a:t>
            </a:r>
            <a:endParaRPr lang="en-US" altLang="ko-KR" sz="2400" kern="100" dirty="0">
              <a:solidFill>
                <a:srgbClr val="000000"/>
              </a:solidFill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내가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옛날에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많이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먹던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과자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</a:t>
            </a:r>
            <a:r>
              <a:rPr lang="vi-VN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ước đây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từng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vi-VN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ăn rất nhiều bánh kẹo.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내가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자주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가던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커피숍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Quán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Cà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Phê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</a:t>
            </a:r>
            <a:r>
              <a:rPr lang="vi-VN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ừng</a:t>
            </a:r>
            <a:r>
              <a:rPr lang="vi-VN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</a:t>
            </a:r>
            <a:r>
              <a:rPr lang="vi-VN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ường đến.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내가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자주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부르던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노래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Bài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hát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từng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Hát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1378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03200" y="416404"/>
            <a:ext cx="11188700" cy="496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32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ⓑ</a:t>
            </a:r>
            <a:r>
              <a:rPr lang="ko-KR" altLang="ko-KR" sz="3200" b="1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32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중단</a:t>
            </a:r>
            <a:r>
              <a:rPr lang="ko-KR" altLang="ko-KR" sz="3200" b="1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ko-KR" sz="3200" b="1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 gián đoạn</a:t>
            </a:r>
            <a:r>
              <a:rPr lang="en-US" altLang="ko-KR" sz="32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3200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Thể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hiện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sự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gián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đoạn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của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một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hành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động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nào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đó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được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tồn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tại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trong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quá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khứ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.</a:t>
            </a:r>
            <a:endParaRPr lang="ko-KR" altLang="ko-KR" sz="28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endParaRPr lang="en-US" altLang="ko-KR" sz="2800" kern="100" dirty="0"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내가</a:t>
            </a:r>
            <a:r>
              <a:rPr lang="ko-KR" altLang="ko-KR" sz="28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먹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던</a:t>
            </a:r>
            <a:r>
              <a:rPr lang="ko-KR" altLang="ko-KR" sz="28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사과</a:t>
            </a:r>
            <a:r>
              <a:rPr lang="ko-KR" altLang="ko-KR" sz="28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어디</a:t>
            </a:r>
            <a:r>
              <a:rPr lang="ko-KR" altLang="ko-KR" sz="28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있어요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 </a:t>
            </a:r>
            <a:endParaRPr lang="ko-KR" altLang="ko-KR" sz="28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Qủa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Táo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Mình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đang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ăn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</a:t>
            </a:r>
            <a:r>
              <a:rPr lang="vi-VN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ở</a:t>
            </a:r>
            <a:r>
              <a:rPr lang="vi-VN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ở đâu nhỉ?</a:t>
            </a:r>
            <a:endParaRPr lang="en-US" altLang="ko-KR" sz="2800" kern="100" dirty="0"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endParaRPr lang="ko-KR" altLang="ko-KR" sz="28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내가</a:t>
            </a:r>
            <a:r>
              <a:rPr lang="ko-KR" altLang="ko-KR" sz="28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읽던</a:t>
            </a:r>
            <a:r>
              <a:rPr lang="ko-KR" altLang="ko-KR" sz="28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신문이</a:t>
            </a:r>
            <a:r>
              <a:rPr lang="ko-KR" altLang="ko-KR" sz="28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없어졌어요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8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vi-VN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Tờ báo Mình đang đọc </a:t>
            </a:r>
            <a:r>
              <a:rPr lang="vi-VN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dở</a:t>
            </a:r>
            <a:r>
              <a:rPr lang="vi-VN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bị biết mất rồi. </a:t>
            </a:r>
            <a:endParaRPr lang="ko-KR" altLang="ko-KR" sz="28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vi-VN" altLang="ko-KR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 </a:t>
            </a:r>
            <a:endParaRPr lang="ko-KR" altLang="ko-KR" sz="12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1207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06139" y="262852"/>
            <a:ext cx="2382383" cy="5788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atinLnBrk="0">
              <a:lnSpc>
                <a:spcPct val="107000"/>
              </a:lnSpc>
              <a:spcAft>
                <a:spcPts val="800"/>
              </a:spcAft>
            </a:pPr>
            <a:r>
              <a:rPr lang="ko-KR" altLang="ko-KR" sz="32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②</a:t>
            </a:r>
            <a:r>
              <a:rPr lang="ko-KR" altLang="ko-KR" sz="3200" b="1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ko-KR" sz="3200" b="1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 thức</a:t>
            </a:r>
            <a:endParaRPr lang="ko-KR" altLang="ko-KR" sz="3200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3919159"/>
              </p:ext>
            </p:extLst>
          </p:nvPr>
        </p:nvGraphicFramePr>
        <p:xfrm>
          <a:off x="306139" y="841665"/>
          <a:ext cx="7466261" cy="47257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44344">
                  <a:extLst>
                    <a:ext uri="{9D8B030D-6E8A-4147-A177-3AD203B41FA5}">
                      <a16:colId xmlns:a16="http://schemas.microsoft.com/office/drawing/2014/main" val="3551332885"/>
                    </a:ext>
                  </a:extLst>
                </a:gridCol>
                <a:gridCol w="1818941">
                  <a:extLst>
                    <a:ext uri="{9D8B030D-6E8A-4147-A177-3AD203B41FA5}">
                      <a16:colId xmlns:a16="http://schemas.microsoft.com/office/drawing/2014/main" val="2263448132"/>
                    </a:ext>
                  </a:extLst>
                </a:gridCol>
                <a:gridCol w="1484035">
                  <a:extLst>
                    <a:ext uri="{9D8B030D-6E8A-4147-A177-3AD203B41FA5}">
                      <a16:colId xmlns:a16="http://schemas.microsoft.com/office/drawing/2014/main" val="3362948680"/>
                    </a:ext>
                  </a:extLst>
                </a:gridCol>
                <a:gridCol w="1818941">
                  <a:extLst>
                    <a:ext uri="{9D8B030D-6E8A-4147-A177-3AD203B41FA5}">
                      <a16:colId xmlns:a16="http://schemas.microsoft.com/office/drawing/2014/main" val="4189271078"/>
                    </a:ext>
                  </a:extLst>
                </a:gridCol>
              </a:tblGrid>
              <a:tr h="787626">
                <a:tc rowSpan="2"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 TỪ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2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가다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endParaRPr lang="ko-KR" sz="22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던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400" b="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dở, giữa chừng, </a:t>
                      </a:r>
                      <a:r>
                        <a:rPr lang="en-US" sz="2400" b="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ko-KR" sz="2400" b="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가던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227754"/>
                  </a:ext>
                </a:extLst>
              </a:tr>
              <a:tr h="7876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2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먹다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endParaRPr lang="ko-KR" sz="22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먹던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4888511"/>
                  </a:ext>
                </a:extLst>
              </a:tr>
              <a:tr h="787626">
                <a:tc rowSpan="2"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TÌNH T</a:t>
                      </a:r>
                      <a:r>
                        <a:rPr lang="vi-VN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Ừ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2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예쁘다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Đẹp</a:t>
                      </a:r>
                      <a:endParaRPr lang="ko-KR" sz="22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예쁘던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4567146"/>
                  </a:ext>
                </a:extLst>
              </a:tr>
              <a:tr h="7876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2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좋다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Tốt</a:t>
                      </a:r>
                      <a:endParaRPr lang="ko-KR" sz="22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좋던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501490"/>
                  </a:ext>
                </a:extLst>
              </a:tr>
              <a:tr h="787626">
                <a:tc rowSpan="2"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DANH T</a:t>
                      </a:r>
                      <a:r>
                        <a:rPr lang="vi-VN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Ừ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2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예의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lễ</a:t>
                      </a:r>
                      <a:r>
                        <a:rPr lang="en-US" sz="2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nghĩa</a:t>
                      </a:r>
                      <a:endParaRPr lang="ko-KR" sz="22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예의이던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9198210"/>
                  </a:ext>
                </a:extLst>
              </a:tr>
              <a:tr h="7876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2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학생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2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sinh</a:t>
                      </a:r>
                      <a:endParaRPr lang="ko-KR" sz="22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학생이던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9838047"/>
                  </a:ext>
                </a:extLst>
              </a:tr>
            </a:tbl>
          </a:graphicData>
        </a:graphic>
      </p:graphicFrame>
      <p:sp>
        <p:nvSpPr>
          <p:cNvPr id="4" name="직사각형 3"/>
          <p:cNvSpPr/>
          <p:nvPr/>
        </p:nvSpPr>
        <p:spPr>
          <a:xfrm>
            <a:off x="306139" y="5660162"/>
            <a:ext cx="6096000" cy="8524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</a:t>
            </a: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Động</a:t>
            </a:r>
            <a:r>
              <a:rPr lang="en-US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tính</a:t>
            </a:r>
            <a:r>
              <a:rPr lang="en-US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có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phụ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âm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cuối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và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có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phụ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âm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cuối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‘+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던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danh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‘+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이던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9347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37501" y="254000"/>
            <a:ext cx="8438199" cy="61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200" b="1" kern="100" dirty="0">
                <a:latin typeface="Segoe UI Symbol" panose="020B0502040204020203" pitchFamily="34" charset="0"/>
                <a:ea typeface="HY견명조" panose="02030600000101010101" pitchFamily="18" charset="-127"/>
                <a:cs typeface="Segoe UI Symbol" panose="020B0502040204020203" pitchFamily="34" charset="0"/>
              </a:rPr>
              <a:t>☞</a:t>
            </a:r>
            <a:r>
              <a:rPr lang="en-US" altLang="ko-KR" sz="32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2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ĐỐI CHIẾU NGỮ PHÁP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‘-</a:t>
            </a:r>
            <a:r>
              <a:rPr lang="ko-KR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던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 </a:t>
            </a: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và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‘-</a:t>
            </a:r>
            <a:r>
              <a:rPr lang="ko-KR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았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었던</a:t>
            </a:r>
            <a:r>
              <a:rPr lang="en-US" altLang="ko-KR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endParaRPr lang="ko-KR" altLang="ko-KR" sz="12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0048485"/>
              </p:ext>
            </p:extLst>
          </p:nvPr>
        </p:nvGraphicFramePr>
        <p:xfrm>
          <a:off x="337502" y="975773"/>
          <a:ext cx="10127298" cy="28013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49758">
                  <a:extLst>
                    <a:ext uri="{9D8B030D-6E8A-4147-A177-3AD203B41FA5}">
                      <a16:colId xmlns:a16="http://schemas.microsoft.com/office/drawing/2014/main" val="2024128276"/>
                    </a:ext>
                  </a:extLst>
                </a:gridCol>
                <a:gridCol w="4877540">
                  <a:extLst>
                    <a:ext uri="{9D8B030D-6E8A-4147-A177-3AD203B41FA5}">
                      <a16:colId xmlns:a16="http://schemas.microsoft.com/office/drawing/2014/main" val="2397155496"/>
                    </a:ext>
                  </a:extLst>
                </a:gridCol>
              </a:tblGrid>
              <a:tr h="444476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ko-KR" sz="22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던</a:t>
                      </a:r>
                      <a:r>
                        <a:rPr lang="en-US" altLang="ko-KR" sz="22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vi-VN" sz="2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ừng ,dở</a:t>
                      </a:r>
                      <a:endParaRPr lang="ko-KR" sz="22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ko-KR" sz="2200" b="0" kern="100" dirty="0" err="1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았</a:t>
                      </a:r>
                      <a:r>
                        <a:rPr lang="en-US" sz="22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ko-KR" sz="2200" b="0" kern="100" dirty="0" err="1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었던</a:t>
                      </a:r>
                      <a:r>
                        <a:rPr lang="en-US" sz="22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lang="en-US" sz="2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2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từng</a:t>
                      </a:r>
                      <a:endParaRPr lang="ko-KR" sz="22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3917362"/>
                  </a:ext>
                </a:extLst>
              </a:tr>
              <a:tr h="2356839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</a:t>
                      </a:r>
                      <a:r>
                        <a:rPr lang="vi-VN" sz="2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ưa hoàn thành vẫn tồn tại</a:t>
                      </a:r>
                      <a:endParaRPr lang="ko-KR" sz="22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và được lặp đi lặp lại</a:t>
                      </a:r>
                      <a:endParaRPr lang="ko-KR" sz="22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2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내가 </a:t>
                      </a:r>
                      <a:r>
                        <a:rPr lang="ko-KR" sz="22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먹던</a:t>
                      </a:r>
                      <a:r>
                        <a:rPr lang="ko-KR" sz="22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빵 어디에 있어요</a:t>
                      </a:r>
                      <a:r>
                        <a:rPr lang="en-US" sz="22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.</a:t>
                      </a:r>
                      <a:endParaRPr lang="ko-KR" sz="2200" b="0" kern="100" dirty="0">
                        <a:solidFill>
                          <a:schemeClr val="tx1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Caí</a:t>
                      </a:r>
                      <a:r>
                        <a:rPr lang="en-US" sz="2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Bánh</a:t>
                      </a:r>
                      <a:r>
                        <a:rPr lang="en-US" sz="2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Mình</a:t>
                      </a:r>
                      <a:r>
                        <a:rPr lang="en-US" sz="2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đang</a:t>
                      </a:r>
                      <a:r>
                        <a:rPr lang="en-US" sz="2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r>
                        <a:rPr lang="en-US" sz="2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</a:t>
                      </a:r>
                      <a:r>
                        <a:rPr lang="vi-VN" sz="2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ở ở đâu nhỉ?</a:t>
                      </a:r>
                      <a:endParaRPr lang="ko-KR" sz="22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(nghĩa là cái bánh chưa ăn xong)</a:t>
                      </a:r>
                      <a:endParaRPr lang="ko-KR" sz="22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Nhấn mạnh hiện tại </a:t>
                      </a:r>
                      <a:endParaRPr lang="ko-KR" sz="22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lang="en-US" sz="2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bị</a:t>
                      </a:r>
                      <a:r>
                        <a:rPr lang="en-US" sz="2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cắt</a:t>
                      </a:r>
                      <a:r>
                        <a:rPr lang="en-US" sz="2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đứt</a:t>
                      </a:r>
                      <a:r>
                        <a:rPr lang="en-US" sz="2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hoàn</a:t>
                      </a:r>
                      <a:r>
                        <a:rPr lang="en-US" sz="2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toàn</a:t>
                      </a:r>
                      <a:r>
                        <a:rPr lang="en-US" sz="2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.</a:t>
                      </a:r>
                      <a:endParaRPr lang="ko-KR" sz="22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2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내가 </a:t>
                      </a:r>
                      <a:r>
                        <a:rPr lang="ko-KR" sz="22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먹었던</a:t>
                      </a:r>
                      <a:r>
                        <a:rPr lang="ko-KR" sz="22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빵하고 같은 </a:t>
                      </a:r>
                      <a:r>
                        <a:rPr lang="ko-KR" sz="2200" b="0" kern="100" dirty="0" err="1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빵이에요</a:t>
                      </a:r>
                      <a:r>
                        <a:rPr lang="en-US" sz="22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.</a:t>
                      </a:r>
                      <a:endParaRPr lang="ko-KR" sz="2200" b="0" kern="100" dirty="0">
                        <a:solidFill>
                          <a:schemeClr val="tx1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Cái</a:t>
                      </a:r>
                      <a:r>
                        <a:rPr lang="en-US" sz="2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bánh</a:t>
                      </a:r>
                      <a:r>
                        <a:rPr lang="en-US" sz="2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này</a:t>
                      </a:r>
                      <a:r>
                        <a:rPr lang="en-US" sz="2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giống</a:t>
                      </a:r>
                      <a:r>
                        <a:rPr lang="en-US" sz="2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cái</a:t>
                      </a:r>
                      <a:r>
                        <a:rPr lang="en-US" sz="2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Bánh</a:t>
                      </a:r>
                      <a:r>
                        <a:rPr lang="en-US" sz="2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ko-KR" sz="22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mình</a:t>
                      </a:r>
                      <a:r>
                        <a:rPr lang="en-US" sz="2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lang="en-US" sz="2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r>
                        <a:rPr lang="en-US" sz="22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ko-KR" sz="22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117602"/>
                  </a:ext>
                </a:extLst>
              </a:tr>
            </a:tbl>
          </a:graphicData>
        </a:graphic>
      </p:graphicFrame>
      <p:sp>
        <p:nvSpPr>
          <p:cNvPr id="4" name="직사각형 3"/>
          <p:cNvSpPr/>
          <p:nvPr/>
        </p:nvSpPr>
        <p:spPr>
          <a:xfrm>
            <a:off x="185102" y="3777088"/>
            <a:ext cx="9301798" cy="2976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내가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자주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갔던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카페예요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(O) 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Đây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quán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Cà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Phê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mình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</a:t>
            </a:r>
            <a:r>
              <a:rPr lang="vi-VN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ường hay đến 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5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년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전에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만나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던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여자예요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(O)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ng</a:t>
            </a:r>
            <a:r>
              <a:rPr lang="vi-VN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ười con Gái mình </a:t>
            </a:r>
            <a:r>
              <a:rPr lang="vi-VN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từng</a:t>
            </a:r>
            <a:r>
              <a:rPr lang="vi-VN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gặp năm năm trước.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5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년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전에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만났던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여자예요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(O)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ng</a:t>
            </a:r>
            <a:r>
              <a:rPr lang="vi-VN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ười con Gái mình </a:t>
            </a:r>
            <a:r>
              <a:rPr lang="vi-VN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 từng</a:t>
            </a:r>
            <a:r>
              <a:rPr lang="vi-VN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gặp năm năm trước.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9232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30200" y="325475"/>
            <a:ext cx="10058400" cy="5099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2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LUYỆN TẬP1:Hãy </a:t>
            </a:r>
            <a:r>
              <a:rPr lang="en-US" altLang="ko-KR" sz="32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áp</a:t>
            </a:r>
            <a:r>
              <a:rPr lang="en-US" altLang="ko-KR" sz="32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2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dụng</a:t>
            </a:r>
            <a:r>
              <a:rPr lang="en-US" altLang="ko-KR" sz="32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‘- </a:t>
            </a:r>
            <a:r>
              <a:rPr lang="ko-KR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던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để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hoàn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thành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những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câu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sau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전에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제가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학교에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보고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싶어요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.(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다니다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muốn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đến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Trường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trước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đây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mà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từng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học</a:t>
            </a:r>
            <a:endParaRPr lang="en-US" altLang="ko-KR" sz="2400" kern="100" dirty="0"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2.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내가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어렸을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때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자주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계란빵이네요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.(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먹다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Ôi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đây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loại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Bánh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mì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Trứng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mà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hồi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bé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vẫn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thường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ăn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3.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항상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형이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옷을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물려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입었어요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.(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입다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 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thường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</a:t>
            </a: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ặc</a:t>
            </a:r>
            <a:r>
              <a:rPr lang="en-US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áo</a:t>
            </a:r>
            <a:r>
              <a:rPr lang="en-US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của</a:t>
            </a:r>
            <a:r>
              <a:rPr lang="en-US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anh</a:t>
            </a:r>
            <a:r>
              <a:rPr lang="en-US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để</a:t>
            </a:r>
            <a:r>
              <a:rPr lang="en-US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lại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2092415" y="1438684"/>
            <a:ext cx="1107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다니던</a:t>
            </a:r>
            <a:endParaRPr lang="ko-KR" altLang="en-US" sz="2400" dirty="0"/>
          </a:p>
        </p:txBody>
      </p:sp>
      <p:sp>
        <p:nvSpPr>
          <p:cNvPr id="4" name="직사각형 3"/>
          <p:cNvSpPr/>
          <p:nvPr/>
        </p:nvSpPr>
        <p:spPr>
          <a:xfrm>
            <a:off x="3446324" y="2921351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먹던</a:t>
            </a:r>
            <a:endParaRPr lang="ko-KR" altLang="en-US" sz="2400" dirty="0"/>
          </a:p>
        </p:txBody>
      </p:sp>
      <p:sp>
        <p:nvSpPr>
          <p:cNvPr id="5" name="직사각형 4"/>
          <p:cNvSpPr/>
          <p:nvPr/>
        </p:nvSpPr>
        <p:spPr>
          <a:xfrm>
            <a:off x="2765576" y="4390228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입던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276790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04799" y="418549"/>
            <a:ext cx="9707301" cy="5494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2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LUYỆN TẬP2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hãy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chọn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biểu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hiện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thích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hợp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AutoNum type="arabicPeriod"/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어제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사던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샀던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옷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입고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가세요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538480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Hãy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</a:t>
            </a: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ặc</a:t>
            </a:r>
            <a:r>
              <a:rPr lang="en-US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</a:t>
            </a:r>
            <a:r>
              <a:rPr lang="vi-VN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ở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en-US" altLang="ko-KR" sz="2400" u="sng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áo</a:t>
            </a:r>
            <a:r>
              <a:rPr lang="en-US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hôm</a:t>
            </a:r>
            <a:r>
              <a:rPr lang="en-US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qua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mua</a:t>
            </a:r>
            <a:r>
              <a:rPr lang="en-US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.</a:t>
            </a:r>
          </a:p>
          <a:p>
            <a:pPr marL="538480">
              <a:lnSpc>
                <a:spcPct val="107000"/>
              </a:lnSpc>
              <a:spcAft>
                <a:spcPts val="800"/>
              </a:spcAft>
            </a:pP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2. 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지난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주말에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한국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식당에서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(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먹던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먹었던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그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음식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이름이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뭐예요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538480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Cuối</a:t>
            </a:r>
            <a:r>
              <a:rPr lang="en-US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Tuần</a:t>
            </a:r>
            <a:r>
              <a:rPr lang="en-US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trước</a:t>
            </a:r>
            <a:r>
              <a:rPr lang="en-US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chúng</a:t>
            </a:r>
            <a:r>
              <a:rPr lang="en-US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ta (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dở</a:t>
            </a:r>
            <a:r>
              <a:rPr lang="en-US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en-US" altLang="ko-KR" sz="24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)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ăn</a:t>
            </a:r>
            <a:r>
              <a:rPr lang="en-US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ở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Nhà</a:t>
            </a:r>
            <a:r>
              <a:rPr lang="en-US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Hàng</a:t>
            </a:r>
            <a:r>
              <a:rPr lang="en-US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Hàn</a:t>
            </a:r>
            <a:r>
              <a:rPr lang="en-US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Quốc</a:t>
            </a:r>
            <a:r>
              <a:rPr lang="en-US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tên</a:t>
            </a:r>
            <a:r>
              <a:rPr lang="en-US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của</a:t>
            </a:r>
            <a:r>
              <a:rPr lang="en-US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món</a:t>
            </a:r>
            <a:r>
              <a:rPr lang="en-US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ăn</a:t>
            </a:r>
            <a:r>
              <a:rPr lang="en-US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đó</a:t>
            </a:r>
            <a:r>
              <a:rPr lang="en-US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gì</a:t>
            </a:r>
            <a:r>
              <a:rPr lang="en-US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nhỉ</a:t>
            </a:r>
            <a:r>
              <a:rPr lang="en-US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?</a:t>
            </a:r>
          </a:p>
          <a:p>
            <a:pPr marL="538480">
              <a:lnSpc>
                <a:spcPct val="107000"/>
              </a:lnSpc>
              <a:spcAft>
                <a:spcPts val="800"/>
              </a:spcAft>
            </a:pP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3.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여기는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바탕" panose="02030600000101010101" pitchFamily="18" charset="-127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방탄소년단이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바탕" panose="02030600000101010101" pitchFamily="18" charset="-127"/>
              </a:rPr>
              <a:t> </a:t>
            </a:r>
            <a:r>
              <a:rPr lang="en-US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바탕" panose="02030600000101010101" pitchFamily="18" charset="-127"/>
              </a:rPr>
              <a:t>(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묵던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바탕" panose="02030600000101010101" pitchFamily="18" charset="-127"/>
              </a:rPr>
              <a:t>,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묵었던</a:t>
            </a:r>
            <a:r>
              <a:rPr lang="en-US" altLang="ko-KR" sz="24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바탕" panose="02030600000101010101" pitchFamily="18" charset="-127"/>
              </a:rPr>
              <a:t>)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바탕" panose="02030600000101010101" pitchFamily="18" charset="-127"/>
              </a:rPr>
              <a:t> </a:t>
            </a:r>
            <a:r>
              <a:rPr lang="ko-KR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호텔이에요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바탕" panose="02030600000101010101" pitchFamily="18" charset="-127"/>
              </a:rPr>
              <a:t>.(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묵다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바탕" panose="02030600000101010101" pitchFamily="18" charset="-127"/>
              </a:rPr>
              <a:t>)</a:t>
            </a:r>
            <a:endParaRPr lang="ko-KR" altLang="ko-KR" sz="2400" kern="100" dirty="0">
              <a:latin typeface="맑은 고딕" panose="020B0503020000020004" pitchFamily="50" charset="-127"/>
              <a:cs typeface="바탕" panose="02030600000101010101" pitchFamily="18" charset="-127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Đây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Khách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Sạn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mà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vi-VN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Bangtan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từng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en-US" altLang="ko-KR" sz="24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 </a:t>
            </a:r>
            <a:r>
              <a:rPr lang="vi-VN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ở lại.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2219404" y="1531281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샀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던</a:t>
            </a:r>
            <a:endParaRPr lang="ko-KR" altLang="en-US" sz="2400" dirty="0"/>
          </a:p>
        </p:txBody>
      </p:sp>
      <p:sp>
        <p:nvSpPr>
          <p:cNvPr id="4" name="직사각형 3"/>
          <p:cNvSpPr/>
          <p:nvPr/>
        </p:nvSpPr>
        <p:spPr>
          <a:xfrm>
            <a:off x="5298272" y="3012840"/>
            <a:ext cx="1107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먹었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던</a:t>
            </a:r>
            <a:endParaRPr lang="ko-KR" altLang="en-US" sz="2400" dirty="0"/>
          </a:p>
        </p:txBody>
      </p:sp>
      <p:sp>
        <p:nvSpPr>
          <p:cNvPr id="5" name="직사각형 4"/>
          <p:cNvSpPr/>
          <p:nvPr/>
        </p:nvSpPr>
        <p:spPr>
          <a:xfrm>
            <a:off x="4348221" y="4887940"/>
            <a:ext cx="1107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묵었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던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979454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theme/theme1.xml><?xml version="1.0" encoding="utf-8"?>
<a:theme xmlns:a="http://schemas.openxmlformats.org/drawingml/2006/main" name="1_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574</Words>
  <Application>Microsoft Office PowerPoint</Application>
  <PresentationFormat>와이드스크린</PresentationFormat>
  <Paragraphs>96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3" baseType="lpstr">
      <vt:lpstr>HY견명조</vt:lpstr>
      <vt:lpstr>맑은 고딕</vt:lpstr>
      <vt:lpstr>Arial</vt:lpstr>
      <vt:lpstr>Segoe UI Symbol</vt:lpstr>
      <vt:lpstr>Times New Roman</vt:lpstr>
      <vt:lpstr>1_Office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Sky123.Org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이 유락</cp:lastModifiedBy>
  <cp:revision>29</cp:revision>
  <dcterms:created xsi:type="dcterms:W3CDTF">2020-06-10T05:10:35Z</dcterms:created>
  <dcterms:modified xsi:type="dcterms:W3CDTF">2020-08-06T04:18:31Z</dcterms:modified>
</cp:coreProperties>
</file>