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6" r:id="rId3"/>
    <p:sldId id="271" r:id="rId4"/>
    <p:sldId id="272" r:id="rId5"/>
    <p:sldId id="273" r:id="rId6"/>
    <p:sldId id="274" r:id="rId7"/>
    <p:sldId id="278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114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62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69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23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693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03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16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97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173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14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716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AA608-37E5-425E-9912-719B59403560}" type="datetimeFigureOut">
              <a:rPr lang="ko-KR" altLang="en-US" smtClean="0"/>
              <a:t>2020-07-24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BD145-1049-4CA2-8F79-8BAA8635E9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93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85850" y="984250"/>
            <a:ext cx="10560050" cy="8212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32. [NGỮ PHÁP]ĐỘNG TỪ-TÍNH TỪ-DANH TỪ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endParaRPr lang="ko-KR" altLang="ko-KR" sz="6600" kern="100" dirty="0">
              <a:solidFill>
                <a:srgbClr val="8A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solidFill>
                <a:srgbClr val="8A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0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21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3700" y="253922"/>
            <a:ext cx="11176000" cy="6460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ko-KR" sz="3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kumimoji="0" lang="ko-KR" altLang="ko-KR" sz="3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ko-KR" sz="36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NGHĨA:</a:t>
            </a:r>
            <a:endParaRPr kumimoji="0" lang="ko-KR" altLang="ko-KR" sz="36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kumimoji="0" lang="ko-KR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vi-VN" altLang="ko-KR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고딕" panose="02030600000101010101" pitchFamily="18" charset="-127"/>
                <a:cs typeface="Times New Roman" panose="02020603050405020304" pitchFamily="18" charset="0"/>
              </a:rPr>
              <a:t> Vĩ tố kết thúc câu dùng khi người nói muốn xác nhận lại, </a:t>
            </a:r>
            <a:endParaRPr kumimoji="0" lang="en-US" altLang="ko-KR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HY견고딕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ko-KR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고딕" panose="02030600000101010101" pitchFamily="18" charset="-127"/>
                <a:cs typeface="Times New Roman" panose="02020603050405020304" pitchFamily="18" charset="0"/>
              </a:rPr>
              <a:t>về sự thật người nghe đều biết trước,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hoặc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muốn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lại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kiến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phương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kumimoji="0" lang="ko-KR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rút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gọn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lại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kumimoji="0" lang="ko-KR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죠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đúng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, </a:t>
            </a:r>
            <a:r>
              <a:rPr kumimoji="0" lang="vi-VN" altLang="ko-KR" sz="24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고딕" panose="02030600000101010101" pitchFamily="18" charset="-127"/>
                <a:cs typeface="Times New Roman" panose="02020603050405020304" pitchFamily="18" charset="0"/>
              </a:rPr>
              <a:t>phải không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kumimoji="0" lang="ko-KR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?= ‘</a:t>
            </a:r>
            <a:r>
              <a:rPr kumimoji="0" lang="ko-KR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아요</a:t>
            </a:r>
            <a:r>
              <a:rPr kumimoji="0" lang="en-US" altLang="ko-KR" sz="24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’?</a:t>
            </a:r>
            <a:endParaRPr kumimoji="0" lang="ko-KR" altLang="ko-KR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ko-KR" sz="20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고딕" panose="02030600000101010101" pitchFamily="18" charset="-127"/>
                <a:cs typeface="Times New Roman" panose="02020603050405020304" pitchFamily="18" charset="0"/>
              </a:rPr>
              <a:t> </a:t>
            </a:r>
            <a:endParaRPr kumimoji="0" lang="ko-KR" altLang="ko-KR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한글은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세종대왕이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만들었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Chữ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vua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SeJong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tạo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ra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1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kumimoji="0" lang="en-US" altLang="ko-KR" sz="23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1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졸업식은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다음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토요일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이지요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Lễ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nghiệp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diễn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ra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vao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đúng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미국사람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이지요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Michael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Mỹ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đúng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등산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갈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o-KR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거죠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leo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núi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đúng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300" b="0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kumimoji="0" lang="en-US" altLang="ko-KR" sz="23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kumimoji="0" lang="ko-KR" altLang="ko-KR" sz="23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025" y="2403475"/>
            <a:ext cx="21907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69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9532" y="114174"/>
            <a:ext cx="9893300" cy="1182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THỨC: 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khứ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tại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tương</a:t>
            </a:r>
            <a:r>
              <a:rPr lang="en-US" altLang="ko-KR" sz="28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lai</a:t>
            </a:r>
            <a:endParaRPr lang="ko-KR" altLang="ko-KR" sz="2800" kern="100" dirty="0">
              <a:solidFill>
                <a:srgbClr val="8A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 TẠI: 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ko-KR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endParaRPr lang="ko-KR" altLang="ko-KR" sz="2400" kern="100" dirty="0">
              <a:solidFill>
                <a:srgbClr val="8A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744186"/>
              </p:ext>
            </p:extLst>
          </p:nvPr>
        </p:nvGraphicFramePr>
        <p:xfrm>
          <a:off x="126364" y="1297062"/>
          <a:ext cx="8553768" cy="3913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8434">
                  <a:extLst>
                    <a:ext uri="{9D8B030D-6E8A-4147-A177-3AD203B41FA5}">
                      <a16:colId xmlns:a16="http://schemas.microsoft.com/office/drawing/2014/main" val="2833518781"/>
                    </a:ext>
                  </a:extLst>
                </a:gridCol>
                <a:gridCol w="1747934">
                  <a:extLst>
                    <a:ext uri="{9D8B030D-6E8A-4147-A177-3AD203B41FA5}">
                      <a16:colId xmlns:a16="http://schemas.microsoft.com/office/drawing/2014/main" val="4090448370"/>
                    </a:ext>
                  </a:extLst>
                </a:gridCol>
                <a:gridCol w="2699068">
                  <a:extLst>
                    <a:ext uri="{9D8B030D-6E8A-4147-A177-3AD203B41FA5}">
                      <a16:colId xmlns:a16="http://schemas.microsoft.com/office/drawing/2014/main" val="1243356924"/>
                    </a:ext>
                  </a:extLst>
                </a:gridCol>
                <a:gridCol w="1898332">
                  <a:extLst>
                    <a:ext uri="{9D8B030D-6E8A-4147-A177-3AD203B41FA5}">
                      <a16:colId xmlns:a16="http://schemas.microsoft.com/office/drawing/2014/main" val="75115806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지요</a:t>
                      </a: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 không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06978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잘생기다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 trai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잘생기지요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614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5650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아름답다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아름답지요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837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배우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지요</a:t>
                      </a: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이지요</a:t>
                      </a:r>
                      <a:endParaRPr lang="en-US" alt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배우지요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95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선생님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이지요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선생님이지요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816793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69532" y="5351960"/>
            <a:ext cx="8909368" cy="1483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’,</a:t>
            </a:r>
            <a:r>
              <a:rPr lang="en-US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이지요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ko-KR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이지요</a:t>
            </a:r>
            <a:endParaRPr lang="ko-KR" altLang="ko-KR" sz="2400" kern="100" dirty="0">
              <a:solidFill>
                <a:srgbClr val="8A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0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6700" y="224752"/>
            <a:ext cx="8953500" cy="57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solidFill>
                  <a:srgbClr val="8A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ⓑ</a:t>
            </a:r>
            <a:r>
              <a:rPr lang="ko-KR" altLang="ko-KR" sz="3200" b="1" kern="100" dirty="0">
                <a:solidFill>
                  <a:srgbClr val="8A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 KHỨ: ~</a:t>
            </a:r>
            <a:r>
              <a:rPr lang="ko-KR" altLang="ko-KR" sz="32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었지요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였지요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?/ </a:t>
            </a:r>
            <a:r>
              <a:rPr lang="ko-KR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이었지요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solidFill>
                <a:srgbClr val="8A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617715"/>
              </p:ext>
            </p:extLst>
          </p:nvPr>
        </p:nvGraphicFramePr>
        <p:xfrm>
          <a:off x="266700" y="1231899"/>
          <a:ext cx="7340600" cy="3037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6162">
                  <a:extLst>
                    <a:ext uri="{9D8B030D-6E8A-4147-A177-3AD203B41FA5}">
                      <a16:colId xmlns:a16="http://schemas.microsoft.com/office/drawing/2014/main" val="1690572127"/>
                    </a:ext>
                  </a:extLst>
                </a:gridCol>
                <a:gridCol w="1870338">
                  <a:extLst>
                    <a:ext uri="{9D8B030D-6E8A-4147-A177-3AD203B41FA5}">
                      <a16:colId xmlns:a16="http://schemas.microsoft.com/office/drawing/2014/main" val="3874082694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414046219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86145647"/>
                    </a:ext>
                  </a:extLst>
                </a:gridCol>
              </a:tblGrid>
              <a:tr h="75320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ㅏ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ㅗ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았지요</a:t>
                      </a: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샀지요</a:t>
                      </a:r>
                      <a:r>
                        <a:rPr lang="en-US" alt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144983"/>
                  </a:ext>
                </a:extLst>
              </a:tr>
              <a:tr h="75565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ㅏ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ㅗ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(×)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잘생기다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 trai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었지요</a:t>
                      </a: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잘생겼지요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592968"/>
                  </a:ext>
                </a:extLst>
              </a:tr>
              <a:tr h="76428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배우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였지요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배우였지요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159776"/>
                  </a:ext>
                </a:extLst>
              </a:tr>
              <a:tr h="76428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</a:t>
                      </a:r>
                      <a:endParaRPr lang="ko-KR" sz="20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 âm cuối</a:t>
                      </a:r>
                      <a:endParaRPr lang="ko-KR" sz="20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선생님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이었지요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선생님이었지요</a:t>
                      </a:r>
                      <a:r>
                        <a:rPr lang="en-US" alt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862397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66700" y="4616564"/>
            <a:ext cx="6096000" cy="16730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Nguyên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ko-KR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ㅏ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ㅗ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았지요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Nguyên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ko-KR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ㅏ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ㅗ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×)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b="1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었지요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’,</a:t>
            </a:r>
            <a:r>
              <a:rPr lang="en-US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이었지요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였지요</a:t>
            </a:r>
            <a:r>
              <a:rPr lang="en-US" altLang="ko-KR" sz="2400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8A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9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9330" y="377152"/>
            <a:ext cx="5989140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ⓒ</a:t>
            </a: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TƯƠNG LAI: ~(</a:t>
            </a:r>
            <a:r>
              <a:rPr lang="ko-KR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3200" b="1" kern="100" dirty="0">
                <a:solidFill>
                  <a:srgbClr val="8A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solidFill>
                  <a:srgbClr val="8A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거지요</a:t>
            </a:r>
            <a:endParaRPr lang="ko-KR" altLang="ko-KR" sz="3200" b="1" kern="100" dirty="0">
              <a:solidFill>
                <a:srgbClr val="8A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155683"/>
              </p:ext>
            </p:extLst>
          </p:nvPr>
        </p:nvGraphicFramePr>
        <p:xfrm>
          <a:off x="381000" y="1320959"/>
          <a:ext cx="7431911" cy="3876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5624">
                  <a:extLst>
                    <a:ext uri="{9D8B030D-6E8A-4147-A177-3AD203B41FA5}">
                      <a16:colId xmlns:a16="http://schemas.microsoft.com/office/drawing/2014/main" val="3879522261"/>
                    </a:ext>
                  </a:extLst>
                </a:gridCol>
                <a:gridCol w="1316716">
                  <a:extLst>
                    <a:ext uri="{9D8B030D-6E8A-4147-A177-3AD203B41FA5}">
                      <a16:colId xmlns:a16="http://schemas.microsoft.com/office/drawing/2014/main" val="81168641"/>
                    </a:ext>
                  </a:extLst>
                </a:gridCol>
                <a:gridCol w="2158307">
                  <a:extLst>
                    <a:ext uri="{9D8B030D-6E8A-4147-A177-3AD203B41FA5}">
                      <a16:colId xmlns:a16="http://schemas.microsoft.com/office/drawing/2014/main" val="1686294921"/>
                    </a:ext>
                  </a:extLst>
                </a:gridCol>
                <a:gridCol w="1601264">
                  <a:extLst>
                    <a:ext uri="{9D8B030D-6E8A-4147-A177-3AD203B41FA5}">
                      <a16:colId xmlns:a16="http://schemas.microsoft.com/office/drawing/2014/main" val="311759123"/>
                    </a:ext>
                  </a:extLst>
                </a:gridCol>
              </a:tblGrid>
              <a:tr h="116282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 거지요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갈 거지요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385986"/>
                  </a:ext>
                </a:extLst>
              </a:tr>
              <a:tr h="77521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을 거지요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먹을 거지요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967197"/>
                  </a:ext>
                </a:extLst>
              </a:tr>
              <a:tr h="77521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ㄷ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들을 거지요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348186"/>
                  </a:ext>
                </a:extLst>
              </a:tr>
              <a:tr h="116282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ㄹ 거지요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 거지요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498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88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1300" y="203571"/>
            <a:ext cx="111760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lang="ko-KR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41300" y="1890615"/>
            <a:ext cx="9601200" cy="4568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왕명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작년에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WangMinh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en-US" altLang="ko-KR" sz="2400" kern="100" dirty="0">
              <a:solidFill>
                <a:srgbClr val="FF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 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기말시험이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며칠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kiểm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점심을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뭘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qua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b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</a:b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161495" y="1872275"/>
            <a:ext cx="1244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8082970" y="2352943"/>
            <a:ext cx="1696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437528" y="3356901"/>
            <a:ext cx="1859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며칠이지요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5034618" y="3865377"/>
            <a:ext cx="713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nhỉ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4007606" y="4841527"/>
            <a:ext cx="15520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4056237" y="5333394"/>
            <a:ext cx="1385316" cy="459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nhỉ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500" y="2841439"/>
            <a:ext cx="2667000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4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68300" y="375335"/>
            <a:ext cx="11671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LUYỆN TÂP2</a:t>
            </a:r>
            <a:r>
              <a:rPr lang="en-US" altLang="ko-KR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: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Hãy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áp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dụng</a:t>
            </a:r>
            <a:r>
              <a:rPr lang="en-US" altLang="ko-KR" sz="28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‘~</a:t>
            </a:r>
            <a:r>
              <a:rPr lang="ko-KR" altLang="ko-KR" sz="28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지요</a:t>
            </a:r>
            <a:r>
              <a:rPr lang="en-US" altLang="ko-KR" sz="28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’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để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hoàn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thành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đoạn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hội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thoại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r>
              <a:rPr lang="en-US" altLang="ko-KR" sz="2800" dirty="0" err="1">
                <a:latin typeface="Times New Roman" panose="02020603050405020304" pitchFamily="18" charset="0"/>
                <a:ea typeface="HY견명조" panose="02030600000101010101" pitchFamily="18" charset="-127"/>
              </a:rPr>
              <a:t>sau</a:t>
            </a:r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</a:t>
            </a:r>
            <a:endParaRPr lang="ko-KR" altLang="en-US" sz="2800" dirty="0"/>
          </a:p>
        </p:txBody>
      </p:sp>
      <p:sp>
        <p:nvSpPr>
          <p:cNvPr id="3" name="직사각형 2"/>
          <p:cNvSpPr/>
          <p:nvPr/>
        </p:nvSpPr>
        <p:spPr>
          <a:xfrm>
            <a:off x="0" y="1909909"/>
            <a:ext cx="9321800" cy="4370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1.</a:t>
            </a:r>
            <a:r>
              <a:rPr lang="ko-KR" altLang="en-US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후아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베트남사</a:t>
            </a:r>
            <a:r>
              <a:rPr lang="ko-KR" altLang="en-US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람</a:t>
            </a: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Hoa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Việt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Nam 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endParaRPr lang="en-US" altLang="ko-KR" sz="2400" kern="100" dirty="0">
              <a:solidFill>
                <a:srgbClr val="000000"/>
              </a:solidFill>
              <a:latin typeface="맑은 고딕" panose="020B0503020000020004" pitchFamily="50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요즘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날씨가</a:t>
            </a: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춥다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Dạo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tiết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lạnh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en-US" altLang="ko-KR" sz="2400" u="sng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3.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눈이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Tuyết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rơi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468883" y="1910228"/>
            <a:ext cx="1244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423083" y="3385773"/>
            <a:ext cx="1244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춥지요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987333" y="4861318"/>
            <a:ext cx="1244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2477525" y="5341918"/>
            <a:ext cx="2052165" cy="459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112055" y="3880432"/>
            <a:ext cx="713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nhỉ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3565367" y="2406299"/>
            <a:ext cx="2052165" cy="459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417" y="1317264"/>
            <a:ext cx="4430866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04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600</Words>
  <Application>Microsoft Office PowerPoint</Application>
  <PresentationFormat>와이드스크린</PresentationFormat>
  <Paragraphs>142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HY견명조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14</cp:revision>
  <dcterms:created xsi:type="dcterms:W3CDTF">2020-07-07T00:46:32Z</dcterms:created>
  <dcterms:modified xsi:type="dcterms:W3CDTF">2020-07-24T09:23:26Z</dcterms:modified>
</cp:coreProperties>
</file>