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3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0123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1904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490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7078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1027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875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8605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3308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4092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1274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6214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9330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1085850" y="1202035"/>
            <a:ext cx="1094105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66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46.LO</a:t>
            </a:r>
            <a:r>
              <a:rPr lang="en-US" altLang="ko-KR" sz="6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ẠI BỎ-</a:t>
            </a:r>
            <a:r>
              <a:rPr lang="en-US" altLang="ko-KR" sz="66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en-US" altLang="ko-KR" sz="6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Ụ ÂM CUỐI</a:t>
            </a:r>
            <a:r>
              <a:rPr lang="en-US" altLang="ko-KR" sz="6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</a:p>
          <a:p>
            <a:r>
              <a:rPr lang="ko-KR" altLang="en-US" sz="6600" b="1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ㄹ</a:t>
            </a:r>
            <a:r>
              <a:rPr lang="ko-KR" altLang="en-US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탈락</a:t>
            </a:r>
            <a:endParaRPr lang="ko-KR" altLang="ko-KR" sz="6600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o-KR" altLang="ko-KR" sz="6600" b="1" kern="100" dirty="0">
              <a:solidFill>
                <a:srgbClr val="C000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866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41300" y="232693"/>
            <a:ext cx="10007600" cy="16148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①</a:t>
            </a:r>
            <a:r>
              <a:rPr lang="ko-KR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 NGH</a:t>
            </a:r>
            <a:r>
              <a:rPr lang="en-US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ĨA:</a:t>
            </a:r>
            <a:endParaRPr lang="ko-KR" altLang="ko-KR" sz="3200" b="1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phụ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ㄹ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gặp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thân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ㄴ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</a:t>
            </a: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ㅂ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</a:t>
            </a: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ㅅ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thì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‘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ㄹ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lược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bỏ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ㄹ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’→‘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ㄴ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</a:t>
            </a: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ㅂ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</a:t>
            </a: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ㅅ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표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109524"/>
              </p:ext>
            </p:extLst>
          </p:nvPr>
        </p:nvGraphicFramePr>
        <p:xfrm>
          <a:off x="241300" y="2080672"/>
          <a:ext cx="9017000" cy="40534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7100">
                  <a:extLst>
                    <a:ext uri="{9D8B030D-6E8A-4147-A177-3AD203B41FA5}">
                      <a16:colId xmlns:a16="http://schemas.microsoft.com/office/drawing/2014/main" val="2519571426"/>
                    </a:ext>
                  </a:extLst>
                </a:gridCol>
                <a:gridCol w="2794000">
                  <a:extLst>
                    <a:ext uri="{9D8B030D-6E8A-4147-A177-3AD203B41FA5}">
                      <a16:colId xmlns:a16="http://schemas.microsoft.com/office/drawing/2014/main" val="896092241"/>
                    </a:ext>
                  </a:extLst>
                </a:gridCol>
                <a:gridCol w="2755900">
                  <a:extLst>
                    <a:ext uri="{9D8B030D-6E8A-4147-A177-3AD203B41FA5}">
                      <a16:colId xmlns:a16="http://schemas.microsoft.com/office/drawing/2014/main" val="3119278648"/>
                    </a:ext>
                  </a:extLst>
                </a:gridCol>
              </a:tblGrid>
              <a:tr h="790318"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bỏ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ㄹ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’ +</a:t>
                      </a:r>
                      <a:r>
                        <a:rPr lang="en-US" sz="2400" kern="100" baseline="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스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ㅂ니다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bỏ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ㄹ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’+(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으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세요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bỏ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Phụâm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cuối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ㄹ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’ +(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으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ㄴ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9864677"/>
                  </a:ext>
                </a:extLst>
              </a:tr>
              <a:tr h="3263110"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살다</a:t>
                      </a: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ㅂ니다</a:t>
                      </a:r>
                      <a:endParaRPr lang="en-US" alt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삽니다 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알다</a:t>
                      </a: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ㅂ니다</a:t>
                      </a:r>
                      <a:endParaRPr lang="en-US" alt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압니다 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만들다</a:t>
                      </a: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ㅂ니다</a:t>
                      </a:r>
                      <a:endParaRPr lang="en-US" alt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만듭니다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길다</a:t>
                      </a: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ㅂ니다</a:t>
                      </a:r>
                      <a:endParaRPr lang="en-US" alt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깁니다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살다</a:t>
                      </a: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세요</a:t>
                      </a:r>
                      <a:endParaRPr lang="en-US" alt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사세요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알다</a:t>
                      </a: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세요</a:t>
                      </a:r>
                      <a:endParaRPr lang="en-US" alt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아세요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만들다</a:t>
                      </a: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세요</a:t>
                      </a:r>
                      <a:endParaRPr lang="en-US" alt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만드세</a:t>
                      </a:r>
                      <a:r>
                        <a:rPr lang="ko-KR" alt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요</a:t>
                      </a: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길다</a:t>
                      </a: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세요</a:t>
                      </a:r>
                      <a:endParaRPr lang="en-US" alt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기세요</a:t>
                      </a: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살다</a:t>
                      </a: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 err="1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ㄴ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산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알다</a:t>
                      </a: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 err="1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ㄴ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안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만들다</a:t>
                      </a: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 err="1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ㄴ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만든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길다</a:t>
                      </a: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 err="1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ㄴ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긴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058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5155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304800" y="733408"/>
            <a:ext cx="8178800" cy="4206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어디에</a:t>
            </a:r>
            <a:r>
              <a:rPr lang="ko-KR" altLang="ko-KR" sz="26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사세요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sống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6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6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긴</a:t>
            </a:r>
            <a:r>
              <a:rPr lang="ko-KR" altLang="ko-KR" sz="26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머리가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잘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어울려요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6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h</a:t>
            </a:r>
            <a:r>
              <a:rPr lang="vi-VN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ợp với tóc dài</a:t>
            </a:r>
            <a:endParaRPr lang="ko-KR" altLang="ko-KR" sz="26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우리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사장님은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요즘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노래를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많이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아십니다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Gần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Giám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đốc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của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chúng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biết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rất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nhiều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bài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hát</a:t>
            </a:r>
            <a:endParaRPr lang="ko-KR" altLang="ko-KR" sz="26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이번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주말에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집에서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케이크를</a:t>
            </a:r>
            <a:r>
              <a:rPr lang="ko-KR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만들</a:t>
            </a:r>
            <a:r>
              <a:rPr lang="ko-KR" altLang="ko-KR" sz="26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거예요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sẽ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làm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bánh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kem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nhà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tuần</a:t>
            </a:r>
            <a:r>
              <a:rPr lang="en-US" altLang="ko-KR" sz="2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này</a:t>
            </a:r>
            <a:endParaRPr lang="ko-KR" altLang="ko-KR" sz="26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040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75906" y="123152"/>
            <a:ext cx="8106386" cy="645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TẬP1: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hoàn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bảng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biểu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2586932"/>
              </p:ext>
            </p:extLst>
          </p:nvPr>
        </p:nvGraphicFramePr>
        <p:xfrm>
          <a:off x="175906" y="844486"/>
          <a:ext cx="8589155" cy="59932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3044">
                  <a:extLst>
                    <a:ext uri="{9D8B030D-6E8A-4147-A177-3AD203B41FA5}">
                      <a16:colId xmlns:a16="http://schemas.microsoft.com/office/drawing/2014/main" val="3496461464"/>
                    </a:ext>
                  </a:extLst>
                </a:gridCol>
                <a:gridCol w="1455560">
                  <a:extLst>
                    <a:ext uri="{9D8B030D-6E8A-4147-A177-3AD203B41FA5}">
                      <a16:colId xmlns:a16="http://schemas.microsoft.com/office/drawing/2014/main" val="2690643969"/>
                    </a:ext>
                  </a:extLst>
                </a:gridCol>
                <a:gridCol w="1318511">
                  <a:extLst>
                    <a:ext uri="{9D8B030D-6E8A-4147-A177-3AD203B41FA5}">
                      <a16:colId xmlns:a16="http://schemas.microsoft.com/office/drawing/2014/main" val="2866496878"/>
                    </a:ext>
                  </a:extLst>
                </a:gridCol>
                <a:gridCol w="1435826">
                  <a:extLst>
                    <a:ext uri="{9D8B030D-6E8A-4147-A177-3AD203B41FA5}">
                      <a16:colId xmlns:a16="http://schemas.microsoft.com/office/drawing/2014/main" val="314357853"/>
                    </a:ext>
                  </a:extLst>
                </a:gridCol>
                <a:gridCol w="1658867">
                  <a:extLst>
                    <a:ext uri="{9D8B030D-6E8A-4147-A177-3AD203B41FA5}">
                      <a16:colId xmlns:a16="http://schemas.microsoft.com/office/drawing/2014/main" val="2965620130"/>
                    </a:ext>
                  </a:extLst>
                </a:gridCol>
                <a:gridCol w="1547347">
                  <a:extLst>
                    <a:ext uri="{9D8B030D-6E8A-4147-A177-3AD203B41FA5}">
                      <a16:colId xmlns:a16="http://schemas.microsoft.com/office/drawing/2014/main" val="2469429373"/>
                    </a:ext>
                  </a:extLst>
                </a:gridCol>
              </a:tblGrid>
              <a:tr h="625253">
                <a:tc grid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vi-VN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ừ cơ bản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-(</a:t>
                      </a: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스</a:t>
                      </a:r>
                      <a:r>
                        <a:rPr lang="en-US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ㅂ니다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아</a:t>
                      </a:r>
                      <a:r>
                        <a:rPr lang="en-US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어요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-(</a:t>
                      </a: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으</a:t>
                      </a:r>
                      <a:r>
                        <a:rPr lang="en-US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니까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vì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-(</a:t>
                      </a: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으</a:t>
                      </a:r>
                      <a:r>
                        <a:rPr lang="en-US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면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2868651"/>
                  </a:ext>
                </a:extLst>
              </a:tr>
              <a:tr h="625253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</a:t>
                      </a:r>
                      <a:r>
                        <a:rPr lang="vi-VN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ừ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길다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깁니다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길어요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기니까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길면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94794665"/>
                  </a:ext>
                </a:extLst>
              </a:tr>
              <a:tr h="62525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멀다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멉니다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멀어요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머니까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멀면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0318705"/>
                  </a:ext>
                </a:extLst>
              </a:tr>
              <a:tr h="625253">
                <a:tc rowSpan="6">
                  <a:txBody>
                    <a:bodyPr/>
                    <a:lstStyle/>
                    <a:p>
                      <a:pPr indent="76200"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만들다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만듭니다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만들어요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만드니까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만들면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87420969"/>
                  </a:ext>
                </a:extLst>
              </a:tr>
              <a:tr h="62525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불다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thổi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붑니다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불어요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부니까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thổi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불면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thổi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1686526"/>
                  </a:ext>
                </a:extLst>
              </a:tr>
              <a:tr h="62525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살다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삽니다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살아요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사니까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살면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83190546"/>
                  </a:ext>
                </a:extLst>
              </a:tr>
              <a:tr h="62525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알다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압니다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알아요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아니까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알면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26199905"/>
                  </a:ext>
                </a:extLst>
              </a:tr>
              <a:tr h="62525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울다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khóc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웁니다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울어요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우니까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khóc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울면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khóc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6804460"/>
                  </a:ext>
                </a:extLst>
              </a:tr>
              <a:tr h="9167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들다</a:t>
                      </a:r>
                      <a:r>
                        <a:rPr lang="en-US" altLang="ko-KR" sz="2000" kern="100" baseline="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2000" kern="100" baseline="0" dirty="0" err="1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cầm</a:t>
                      </a:r>
                      <a:endParaRPr lang="en-US" altLang="ko-KR" sz="20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altLang="ko-KR" sz="200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듭니다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들어요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드니까</a:t>
                      </a: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2000" kern="100" baseline="0" dirty="0" err="1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cầm</a:t>
                      </a:r>
                      <a:endParaRPr lang="en-US" altLang="ko-KR" sz="20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들면</a:t>
                      </a: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2000" kern="100" baseline="0" dirty="0" err="1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cầm</a:t>
                      </a:r>
                      <a:endParaRPr lang="en-US" altLang="ko-KR" sz="20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4616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885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431800" y="219605"/>
            <a:ext cx="9105900" cy="5362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TẬP2:</a:t>
            </a:r>
            <a:r>
              <a:rPr lang="en-US" altLang="ko-KR" sz="3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hoàn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</a:t>
            </a:r>
            <a:r>
              <a:rPr lang="vi-VN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ững </a:t>
            </a:r>
            <a:r>
              <a:rPr lang="vi-VN" altLang="ko-KR" sz="3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 sau đây.</a:t>
            </a:r>
            <a:endParaRPr lang="en-US" altLang="ko-KR" sz="3600" kern="100" dirty="0">
              <a:solidFill>
                <a:srgbClr val="FFFF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36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우리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집은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학교에서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멀다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Nhà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cách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xa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</a:t>
            </a:r>
            <a:r>
              <a:rPr lang="vi-VN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ường học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이건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어제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</a:t>
            </a:r>
            <a:r>
              <a:rPr lang="ko-KR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빵이에요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만들다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bánh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làm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t</a:t>
            </a:r>
            <a:r>
              <a:rPr lang="vi-VN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 hôm qua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우리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할머니는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미국에서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살다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sinh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sống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Mỹ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 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제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동생은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머리가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아주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길다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Tóc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của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em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rất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dài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3513861" y="1581842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멉니다</a:t>
            </a:r>
            <a:endParaRPr lang="ko-KR" altLang="en-US" sz="2400" dirty="0"/>
          </a:p>
        </p:txBody>
      </p:sp>
      <p:sp>
        <p:nvSpPr>
          <p:cNvPr id="3" name="직사각형 2"/>
          <p:cNvSpPr/>
          <p:nvPr/>
        </p:nvSpPr>
        <p:spPr>
          <a:xfrm>
            <a:off x="2248584" y="2574834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만든</a:t>
            </a:r>
            <a:endParaRPr lang="ko-KR" altLang="en-US" sz="2400" dirty="0"/>
          </a:p>
        </p:txBody>
      </p:sp>
      <p:sp>
        <p:nvSpPr>
          <p:cNvPr id="4" name="직사각형 3"/>
          <p:cNvSpPr/>
          <p:nvPr/>
        </p:nvSpPr>
        <p:spPr>
          <a:xfrm>
            <a:off x="4125009" y="3567667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사세요</a:t>
            </a:r>
            <a:endParaRPr lang="ko-KR" altLang="en-US" sz="2400" dirty="0"/>
          </a:p>
        </p:txBody>
      </p:sp>
      <p:sp>
        <p:nvSpPr>
          <p:cNvPr id="6" name="직사각형 5"/>
          <p:cNvSpPr/>
          <p:nvPr/>
        </p:nvSpPr>
        <p:spPr>
          <a:xfrm>
            <a:off x="3876754" y="4558784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깁니다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49972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416</Words>
  <Application>Microsoft Office PowerPoint</Application>
  <PresentationFormat>와이드스크린</PresentationFormat>
  <Paragraphs>124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0" baseType="lpstr">
      <vt:lpstr>HY견명조</vt:lpstr>
      <vt:lpstr>맑은 고딕</vt:lpstr>
      <vt:lpstr>Arial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17</cp:revision>
  <dcterms:created xsi:type="dcterms:W3CDTF">2020-06-10T04:37:22Z</dcterms:created>
  <dcterms:modified xsi:type="dcterms:W3CDTF">2020-06-26T00:54:04Z</dcterms:modified>
</cp:coreProperties>
</file>