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0" r:id="rId4"/>
    <p:sldId id="272" r:id="rId5"/>
    <p:sldId id="276" r:id="rId6"/>
    <p:sldId id="274" r:id="rId7"/>
    <p:sldId id="27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842D88-2833-45F6-9DCD-197BA0309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76D9F84-634E-4B22-BE91-618D9B654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CE35F3-806C-4414-ACF0-C8C6556E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74CAE4-F42B-423F-97A1-8B6BCAF5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6A7555-A53D-4BF7-8FE9-E2DF857B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51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EFDA8B-F716-4146-8B40-CECFFCF2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9C608BD-0C4B-46CE-AD57-44B3642E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9F9838-A53E-4950-ABC7-39873D88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6A21EB-F75A-4435-B525-285C0F3B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75221A-BB14-4E05-A555-ED150660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12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90DA9-75F7-4D59-87D6-0EB773350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3B21BF-198D-4E4E-A016-13A63051D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ACA42A-E6DE-426D-89D5-ABF18E3D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702312-2BBE-4EB6-9F24-4DAA6BE4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AD1494-FFB2-4004-AE43-14970A910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49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64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499DF2-BCA4-4C2D-9279-794233C8E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E7B1A4-B439-425C-8E2B-1B114A9F9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658187-BACA-416A-ADFD-6F859B673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46C5BE-0754-4494-B057-6368A61D5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8D055C-76FA-408D-AAD4-1650DEE9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94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EA8A8D-DD82-4D44-AFA4-DA6DE6C6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04DDAAD-D4EC-4C6B-A536-F7A242EE3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3C94E8-D885-4B61-9A35-DC956B85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63534F-6F70-40DC-A1FC-5F7BC917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67E4C5-3C51-4DF2-BB1B-7F1B9F600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1B98DA-7F84-4654-A194-0FF7A456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1C4722-6E8D-4E4E-B380-9A0948B68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3EB8294-93A0-470E-9E53-6B3A0A27A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2CEF05-8BF8-49C4-8153-9C3D15F9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9433F06-C524-4270-96D3-E732A4B2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49441AF-D108-4495-953B-EDDDF0CC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65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6A2160-3567-497C-81EF-2977726B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AF7D616-B998-483F-8ACD-7503CB17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968EAB6-1FA5-4D12-ABD9-DA7D3F96E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ACAACD6-C586-4903-8B5F-0591282FE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A14E38F-81BF-4589-A48D-CEC050F9E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BD99392-26AA-4F41-BAFE-099D8D301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6ADA574-7AF6-4031-B949-17830821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8C0644E-DE97-49AC-A932-DF2ED806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2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7A970B-4452-45F5-89A6-A21B4CF3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00C5DC3-1AFF-4981-A613-F085920A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3D64D01-C734-481A-8351-AC3855F4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40E223F-2DE9-43E5-B69E-AA40194F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58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A9FD8E3-380B-4796-8323-07E0565D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12A5B2A-9C30-4C2E-B497-FB693F35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966E31-F326-499C-8F73-43602D474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3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8EA582-2F7C-4321-8C26-27F3B796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997B67-3636-4C09-8FE8-41EE42623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29BC4F2-C8A4-41EA-9276-7E3A0C7E2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1B02A3-746E-4C40-840A-D0AD5525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8B9ABAB-8864-4FD0-8DAB-7412E1AE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EA784E0-2CAE-45D2-AEC1-037F50BE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750B94-3A34-40CE-9342-5AAE0B35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F311627-0DB0-48ED-AE75-77E34CE17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061DC7-E129-4E39-B429-04A9A8052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643063-5BBF-4F65-B46D-660F776B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E9923F-114A-4786-8FBA-F5C32FF8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0A6714-7413-42FB-9AA5-6BF56D39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3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A601F8D-8332-4D0D-8A2E-86138AF74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34AB11-6089-4325-AE49-B11B7DAB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3D860F-6208-489F-A5BC-1B1AB2298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574B7-6FB2-453E-B3C3-810B221AC0ED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2020-08-06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2C2793-AE1C-4088-AF18-96DD2163B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5EBFF8B-0A45-4775-9DD7-A3BAE9184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BBC40-A6BF-439A-975D-2CAA367092E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2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27100" y="1085850"/>
            <a:ext cx="72371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6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1.</a:t>
            </a:r>
            <a:r>
              <a:rPr lang="vi-VN" altLang="ko-KR" sz="6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[NGỮ PHÁP] </a:t>
            </a:r>
            <a:endParaRPr lang="ko-KR" altLang="ko-KR" sz="6600" dirty="0">
              <a:solidFill>
                <a:srgbClr val="C00000"/>
              </a:solidFill>
            </a:endParaRPr>
          </a:p>
          <a:p>
            <a:pPr lvl="0"/>
            <a:r>
              <a:rPr lang="vi-VN" altLang="ko-KR" sz="6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DANH TỪ </a:t>
            </a:r>
            <a:r>
              <a:rPr lang="en-US" altLang="ko-KR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lvl="0"/>
            <a:r>
              <a:rPr lang="ko-KR" altLang="en-US" sz="66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 </a:t>
            </a:r>
            <a:r>
              <a:rPr lang="en-US" altLang="ko-KR" sz="66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/ </a:t>
            </a:r>
            <a:r>
              <a:rPr lang="ko-KR" altLang="en-US" sz="6600" dirty="0">
                <a:solidFill>
                  <a:prstClr val="black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endParaRPr lang="en-US" altLang="ko-KR" sz="6600" dirty="0">
              <a:solidFill>
                <a:prstClr val="black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6600" b="1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0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3"/>
          <p:cNvSpPr txBox="1">
            <a:spLocks noGrp="1"/>
          </p:cNvSpPr>
          <p:nvPr>
            <p:ph idx="1"/>
          </p:nvPr>
        </p:nvSpPr>
        <p:spPr>
          <a:xfrm>
            <a:off x="584812" y="558685"/>
            <a:ext cx="942183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① </a:t>
            </a:r>
            <a:r>
              <a:rPr lang="ko-KR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vi-VN" altLang="ko-KR" sz="3600" b="1" dirty="0">
                <a:latin typeface="+mj-lt"/>
                <a:cs typeface="Times New Roman" panose="02020603050405020304" pitchFamily="18" charset="0"/>
              </a:rPr>
              <a:t>Ý NGH</a:t>
            </a:r>
            <a:r>
              <a:rPr lang="vi-VN" altLang="ko-KR" sz="3600" b="1" dirty="0">
                <a:latin typeface="+mj-lt"/>
              </a:rPr>
              <a:t>ĨA: </a:t>
            </a:r>
            <a:endParaRPr lang="ko-KR" altLang="ko-K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/>
              <a:t>   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 </a:t>
            </a:r>
            <a:endParaRPr lang="ko-KR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thành chủ ngữ cho câu . </a:t>
            </a:r>
            <a:endParaRPr lang="ko-KR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lên cái gì đó hoặc chỉ ra người đó là ai.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 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가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뭐가 맛있어요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?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o-KR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 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나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비빔밥</a:t>
            </a:r>
            <a:r>
              <a:rPr lang="ko-KR" altLang="ko-KR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이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맛있어요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endParaRPr lang="en-US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  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·커피</a:t>
            </a:r>
            <a:r>
              <a:rPr lang="ko-KR" altLang="ko-KR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가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비싸요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  <a:r>
              <a:rPr lang="en-US" altLang="ko-KR" dirty="0"/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endParaRPr lang="ko-KR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  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·제니퍼</a:t>
            </a:r>
            <a:r>
              <a:rPr lang="ko-KR" altLang="ko-KR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가</a:t>
            </a:r>
            <a:r>
              <a:rPr lang="ko-KR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 집에 왔습니다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.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Jenifer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ko-KR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450" y="444499"/>
            <a:ext cx="2724150" cy="289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6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 txBox="1">
            <a:spLocks noGrp="1"/>
          </p:cNvSpPr>
          <p:nvPr>
            <p:ph idx="1"/>
          </p:nvPr>
        </p:nvSpPr>
        <p:spPr>
          <a:xfrm>
            <a:off x="584812" y="558685"/>
            <a:ext cx="9421830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② </a:t>
            </a:r>
            <a:r>
              <a:rPr lang="ko-KR" altLang="ko-KR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en-US" altLang="ko-KR" sz="36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HÌNH TH</a:t>
            </a:r>
            <a:r>
              <a:rPr lang="vi-VN" altLang="ko-KR" sz="3600" b="1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ỨC</a:t>
            </a:r>
            <a:endParaRPr lang="ko-KR" altLang="ko-KR" sz="36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FF00"/>
                </a:solidFill>
              </a:rPr>
              <a:t>     </a:t>
            </a:r>
            <a:endParaRPr lang="ko-KR" altLang="ko-K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91297"/>
              </p:ext>
            </p:extLst>
          </p:nvPr>
        </p:nvGraphicFramePr>
        <p:xfrm>
          <a:off x="560024" y="1665655"/>
          <a:ext cx="7038831" cy="1869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2869">
                  <a:extLst>
                    <a:ext uri="{9D8B030D-6E8A-4147-A177-3AD203B41FA5}">
                      <a16:colId xmlns:a16="http://schemas.microsoft.com/office/drawing/2014/main" val="2564665715"/>
                    </a:ext>
                  </a:extLst>
                </a:gridCol>
                <a:gridCol w="1283619">
                  <a:extLst>
                    <a:ext uri="{9D8B030D-6E8A-4147-A177-3AD203B41FA5}">
                      <a16:colId xmlns:a16="http://schemas.microsoft.com/office/drawing/2014/main" val="3948283482"/>
                    </a:ext>
                  </a:extLst>
                </a:gridCol>
                <a:gridCol w="542635">
                  <a:extLst>
                    <a:ext uri="{9D8B030D-6E8A-4147-A177-3AD203B41FA5}">
                      <a16:colId xmlns:a16="http://schemas.microsoft.com/office/drawing/2014/main" val="1005444725"/>
                    </a:ext>
                  </a:extLst>
                </a:gridCol>
                <a:gridCol w="1759708">
                  <a:extLst>
                    <a:ext uri="{9D8B030D-6E8A-4147-A177-3AD203B41FA5}">
                      <a16:colId xmlns:a16="http://schemas.microsoft.com/office/drawing/2014/main" val="3406168300"/>
                    </a:ext>
                  </a:extLst>
                </a:gridCol>
              </a:tblGrid>
              <a:tr h="93917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 ÂM CUỐI X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친구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+</a:t>
                      </a:r>
                      <a:r>
                        <a:rPr lang="ko-KR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가</a:t>
                      </a:r>
                      <a:endParaRPr lang="ko-KR" sz="240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친구가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0734"/>
                  </a:ext>
                </a:extLst>
              </a:tr>
              <a:tr h="93065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PHỤ ÂM CUỐI O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선생님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+</a:t>
                      </a:r>
                      <a:r>
                        <a:rPr lang="ko-KR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이</a:t>
                      </a:r>
                      <a:endParaRPr lang="ko-KR" sz="240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40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</a:rPr>
                        <a:t>선생님이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lang="ko-KR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208827"/>
                  </a:ext>
                </a:extLst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584812" y="4135269"/>
            <a:ext cx="613111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ó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ụ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thì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kết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hợp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ô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ó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ụ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thì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kết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hợp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endParaRPr lang="ko-KR" altLang="ko-KR" sz="28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7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 txBox="1">
            <a:spLocks noGrp="1"/>
          </p:cNvSpPr>
          <p:nvPr>
            <p:ph idx="1"/>
          </p:nvPr>
        </p:nvSpPr>
        <p:spPr>
          <a:xfrm>
            <a:off x="584812" y="355485"/>
            <a:ext cx="9421830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Ý:</a:t>
            </a:r>
            <a:endParaRPr lang="ko-KR" altLang="ko-KR" sz="3600" b="1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FFFF00"/>
                </a:solidFill>
              </a:rPr>
              <a:t>     </a:t>
            </a:r>
            <a:endParaRPr lang="ko-KR" altLang="ko-KR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84812" y="1112170"/>
            <a:ext cx="9664088" cy="4571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·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ộc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đối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thoại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hang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ngày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thì</a:t>
            </a:r>
            <a:r>
              <a:rPr lang="ko-KR" altLang="ko-KR" sz="28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‘이</a:t>
            </a:r>
            <a:r>
              <a:rPr lang="en-US" altLang="ko-KR" sz="28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가’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ường 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bị lược bỏ như cuộc trò chuyện giữa ka và na dưới đây</a:t>
            </a:r>
            <a:endParaRPr lang="en-US" altLang="ko-KR" sz="2800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Ví dụ: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민호 왔어요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  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Minho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rồi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ạ?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아니요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민호 아직 안 왔어요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1000" algn="just">
              <a:lnSpc>
                <a:spcPct val="50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ưa. 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o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vẫn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chưa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indent="381000" algn="just">
              <a:lnSpc>
                <a:spcPct val="50000"/>
              </a:lnSpc>
              <a:spcAft>
                <a:spcPts val="800"/>
              </a:spcAft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7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49300" y="565582"/>
            <a:ext cx="9220200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ko-KR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ương tự như </a:t>
            </a:r>
            <a:r>
              <a:rPr lang="ko-KR" altLang="ko-KR" sz="28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‘이</a:t>
            </a:r>
            <a:r>
              <a:rPr lang="en-US" altLang="ko-KR" sz="28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vi-VN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en-US" altLang="ko-KR" sz="28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가’</a:t>
            </a:r>
            <a:r>
              <a:rPr lang="vi-VN" altLang="ko-KR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được gắn liền với các từ </a:t>
            </a:r>
            <a:endParaRPr lang="ko-KR" altLang="ko-KR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có nội thông tin chính trong cuộc đối thoại </a:t>
            </a:r>
            <a:endParaRPr lang="ko-KR" altLang="ko-KR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thì không thể lược bỏ</a:t>
            </a:r>
            <a:endParaRPr lang="ko-KR" altLang="ko-KR" sz="2800" kern="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49300" y="2614541"/>
            <a:ext cx="8432800" cy="393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Ví dụ: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다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내 과자 누가 먹었어요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 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Ai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ẹo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của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</a:p>
          <a:p>
            <a:pPr indent="228600" algn="just">
              <a:lnSpc>
                <a:spcPct val="107000"/>
              </a:lnSpc>
              <a:spcAft>
                <a:spcPts val="800"/>
              </a:spcAft>
            </a:pP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라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민호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먹었어요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(O) 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ko-KR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민호 먹었어요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.(X) 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Minho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đã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ă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ẹo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của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đó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200" y="1712770"/>
            <a:ext cx="3467100" cy="404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92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79393" y="317428"/>
            <a:ext cx="7768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ko-K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1 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ko-KR" altLang="ko-KR" sz="36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‘이</a:t>
            </a:r>
            <a:r>
              <a:rPr lang="en-US" altLang="ko-KR" sz="36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36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가’</a:t>
            </a:r>
            <a:endParaRPr lang="en-US" altLang="ko-KR" sz="3600" dirty="0">
              <a:solidFill>
                <a:srgbClr val="C000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441360" y="1874867"/>
            <a:ext cx="8778840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1.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가방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예쁩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니다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 </a:t>
            </a:r>
            <a:r>
              <a:rPr lang="en-US" altLang="ko-KR" sz="32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</a:t>
            </a:r>
            <a:r>
              <a:rPr lang="en-US" altLang="ko-KR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ặp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xinh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xắn</a:t>
            </a:r>
            <a:endParaRPr lang="ko-KR" altLang="ko-KR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책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재미있습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니다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 </a:t>
            </a:r>
            <a:r>
              <a:rPr lang="en-US" altLang="ko-KR" sz="32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ốn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sách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hay</a:t>
            </a:r>
            <a:endParaRPr lang="ko-KR" altLang="ko-KR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불고기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맛있습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니다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r>
              <a:rPr lang="en-US" altLang="ko-KR" sz="32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Món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thịt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nướng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ngon</a:t>
            </a:r>
            <a:endParaRPr lang="ko-KR" altLang="ko-KR" sz="3200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옷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작습니다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 </a:t>
            </a:r>
            <a:r>
              <a:rPr lang="en-US" altLang="ko-KR" sz="32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ó</a:t>
            </a:r>
            <a:r>
              <a:rPr lang="en-US" altLang="ko-KR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ỏ</a:t>
            </a:r>
            <a:endParaRPr lang="ko-KR" altLang="ko-KR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86338" y="2006600"/>
            <a:ext cx="434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32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270000" y="2843544"/>
            <a:ext cx="748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32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70000" y="5302486"/>
            <a:ext cx="582819" cy="596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32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120900" y="3680489"/>
            <a:ext cx="367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32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가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375" y="1273750"/>
            <a:ext cx="3041650" cy="26352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525" y="3811695"/>
            <a:ext cx="3006725" cy="286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4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9100" y="1610549"/>
            <a:ext cx="8661400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김치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    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맵습니다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 </a:t>
            </a:r>
            <a:r>
              <a:rPr lang="en-US" altLang="ko-KR" sz="32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Kimchi cay</a:t>
            </a:r>
            <a:endParaRPr lang="ko-KR" altLang="ko-KR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6.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친구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    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옵니다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 </a:t>
            </a:r>
            <a:r>
              <a:rPr lang="en-US" altLang="ko-KR" sz="32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ạn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đang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đến</a:t>
            </a:r>
            <a:endParaRPr lang="ko-KR" altLang="ko-KR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7.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시계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    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책상 위에 있습니다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r>
              <a:rPr lang="en-US" altLang="ko-KR" sz="32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Đồng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hồ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ở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trên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bàn</a:t>
            </a:r>
            <a:endParaRPr lang="ko-KR" altLang="ko-KR" sz="3200" kern="1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8.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바나나와 수박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     </a:t>
            </a:r>
            <a:r>
              <a:rPr lang="ko-KR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비쌉니다</a:t>
            </a:r>
            <a:r>
              <a:rPr lang="en-US" altLang="ko-KR" sz="3200" kern="100" dirty="0"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.</a:t>
            </a:r>
            <a:r>
              <a:rPr lang="en-US" altLang="ko-KR" sz="3200" kern="100" dirty="0"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ko-KR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ưa Hấu và Chuối đắt</a:t>
            </a:r>
            <a:endParaRPr lang="ko-KR" altLang="ko-KR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90596" y="174293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32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가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690596" y="2592448"/>
            <a:ext cx="595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32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가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690596" y="340411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32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바탕" panose="02030600000101010101" pitchFamily="18" charset="-127"/>
              </a:rPr>
              <a:t>가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568530" y="505737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3200" u="sng" kern="100" dirty="0">
                <a:solidFill>
                  <a:srgbClr val="C00000"/>
                </a:solidFill>
                <a:latin typeface="맑은 고딕" panose="020B0503020000020004" pitchFamily="50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이</a:t>
            </a:r>
            <a:endParaRPr lang="ko-KR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9393" y="317428"/>
            <a:ext cx="7768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ko-K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ko-K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2 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ko-KR" altLang="ko-KR" sz="36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‘이</a:t>
            </a:r>
            <a:r>
              <a:rPr lang="en-US" altLang="ko-KR" sz="36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36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가’</a:t>
            </a:r>
            <a:endParaRPr lang="en-US" altLang="ko-KR" sz="3600" dirty="0">
              <a:solidFill>
                <a:srgbClr val="C00000"/>
              </a:solidFill>
              <a:latin typeface="HY견명조" panose="02030600000101010101" pitchFamily="18" charset="-127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/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ko-K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214498"/>
            <a:ext cx="2705100" cy="27559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400" y="3825761"/>
            <a:ext cx="2705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405</Words>
  <Application>Microsoft Office PowerPoint</Application>
  <PresentationFormat>와이드스크린</PresentationFormat>
  <Paragraphs>72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HY견명조</vt:lpstr>
      <vt:lpstr>맑은 고딕</vt:lpstr>
      <vt:lpstr>Arial</vt:lpstr>
      <vt:lpstr>Times New Roman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19</cp:revision>
  <dcterms:created xsi:type="dcterms:W3CDTF">2020-06-10T05:10:35Z</dcterms:created>
  <dcterms:modified xsi:type="dcterms:W3CDTF">2020-08-06T04:17:08Z</dcterms:modified>
</cp:coreProperties>
</file>