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311" r:id="rId3"/>
    <p:sldId id="317" r:id="rId4"/>
    <p:sldId id="316" r:id="rId5"/>
    <p:sldId id="313" r:id="rId6"/>
    <p:sldId id="315" r:id="rId7"/>
    <p:sldId id="314" r:id="rId8"/>
    <p:sldId id="312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90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1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9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5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3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71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73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4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4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0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22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2020-07-31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2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079500" y="1085850"/>
            <a:ext cx="9918700" cy="824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25.[NG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 PHÁP]</a:t>
            </a:r>
            <a:endParaRPr lang="en-US" altLang="ko-KR" sz="6600" b="1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6600" b="1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</a:t>
            </a:r>
            <a:r>
              <a:rPr lang="vi-VN" altLang="ko-KR" sz="6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ỘNG TỪ, TÍNH TỪ</a:t>
            </a:r>
            <a:endParaRPr lang="en-US" altLang="ko-KR" sz="6600" b="1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~(</a:t>
            </a:r>
            <a:r>
              <a:rPr lang="ko-KR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en-US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ko-KR" sz="6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66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1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9900" y="406951"/>
            <a:ext cx="10439400" cy="333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①</a:t>
            </a:r>
            <a:r>
              <a:rPr lang="ko-KR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</a:t>
            </a:r>
            <a:r>
              <a:rPr lang="en-US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ĨA:</a:t>
            </a:r>
            <a:endParaRPr lang="ko-KR" altLang="ko-KR" sz="32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vế trước thể hiện rồi thực hiện hành động khác ở sau về mặt thời gian: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,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Ngữ pháp =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다음에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~(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뒤에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=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고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Trong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văn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nói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lược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bỏ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에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~(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~(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다음에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~(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35372"/>
              </p:ext>
            </p:extLst>
          </p:nvPr>
        </p:nvGraphicFramePr>
        <p:xfrm>
          <a:off x="495300" y="4062315"/>
          <a:ext cx="6692900" cy="1919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160">
                  <a:extLst>
                    <a:ext uri="{9D8B030D-6E8A-4147-A177-3AD203B41FA5}">
                      <a16:colId xmlns:a16="http://schemas.microsoft.com/office/drawing/2014/main" val="2810171337"/>
                    </a:ext>
                  </a:extLst>
                </a:gridCol>
                <a:gridCol w="2231370">
                  <a:extLst>
                    <a:ext uri="{9D8B030D-6E8A-4147-A177-3AD203B41FA5}">
                      <a16:colId xmlns:a16="http://schemas.microsoft.com/office/drawing/2014/main" val="2450366989"/>
                    </a:ext>
                  </a:extLst>
                </a:gridCol>
                <a:gridCol w="2231370">
                  <a:extLst>
                    <a:ext uri="{9D8B030D-6E8A-4147-A177-3AD203B41FA5}">
                      <a16:colId xmlns:a16="http://schemas.microsoft.com/office/drawing/2014/main" val="1162335397"/>
                    </a:ext>
                  </a:extLst>
                </a:gridCol>
              </a:tblGrid>
              <a:tr h="9596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수업</a:t>
                      </a:r>
                      <a:r>
                        <a:rPr lang="en-US" alt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식사 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일 년 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3843248"/>
                  </a:ext>
                </a:extLst>
              </a:tr>
              <a:tr h="9596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일 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한 시간 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오 분 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6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8300" y="673631"/>
            <a:ext cx="6096000" cy="55948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ⓐ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ừ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endParaRPr lang="en-US" altLang="ko-KR" sz="2800" b="1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수업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뭐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할거예요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친구를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만날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거예요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gạp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xong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졸업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취직할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겁니다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Tốt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Nghiệp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3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년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집을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살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생각이에요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d</a:t>
            </a:r>
            <a:r>
              <a:rPr lang="vi-VN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ự định sẽ mua Nhà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vi-VN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ba năm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667" y="1076446"/>
            <a:ext cx="3514725" cy="254403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667" y="3818400"/>
            <a:ext cx="35147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2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5600" y="563053"/>
            <a:ext cx="8458200" cy="602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000000"/>
                </a:solidFill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ⓑ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‘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Động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từ’</a:t>
            </a:r>
            <a:r>
              <a:rPr lang="en-US" altLang="ko-KR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2800" b="1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endParaRPr lang="en-US" altLang="ko-KR" sz="2800" b="1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대학을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졸업한</a:t>
            </a:r>
            <a:r>
              <a:rPr lang="ko-KR" altLang="ko-KR" sz="28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ko-KR" altLang="ko-KR" sz="28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무엇을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할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거에요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gì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tốt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nghiệp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Đại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회사에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취직을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할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거예요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indent="1524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ở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Công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Ty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점심은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수업이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끝</a:t>
            </a:r>
            <a:r>
              <a:rPr lang="ko-KR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난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ko-KR" altLang="ko-KR" sz="28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먹을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거예요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ăn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cơm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trưa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xong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물이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끓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은</a:t>
            </a:r>
            <a:r>
              <a:rPr lang="ko-KR" altLang="ko-KR" sz="2800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라면을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넣어야</a:t>
            </a:r>
            <a:r>
              <a:rPr lang="ko-KR" altLang="ko-KR" sz="28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합니다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Phải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bỏ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mì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nước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sôi</a:t>
            </a:r>
            <a:endParaRPr lang="ko-KR" altLang="ko-KR" sz="28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  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523" y="3664978"/>
            <a:ext cx="2940130" cy="26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6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7500" y="342774"/>
            <a:ext cx="6096000" cy="10815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atin typeface="맑은 고딕" panose="020B0503020000020004" pitchFamily="50" charset="-127"/>
                <a:ea typeface="바탕" panose="02030600000101010101" pitchFamily="18" charset="-127"/>
                <a:cs typeface="바탕" panose="02030600000101010101" pitchFamily="18" charset="-127"/>
              </a:rPr>
              <a:t>②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 TH</a:t>
            </a:r>
            <a:r>
              <a:rPr lang="vi-VN" altLang="ko-KR" sz="2800" b="1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ỨC</a:t>
            </a:r>
            <a:endParaRPr lang="ko-KR" altLang="ko-KR" sz="28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Động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từ’</a:t>
            </a:r>
            <a:r>
              <a:rPr lang="en-US" altLang="ko-KR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2800" b="1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endParaRPr lang="ko-KR" altLang="ko-KR" sz="28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39267"/>
              </p:ext>
            </p:extLst>
          </p:nvPr>
        </p:nvGraphicFramePr>
        <p:xfrm>
          <a:off x="317500" y="1539589"/>
          <a:ext cx="8324533" cy="469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419">
                  <a:extLst>
                    <a:ext uri="{9D8B030D-6E8A-4147-A177-3AD203B41FA5}">
                      <a16:colId xmlns:a16="http://schemas.microsoft.com/office/drawing/2014/main" val="4248739431"/>
                    </a:ext>
                  </a:extLst>
                </a:gridCol>
                <a:gridCol w="1305572">
                  <a:extLst>
                    <a:ext uri="{9D8B030D-6E8A-4147-A177-3AD203B41FA5}">
                      <a16:colId xmlns:a16="http://schemas.microsoft.com/office/drawing/2014/main" val="2736603287"/>
                    </a:ext>
                  </a:extLst>
                </a:gridCol>
                <a:gridCol w="2091868">
                  <a:extLst>
                    <a:ext uri="{9D8B030D-6E8A-4147-A177-3AD203B41FA5}">
                      <a16:colId xmlns:a16="http://schemas.microsoft.com/office/drawing/2014/main" val="77692677"/>
                    </a:ext>
                  </a:extLst>
                </a:gridCol>
                <a:gridCol w="1902674">
                  <a:extLst>
                    <a:ext uri="{9D8B030D-6E8A-4147-A177-3AD203B41FA5}">
                      <a16:colId xmlns:a16="http://schemas.microsoft.com/office/drawing/2014/main" val="568435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ㄴ 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간 후에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03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읽다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은 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읽은 후에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0590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만들다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ㄴ 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만든 후에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10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ㄷ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듣다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은 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들은 후에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147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ㅂ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돕다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ㄴ 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도운 후에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3212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ko-KR" sz="24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ㅅ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낫다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은 후에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나은 후에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5142937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04116" y="6235795"/>
            <a:ext cx="9716699" cy="517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en-US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‘+</a:t>
            </a:r>
            <a:r>
              <a:rPr lang="ko-KR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2800" b="1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Phụ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8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‘+</a:t>
            </a:r>
            <a:r>
              <a:rPr lang="ko-KR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은</a:t>
            </a:r>
            <a:r>
              <a:rPr lang="ko-KR" altLang="ko-KR" sz="2800" b="1" kern="100" dirty="0">
                <a:solidFill>
                  <a:srgbClr val="C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8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8300" y="364427"/>
            <a:ext cx="7607300" cy="609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※L</a:t>
            </a:r>
            <a:r>
              <a:rPr lang="vi-VN" altLang="ko-KR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ƯU Ý</a:t>
            </a:r>
            <a:endParaRPr lang="en-US" altLang="ko-KR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b="1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①</a:t>
            </a:r>
            <a:r>
              <a:rPr lang="vi-VN" altLang="ko-KR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Tính từ(×)</a:t>
            </a:r>
            <a:endParaRPr lang="ko-KR" altLang="ko-KR" sz="24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건강이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좋은</a:t>
            </a:r>
            <a:r>
              <a:rPr lang="ko-KR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일을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시작할 거예요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Tính từ</a:t>
            </a:r>
            <a:r>
              <a:rPr lang="vi-VN" altLang="ko-K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‘+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어지다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건강이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좋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아진</a:t>
            </a:r>
            <a:r>
              <a:rPr lang="ko-KR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일을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시작할 거예요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 sẽ bắt đầu làm việc</a:t>
            </a:r>
            <a:r>
              <a:rPr lang="vi-VN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 khi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sức khỏe tôi hơn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②</a:t>
            </a:r>
            <a:r>
              <a:rPr lang="vi-VN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Qúa khứ</a:t>
            </a:r>
            <a:r>
              <a:rPr lang="vi-VN" altLang="ko-KR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았</a:t>
            </a:r>
            <a:r>
              <a:rPr lang="vi-VN" altLang="ko-KR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ko-KR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었</a:t>
            </a:r>
            <a:r>
              <a:rPr lang="vi-VN" altLang="ko-KR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(×),</a:t>
            </a:r>
            <a:r>
              <a:rPr lang="vi-VN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thì quá khứ</a:t>
            </a:r>
            <a:r>
              <a:rPr lang="vi-VN" altLang="ko-KR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았</a:t>
            </a:r>
            <a:r>
              <a:rPr lang="vi-VN" altLang="ko-KR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ko-KR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었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 sau </a:t>
            </a:r>
            <a:endParaRPr lang="ko-KR" altLang="ko-KR" sz="24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식사를</a:t>
            </a:r>
            <a:r>
              <a:rPr lang="ko-KR" altLang="ko-KR" sz="2400" b="1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했은</a:t>
            </a:r>
            <a:r>
              <a:rPr lang="ko-KR" altLang="ko-KR" sz="2400" b="1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후에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커피를 마셨어요</a:t>
            </a:r>
            <a:r>
              <a:rPr lang="vi-VN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식사를</a:t>
            </a:r>
            <a:r>
              <a:rPr lang="ko-KR" altLang="ko-KR" sz="2400" b="1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한 후에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커피를 마셨어요</a:t>
            </a:r>
            <a:r>
              <a:rPr lang="vi-VN" altLang="ko-KR" sz="24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en-US" altLang="ko-KR" sz="2400" kern="100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O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 đã uống cà phê sau </a:t>
            </a:r>
            <a:r>
              <a:rPr lang="vi-VN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 ăn </a:t>
            </a:r>
            <a:r>
              <a:rPr lang="vi-VN" altLang="ko-KR" sz="24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tối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509" y="1307939"/>
            <a:ext cx="3038777" cy="24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46100" y="559827"/>
            <a:ext cx="9550400" cy="596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b="1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LUYỆN TẬP1: </a:t>
            </a:r>
            <a:endParaRPr lang="en-US" altLang="ko-KR" sz="2800" b="1" kern="100" dirty="0"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ea typeface="HY견명조" panose="02030600000101010101" pitchFamily="18" charset="-127"/>
                <a:cs typeface="Times New Roman" panose="02020603050405020304" pitchFamily="18" charset="0"/>
              </a:rPr>
              <a:t>Hãy áp dụng</a:t>
            </a:r>
            <a:r>
              <a:rPr lang="vi-VN" altLang="ko-KR" sz="2400" b="1" kern="100" dirty="0">
                <a:solidFill>
                  <a:srgbClr val="FF00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‘~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vi-VN" altLang="ko-KR" sz="2400" b="1" kern="100" dirty="0">
                <a:solidFill>
                  <a:srgbClr val="FF00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’ , ‘~(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으</a:t>
            </a:r>
            <a:r>
              <a:rPr lang="vi-VN" altLang="ko-KR" sz="2400" b="1" kern="100" dirty="0">
                <a:solidFill>
                  <a:srgbClr val="FF00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ㄴ</a:t>
            </a:r>
            <a:r>
              <a:rPr lang="ko-KR" altLang="ko-KR" sz="24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vi-VN" altLang="ko-KR" sz="2400" b="1" kern="100" dirty="0">
                <a:solidFill>
                  <a:srgbClr val="FF00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’ </a:t>
            </a:r>
            <a:r>
              <a:rPr lang="vi-VN" altLang="ko-KR" sz="2400" kern="100" dirty="0">
                <a:solidFill>
                  <a:srgbClr val="000000"/>
                </a:solidFill>
                <a:ea typeface="HY견명조" panose="02030600000101010101" pitchFamily="18" charset="-127"/>
                <a:cs typeface="Times New Roman" panose="02020603050405020304" pitchFamily="18" charset="0"/>
              </a:rPr>
              <a:t>để hoàn thành những câu sau đây</a:t>
            </a:r>
            <a:r>
              <a:rPr lang="vi-VN" altLang="ko-KR" sz="2400" kern="100" dirty="0">
                <a:solidFill>
                  <a:srgbClr val="000000"/>
                </a:solidFill>
                <a:ea typeface="바탕" panose="02030600000101010101" pitchFamily="18" charset="-127"/>
                <a:cs typeface="Times New Roman" panose="02020603050405020304" pitchFamily="18" charset="0"/>
              </a:rPr>
              <a:t>.</a:t>
            </a:r>
            <a:endParaRPr lang="en-US" altLang="ko-KR" sz="2400" kern="100" dirty="0">
              <a:solidFill>
                <a:srgbClr val="000000"/>
              </a:solidFill>
              <a:ea typeface="바탕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1.    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설거지는 제가 할게요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식사하다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rửa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chén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bát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ăn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2. 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같이 도서관에 가요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수업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Thư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Viện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xong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endParaRPr lang="ko-KR" altLang="ko-KR" sz="2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머리를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몸을 씻습니다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감다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ắm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gội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đầu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4956" y="2573003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식사</a:t>
            </a:r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한 후에</a:t>
            </a:r>
            <a:r>
              <a:rPr lang="ko-KR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934942" y="3991084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수업 </a:t>
            </a:r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2763747" y="5425023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감</a:t>
            </a:r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은 후에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2698" y="402987"/>
            <a:ext cx="9501529" cy="6612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먼저 야채를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고기를 굽습니다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씻다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rửa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rau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ước,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đó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nướng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Thịt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.</a:t>
            </a: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endParaRPr lang="ko-KR" altLang="ko-KR" sz="15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저녁 식사를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거실 청소를 합니다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끝내다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dọn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dẹp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phòng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Khách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ăn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xong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cơm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Tối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endParaRPr lang="ko-KR" altLang="ko-KR" sz="15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6.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아침 뉴스를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출근합니다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듣다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nghe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xong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bản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Tin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Sáng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endParaRPr lang="ko-KR" altLang="ko-KR" sz="15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7.    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시험이 있습니다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일주일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một</a:t>
            </a:r>
            <a:r>
              <a:rPr lang="en-US" altLang="ko-KR" sz="24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tuần</a:t>
            </a:r>
            <a:r>
              <a:rPr lang="en-US" altLang="ko-KR" sz="24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nữa</a:t>
            </a:r>
            <a:r>
              <a:rPr lang="en-US" altLang="ko-KR" sz="24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4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kỳ</a:t>
            </a:r>
            <a:r>
              <a:rPr lang="en-US" altLang="ko-KR" sz="2400" u="sng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Thi</a:t>
            </a:r>
            <a:endParaRPr lang="en-US" altLang="ko-KR" sz="2400" u="sng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endParaRPr lang="ko-KR" altLang="ko-KR" sz="15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8.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숙제를 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         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인터넷 게임을 했습니다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.(</a:t>
            </a:r>
            <a:r>
              <a:rPr lang="ko-KR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마치다</a:t>
            </a:r>
            <a:r>
              <a:rPr lang="en-US" altLang="ko-KR" sz="2400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524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ơi Game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 xong bài tập</a:t>
            </a:r>
            <a:endParaRPr lang="ko-KR" altLang="ko-KR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687134" y="402987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씻</a:t>
            </a:r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은 후에</a:t>
            </a:r>
            <a:r>
              <a:rPr lang="ko-KR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2571387" y="1733838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끝</a:t>
            </a:r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낸 후에</a:t>
            </a:r>
            <a:r>
              <a:rPr lang="ko-KR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2640833" y="3064689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들</a:t>
            </a:r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은 후에</a:t>
            </a:r>
            <a:r>
              <a:rPr lang="ko-KR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847089" y="4395540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일주일 </a:t>
            </a:r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후에</a:t>
            </a:r>
            <a:r>
              <a:rPr lang="ko-KR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  <p:sp>
        <p:nvSpPr>
          <p:cNvPr id="7" name="직사각형 6"/>
          <p:cNvSpPr/>
          <p:nvPr/>
        </p:nvSpPr>
        <p:spPr>
          <a:xfrm>
            <a:off x="1888229" y="5728767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0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마</a:t>
            </a:r>
            <a:r>
              <a:rPr lang="ko-KR" altLang="ko-KR" sz="2400" u="sng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친 후에</a:t>
            </a:r>
            <a:r>
              <a:rPr lang="ko-KR" altLang="ko-KR" sz="24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94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메트로폴리탄">
  <a:themeElements>
    <a:clrScheme name="메트로폴리탄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메트로폴리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메트로폴리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673</Words>
  <Application>Microsoft Office PowerPoint</Application>
  <PresentationFormat>와이드스크린</PresentationFormat>
  <Paragraphs>134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HY견명조</vt:lpstr>
      <vt:lpstr>맑은 고딕</vt:lpstr>
      <vt:lpstr>Arial</vt:lpstr>
      <vt:lpstr>Calibri Light</vt:lpstr>
      <vt:lpstr>Times New Roman</vt:lpstr>
      <vt:lpstr>메트로폴리탄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41</cp:revision>
  <dcterms:created xsi:type="dcterms:W3CDTF">2020-06-09T23:32:38Z</dcterms:created>
  <dcterms:modified xsi:type="dcterms:W3CDTF">2020-07-31T09:13:53Z</dcterms:modified>
</cp:coreProperties>
</file>