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1" r:id="rId3"/>
    <p:sldId id="262" r:id="rId4"/>
    <p:sldId id="263" r:id="rId5"/>
    <p:sldId id="264" r:id="rId6"/>
    <p:sldId id="271" r:id="rId7"/>
    <p:sldId id="270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4974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9417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0399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7261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6314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2212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8801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5044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8635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074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57271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rgbClr val="FFFF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7633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1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812800" y="1085850"/>
            <a:ext cx="78359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6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15.</a:t>
            </a:r>
            <a:r>
              <a:rPr kumimoji="0" lang="en-US" altLang="ko-KR" sz="66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vi-VN" altLang="ko-KR" sz="66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[NGỮ PHÁP]  </a:t>
            </a:r>
            <a:r>
              <a:rPr kumimoji="0" lang="en-US" altLang="ko-KR" sz="66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6600" kern="0" dirty="0" err="1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으로</a:t>
            </a:r>
            <a:r>
              <a:rPr lang="ko-KR" altLang="en-US" sz="6600" kern="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6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 </a:t>
            </a:r>
            <a:r>
              <a:rPr kumimoji="0" lang="ko-KR" altLang="en-US" sz="6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로</a:t>
            </a:r>
            <a:r>
              <a:rPr kumimoji="0" lang="en-US" altLang="ko-KR" sz="6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80625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 txBox="1">
            <a:spLocks/>
          </p:cNvSpPr>
          <p:nvPr/>
        </p:nvSpPr>
        <p:spPr>
          <a:xfrm>
            <a:off x="368912" y="457085"/>
            <a:ext cx="10184788" cy="7247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Y견명조" panose="02030600000101010101" pitchFamily="18" charset="-127"/>
                <a:ea typeface="HY견명조" panose="02030600000101010101" pitchFamily="18" charset="-127"/>
              </a:rPr>
              <a:t>① </a:t>
            </a:r>
            <a:r>
              <a:rPr kumimoji="0" lang="ko-KR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kumimoji="0" lang="vi-VN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Ý NGH</a:t>
            </a:r>
            <a:r>
              <a:rPr kumimoji="0" lang="vi-VN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</a:rPr>
              <a:t>ĨA: </a:t>
            </a:r>
            <a:endParaRPr kumimoji="0" lang="ko-KR" altLang="ko-KR" sz="36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 </a:t>
            </a:r>
            <a:r>
              <a:rPr kumimoji="0" lang="en-US" altLang="ko-KR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Liên</a:t>
            </a: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kết</a:t>
            </a: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với</a:t>
            </a: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danh</a:t>
            </a: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từ</a:t>
            </a: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nói</a:t>
            </a: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lên</a:t>
            </a: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phương</a:t>
            </a: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hướng,nguyên</a:t>
            </a: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liệu,dụng</a:t>
            </a: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cụ</a:t>
            </a: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    </a:t>
            </a:r>
            <a:r>
              <a:rPr kumimoji="0" lang="en-US" altLang="ko-KR" sz="32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bằng,với,đến,sang</a:t>
            </a:r>
            <a:endParaRPr kumimoji="0" lang="ko-KR" altLang="ko-KR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ko-KR" sz="32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</a:endParaRPr>
          </a:p>
          <a:p>
            <a:pPr marL="0" marR="0" lvl="0" indent="0" algn="l" defTabSz="914400" rtl="0" eaLnBrk="1" fontAlgn="auto" latinLnBrk="1" hangingPunct="1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kumimoji="0" lang="ko-KR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ⓐ </a:t>
            </a:r>
            <a:r>
              <a:rPr kumimoji="0" lang="en-US" altLang="ko-KR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Công</a:t>
            </a: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cụ</a:t>
            </a: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endParaRPr kumimoji="0" lang="ko-KR" altLang="ko-KR" sz="32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1" hangingPunct="1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     </a:t>
            </a:r>
            <a:r>
              <a:rPr kumimoji="0" lang="en-US" altLang="ko-KR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Tr</a:t>
            </a:r>
            <a:r>
              <a:rPr kumimoji="0" lang="vi-VN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ợ từ thể hiện phương pháp, phương tiện </a:t>
            </a:r>
            <a:endParaRPr kumimoji="0" lang="ko-KR" altLang="ko-KR" sz="32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1" hangingPunct="1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     </a:t>
            </a:r>
            <a:r>
              <a:rPr kumimoji="0" lang="vi-VN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hay công cụ của hành vi nào đó</a:t>
            </a:r>
            <a:endParaRPr kumimoji="0" lang="ko-KR" altLang="ko-KR" sz="32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저는 버스</a:t>
            </a:r>
            <a:r>
              <a:rPr kumimoji="0" lang="ko-KR" altLang="ko-KR" sz="32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로</a:t>
            </a:r>
            <a:r>
              <a:rPr kumimoji="0" lang="ko-KR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학교에 갑니다</a:t>
            </a: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</a:p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Tôi</a:t>
            </a: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đến</a:t>
            </a: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trường</a:t>
            </a: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3200" b="0" i="0" u="sng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bằng</a:t>
            </a: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xe</a:t>
            </a: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búyt</a:t>
            </a:r>
            <a:endParaRPr kumimoji="0" lang="en-US" altLang="ko-KR" sz="32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ko-KR" altLang="ko-KR" sz="32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가위</a:t>
            </a:r>
            <a:r>
              <a:rPr kumimoji="0" lang="ko-KR" altLang="ko-KR" sz="32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로</a:t>
            </a:r>
            <a:r>
              <a:rPr kumimoji="0" lang="ko-KR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머리를 잘랐습니다</a:t>
            </a: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  </a:t>
            </a:r>
          </a:p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ko-KR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Tôi</a:t>
            </a: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đã</a:t>
            </a: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cắt</a:t>
            </a: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tóc</a:t>
            </a: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3200" b="0" i="0" u="sng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bằng</a:t>
            </a: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kéo</a:t>
            </a:r>
            <a:endParaRPr kumimoji="0" lang="en-US" altLang="ko-KR" sz="32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ko-KR" sz="32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1" hangingPunct="1">
              <a:lnSpc>
                <a:spcPts val="22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endParaRPr kumimoji="0" lang="ko-KR" altLang="ko-KR" sz="32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3543299"/>
            <a:ext cx="4413250" cy="265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020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42900" y="374133"/>
            <a:ext cx="7721600" cy="402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2200"/>
              </a:lnSpc>
              <a:spcBef>
                <a:spcPts val="1000"/>
              </a:spcBef>
              <a:defRPr/>
            </a:pPr>
            <a:r>
              <a:rPr lang="ko-KR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ⓑ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ko-KR" altLang="ko-KR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1000"/>
              </a:spcBef>
              <a:defRPr/>
            </a:pP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vi-VN" altLang="ko-KR" sz="3200" dirty="0">
                <a:solidFill>
                  <a:srgbClr val="FFFF00"/>
                </a:solidFill>
                <a:cs typeface="Times New Roman" panose="02020603050405020304" pitchFamily="18" charset="0"/>
              </a:rPr>
              <a:t> vật liệu hay nguyên liệu nào đó: </a:t>
            </a:r>
            <a:r>
              <a:rPr lang="en-US" altLang="ko-KR" sz="3200" dirty="0">
                <a:solidFill>
                  <a:srgbClr val="FFFF00"/>
                </a:solidFill>
                <a:cs typeface="Times New Roman" panose="02020603050405020304" pitchFamily="18" charset="0"/>
              </a:rPr>
              <a:t>  </a:t>
            </a:r>
            <a:r>
              <a:rPr lang="en-US" altLang="ko-KR" sz="3200" b="1" u="sng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endParaRPr lang="ko-KR" altLang="ko-KR" sz="3200" b="1" u="sng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ko-KR" altLang="ko-KR" sz="32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이 책상은 나무</a:t>
            </a:r>
            <a:r>
              <a:rPr lang="ko-KR" altLang="ko-KR" sz="3200" b="1" u="sng" dirty="0">
                <a:solidFill>
                  <a:sysClr val="windowText" lastClr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로</a:t>
            </a:r>
            <a:r>
              <a:rPr lang="ko-KR" altLang="ko-KR" sz="32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만들었습니다</a:t>
            </a:r>
            <a:r>
              <a:rPr lang="en-US" altLang="ko-KR" sz="32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 </a:t>
            </a:r>
          </a:p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altLang="ko-KR" sz="32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u="sng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endParaRPr lang="en-US" altLang="ko-KR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endParaRPr lang="ko-KR" altLang="ko-KR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>
              <a:lnSpc>
                <a:spcPts val="22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ko-KR" altLang="ko-KR" sz="32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김치는 배추와 고춧가루</a:t>
            </a:r>
            <a:r>
              <a:rPr lang="ko-KR" altLang="ko-KR" sz="3200" b="1" u="sng" dirty="0">
                <a:solidFill>
                  <a:sysClr val="windowText" lastClr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로</a:t>
            </a:r>
            <a:r>
              <a:rPr lang="ko-KR" altLang="ko-KR" sz="32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만듭니다</a:t>
            </a:r>
            <a:r>
              <a:rPr lang="en-US" altLang="ko-KR" sz="32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 </a:t>
            </a:r>
          </a:p>
          <a:p>
            <a:pPr lvl="0">
              <a:lnSpc>
                <a:spcPts val="2200"/>
              </a:lnSpc>
              <a:spcBef>
                <a:spcPts val="1000"/>
              </a:spcBef>
              <a:defRPr/>
            </a:pP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Kimchi đ</a:t>
            </a:r>
            <a:r>
              <a:rPr lang="vi-VN" altLang="ko-KR" sz="3200" dirty="0">
                <a:solidFill>
                  <a:srgbClr val="FFFF00"/>
                </a:solidFill>
                <a:cs typeface="Times New Roman" panose="02020603050405020304" pitchFamily="18" charset="0"/>
              </a:rPr>
              <a:t>ược làm</a:t>
            </a:r>
            <a:r>
              <a:rPr lang="vi-VN" altLang="ko-KR" sz="3200" b="1" dirty="0">
                <a:solidFill>
                  <a:srgbClr val="FFFF00"/>
                </a:solidFill>
                <a:cs typeface="Times New Roman" panose="02020603050405020304" pitchFamily="18" charset="0"/>
              </a:rPr>
              <a:t> </a:t>
            </a:r>
            <a:r>
              <a:rPr lang="vi-VN" altLang="ko-KR" sz="3200" b="1" u="sng" dirty="0">
                <a:solidFill>
                  <a:sysClr val="windowText" lastClr="000000"/>
                </a:solidFill>
                <a:cs typeface="Times New Roman" panose="02020603050405020304" pitchFamily="18" charset="0"/>
              </a:rPr>
              <a:t>bằng</a:t>
            </a:r>
            <a:r>
              <a:rPr lang="vi-VN" altLang="ko-KR" sz="3200" b="1" dirty="0">
                <a:solidFill>
                  <a:srgbClr val="FFFF00"/>
                </a:solidFill>
                <a:cs typeface="Times New Roman" panose="02020603050405020304" pitchFamily="18" charset="0"/>
              </a:rPr>
              <a:t> </a:t>
            </a:r>
            <a:r>
              <a:rPr lang="vi-VN" altLang="ko-KR" sz="3200" dirty="0">
                <a:solidFill>
                  <a:srgbClr val="FFFF00"/>
                </a:solidFill>
                <a:cs typeface="Times New Roman" panose="02020603050405020304" pitchFamily="18" charset="0"/>
              </a:rPr>
              <a:t>ớt bột và cải thảo</a:t>
            </a:r>
            <a:endParaRPr lang="ko-KR" altLang="ko-KR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400" y="4396773"/>
            <a:ext cx="3810000" cy="2232627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0400" y="4381500"/>
            <a:ext cx="4483100" cy="2247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025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15900" y="358299"/>
            <a:ext cx="8991600" cy="36574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2200"/>
              </a:lnSpc>
              <a:spcBef>
                <a:spcPts val="1000"/>
              </a:spcBef>
            </a:pPr>
            <a:r>
              <a:rPr lang="en-US" altLang="ko-KR" sz="2400" dirty="0">
                <a:solidFill>
                  <a:srgbClr val="FFFF00"/>
                </a:solidFill>
                <a:latin typeface="맑은 고딕"/>
              </a:rPr>
              <a:t> </a:t>
            </a:r>
            <a:r>
              <a:rPr lang="ko-KR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ⓒ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ko-KR" altLang="ko-KR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2200"/>
              </a:lnSpc>
              <a:spcBef>
                <a:spcPts val="1000"/>
              </a:spcBef>
            </a:pP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ko-KR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2200"/>
              </a:lnSpc>
              <a:spcBef>
                <a:spcPts val="1000"/>
              </a:spcBef>
            </a:pP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hay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altLang="ko-KR" sz="3200" b="1" dirty="0">
                <a:solidFill>
                  <a:srgbClr val="FFFF00"/>
                </a:solidFill>
                <a:cs typeface="Times New Roman" panose="02020603050405020304" pitchFamily="18" charset="0"/>
              </a:rPr>
              <a:t> </a:t>
            </a:r>
            <a:r>
              <a:rPr lang="vi-VN" altLang="ko-KR" sz="3200" b="1" u="sng" dirty="0">
                <a:solidFill>
                  <a:prstClr val="black"/>
                </a:solidFill>
                <a:cs typeface="Times New Roman" panose="02020603050405020304" pitchFamily="18" charset="0"/>
              </a:rPr>
              <a:t>bằng</a:t>
            </a:r>
            <a:endParaRPr lang="en-US" altLang="ko-KR" sz="3200" b="1" u="sng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lvl="0">
              <a:lnSpc>
                <a:spcPts val="2200"/>
              </a:lnSpc>
              <a:spcBef>
                <a:spcPts val="1000"/>
              </a:spcBef>
            </a:pPr>
            <a:endParaRPr lang="ko-KR" altLang="ko-KR" sz="3200" b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>
              <a:lnSpc>
                <a:spcPts val="22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ko-KR" altLang="ko-KR" sz="32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내일</a:t>
            </a:r>
            <a:r>
              <a:rPr lang="en-US" altLang="ko-KR" sz="32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9</a:t>
            </a:r>
            <a:r>
              <a:rPr lang="ko-KR" altLang="ko-KR" sz="32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시까지 학교</a:t>
            </a:r>
            <a:r>
              <a:rPr lang="ko-KR" altLang="ko-KR" sz="3200" b="1" u="sng" dirty="0">
                <a:solidFill>
                  <a:prstClr val="black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로</a:t>
            </a:r>
            <a:r>
              <a:rPr lang="ko-KR" altLang="ko-KR" sz="32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오세요</a:t>
            </a:r>
            <a:r>
              <a:rPr lang="en-US" altLang="ko-KR" sz="32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32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lvl="0">
              <a:lnSpc>
                <a:spcPts val="2200"/>
              </a:lnSpc>
              <a:spcBef>
                <a:spcPts val="1000"/>
              </a:spcBef>
            </a:pP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ts val="2200"/>
              </a:lnSpc>
              <a:spcBef>
                <a:spcPts val="1000"/>
              </a:spcBef>
            </a:pPr>
            <a:endParaRPr lang="ko-KR" altLang="ko-KR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>
              <a:lnSpc>
                <a:spcPts val="22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ko-KR" altLang="ko-KR" sz="32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왼쪽</a:t>
            </a:r>
            <a:r>
              <a:rPr lang="ko-KR" altLang="ko-KR" sz="3200" b="1" u="sng" dirty="0">
                <a:solidFill>
                  <a:prstClr val="black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으로</a:t>
            </a:r>
            <a:r>
              <a:rPr lang="ko-KR" altLang="ko-KR" sz="32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가면 화장실이 있습니다</a:t>
            </a:r>
            <a:r>
              <a:rPr lang="en-US" altLang="ko-KR" sz="32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32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lvl="0">
              <a:lnSpc>
                <a:spcPts val="2200"/>
              </a:lnSpc>
              <a:spcBef>
                <a:spcPts val="1000"/>
              </a:spcBef>
            </a:pP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endParaRPr lang="en-US" altLang="ko-KR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6800" y="4468813"/>
            <a:ext cx="5029200" cy="1998662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900" y="4468812"/>
            <a:ext cx="2882900" cy="199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316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 txBox="1">
            <a:spLocks/>
          </p:cNvSpPr>
          <p:nvPr/>
        </p:nvSpPr>
        <p:spPr>
          <a:xfrm>
            <a:off x="191112" y="190385"/>
            <a:ext cx="9421830" cy="1105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500"/>
              </a:lnSpc>
              <a:buFont typeface="Arial" panose="020B0604020202020204" pitchFamily="34" charset="0"/>
              <a:buNone/>
            </a:pPr>
            <a:endParaRPr lang="ko-KR" altLang="ko-KR" sz="1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2200"/>
              </a:lnSpc>
              <a:buFont typeface="Arial" panose="020B0604020202020204" pitchFamily="34" charset="0"/>
              <a:buNone/>
            </a:pPr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sz="3600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② </a:t>
            </a:r>
            <a:r>
              <a:rPr lang="ko-KR" altLang="ko-KR" sz="3600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en-US" altLang="ko-KR" sz="3600" b="1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HÌNH TH</a:t>
            </a:r>
            <a:r>
              <a:rPr lang="vi-VN" altLang="ko-KR" sz="3600" b="1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ỨC</a:t>
            </a:r>
            <a:endParaRPr lang="ko-KR" altLang="ko-KR" sz="3600" b="1" dirty="0">
              <a:solidFill>
                <a:srgbClr val="FFFF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0" indent="0">
              <a:lnSpc>
                <a:spcPts val="2200"/>
              </a:lnSpc>
              <a:buFont typeface="Arial" panose="020B0604020202020204" pitchFamily="34" charset="0"/>
              <a:buNone/>
            </a:pPr>
            <a:endParaRPr lang="ko-KR" altLang="ko-K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6646383"/>
              </p:ext>
            </p:extLst>
          </p:nvPr>
        </p:nvGraphicFramePr>
        <p:xfrm>
          <a:off x="368912" y="1286662"/>
          <a:ext cx="9054489" cy="35581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42886">
                  <a:extLst>
                    <a:ext uri="{9D8B030D-6E8A-4147-A177-3AD203B41FA5}">
                      <a16:colId xmlns:a16="http://schemas.microsoft.com/office/drawing/2014/main" val="1641693511"/>
                    </a:ext>
                  </a:extLst>
                </a:gridCol>
                <a:gridCol w="2023284">
                  <a:extLst>
                    <a:ext uri="{9D8B030D-6E8A-4147-A177-3AD203B41FA5}">
                      <a16:colId xmlns:a16="http://schemas.microsoft.com/office/drawing/2014/main" val="2290254212"/>
                    </a:ext>
                  </a:extLst>
                </a:gridCol>
                <a:gridCol w="959896">
                  <a:extLst>
                    <a:ext uri="{9D8B030D-6E8A-4147-A177-3AD203B41FA5}">
                      <a16:colId xmlns:a16="http://schemas.microsoft.com/office/drawing/2014/main" val="1284182717"/>
                    </a:ext>
                  </a:extLst>
                </a:gridCol>
                <a:gridCol w="3628423">
                  <a:extLst>
                    <a:ext uri="{9D8B030D-6E8A-4147-A177-3AD203B41FA5}">
                      <a16:colId xmlns:a16="http://schemas.microsoft.com/office/drawing/2014/main" val="1641266573"/>
                    </a:ext>
                  </a:extLst>
                </a:gridCol>
              </a:tblGrid>
              <a:tr h="889548"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 có </a:t>
                      </a:r>
                      <a:endParaRPr lang="ko-KR" sz="240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 âm cuốiX</a:t>
                      </a:r>
                      <a:endParaRPr lang="ko-KR" sz="240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304800"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버스</a:t>
                      </a:r>
                    </a:p>
                    <a:p>
                      <a:pPr indent="304800"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Xe</a:t>
                      </a:r>
                      <a:r>
                        <a:rPr lang="en-US" sz="24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buýt</a:t>
                      </a:r>
                      <a:endParaRPr lang="ko-KR" sz="240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로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버스로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24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Xe</a:t>
                      </a:r>
                      <a:r>
                        <a:rPr lang="en-US" sz="24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buýt</a:t>
                      </a:r>
                      <a:endParaRPr lang="ko-KR" sz="240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559126"/>
                  </a:ext>
                </a:extLst>
              </a:tr>
              <a:tr h="1334321"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4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4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en-US" sz="24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</a:t>
                      </a:r>
                      <a:endParaRPr lang="ko-KR" sz="240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304800"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트럭</a:t>
                      </a:r>
                    </a:p>
                    <a:p>
                      <a:pPr indent="304800"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Xe</a:t>
                      </a:r>
                      <a:r>
                        <a:rPr lang="en-US" sz="24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tải</a:t>
                      </a:r>
                      <a:endParaRPr lang="ko-KR" sz="240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으로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트럭으로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24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Xe</a:t>
                      </a:r>
                      <a:r>
                        <a:rPr lang="en-US" sz="24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tải</a:t>
                      </a:r>
                      <a:endParaRPr lang="ko-KR" sz="240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3579552"/>
                  </a:ext>
                </a:extLst>
              </a:tr>
              <a:tr h="1334321"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4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4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en-US" sz="24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24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ㄹ</a:t>
                      </a:r>
                      <a:endParaRPr lang="ko-KR" sz="240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지하철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Tàu</a:t>
                      </a:r>
                      <a:r>
                        <a:rPr lang="en-US" sz="24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điện</a:t>
                      </a:r>
                      <a:r>
                        <a:rPr lang="en-US" sz="24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ngầm</a:t>
                      </a:r>
                      <a:endParaRPr lang="ko-KR" sz="240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로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지하철로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24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Tàu</a:t>
                      </a:r>
                      <a:r>
                        <a:rPr lang="en-US" sz="24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điện</a:t>
                      </a:r>
                      <a:r>
                        <a:rPr lang="en-US" sz="24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ngầm</a:t>
                      </a:r>
                      <a:endParaRPr lang="ko-KR" sz="240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900534"/>
                  </a:ext>
                </a:extLst>
              </a:tr>
            </a:tbl>
          </a:graphicData>
        </a:graphic>
      </p:graphicFrame>
      <p:sp>
        <p:nvSpPr>
          <p:cNvPr id="7" name="직사각형 6"/>
          <p:cNvSpPr/>
          <p:nvPr/>
        </p:nvSpPr>
        <p:spPr>
          <a:xfrm>
            <a:off x="368912" y="5334000"/>
            <a:ext cx="8397401" cy="12132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ó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ụ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sẽ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b="1" u="sng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en-US" altLang="ko-KR" sz="3200" b="1" u="sng" kern="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ko-KR" altLang="ko-KR" sz="3200" b="1" u="sng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으로</a:t>
            </a:r>
            <a:r>
              <a:rPr lang="en-US" altLang="ko-KR" sz="3200" kern="100" dirty="0">
                <a:solidFill>
                  <a:prstClr val="black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ó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ụ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3200" b="1" kern="100" dirty="0">
                <a:solidFill>
                  <a:prstClr val="black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3200" b="1" kern="100" dirty="0">
                <a:solidFill>
                  <a:prstClr val="black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ㄹ</a:t>
            </a:r>
            <a:r>
              <a:rPr lang="en-US" altLang="ko-KR" sz="3200" b="1" kern="100" dirty="0">
                <a:solidFill>
                  <a:prstClr val="black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’+ </a:t>
            </a:r>
            <a:r>
              <a:rPr lang="en-US" altLang="ko-KR" sz="3200" kern="100" dirty="0">
                <a:solidFill>
                  <a:prstClr val="black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3200" kern="100" dirty="0">
                <a:solidFill>
                  <a:prstClr val="black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로</a:t>
            </a:r>
            <a:r>
              <a:rPr lang="en-US" altLang="ko-KR" sz="32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32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ko-KR" sz="3200" kern="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047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656001" y="412770"/>
            <a:ext cx="9926273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ko-KR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altLang="ko-K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TẬP 1 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>
                <a:solidFill>
                  <a:prstClr val="black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‘(</a:t>
            </a:r>
            <a:r>
              <a:rPr lang="ko-KR" altLang="ko-KR" sz="3200" dirty="0">
                <a:solidFill>
                  <a:prstClr val="black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3200" dirty="0">
                <a:solidFill>
                  <a:prstClr val="black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3200" dirty="0">
                <a:solidFill>
                  <a:prstClr val="black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로</a:t>
            </a:r>
            <a:r>
              <a:rPr lang="en-US" altLang="ko-KR" sz="3200" dirty="0">
                <a:solidFill>
                  <a:prstClr val="black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ko-K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endParaRPr lang="ko-KR" altLang="ko-KR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656000" y="1828883"/>
            <a:ext cx="7992699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ko-KR" altLang="ko-KR" sz="26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저는 매일 버스</a:t>
            </a:r>
            <a:r>
              <a:rPr lang="ko-KR" altLang="ko-KR" sz="2600" b="1" u="sng" dirty="0">
                <a:solidFill>
                  <a:prstClr val="black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로</a:t>
            </a:r>
            <a:r>
              <a:rPr lang="ko-KR" altLang="en-US" sz="2400" dirty="0">
                <a:solidFill>
                  <a:prstClr val="black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 </a:t>
            </a:r>
            <a:r>
              <a:rPr lang="ko-KR" altLang="ko-KR" sz="26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출근합니다</a:t>
            </a:r>
            <a:r>
              <a:rPr lang="en-US" altLang="ko-KR" sz="26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6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buýt</a:t>
            </a:r>
            <a:endParaRPr lang="en-US" altLang="ko-KR" sz="2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o-KR" altLang="ko-KR" sz="2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26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2. </a:t>
            </a:r>
            <a:r>
              <a:rPr lang="ko-KR" altLang="ko-KR" sz="26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왼쪽</a:t>
            </a:r>
            <a:r>
              <a:rPr lang="en-US" altLang="ko-KR" sz="2600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   </a:t>
            </a:r>
            <a:r>
              <a:rPr lang="ko-KR" altLang="ko-KR" sz="26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가면 지하철역이 나옵니다</a:t>
            </a:r>
            <a:r>
              <a:rPr lang="en-US" altLang="ko-KR" sz="26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6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Ngầm</a:t>
            </a:r>
            <a:endParaRPr lang="en-US" altLang="ko-KR" sz="2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o-KR" altLang="ko-KR" sz="2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26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3. </a:t>
            </a:r>
            <a:r>
              <a:rPr lang="ko-KR" altLang="ko-KR" sz="26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지하철</a:t>
            </a:r>
            <a:r>
              <a:rPr lang="en-US" altLang="ko-KR" sz="2600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</a:t>
            </a:r>
            <a:r>
              <a:rPr lang="ko-KR" altLang="ko-KR" sz="26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가는 것이 더 빨라요</a:t>
            </a:r>
            <a:r>
              <a:rPr lang="en-US" altLang="ko-KR" sz="26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6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ngầm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endParaRPr lang="en-US" altLang="ko-KR" sz="2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o-KR" altLang="ko-KR" sz="2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altLang="ko-KR" sz="26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4. </a:t>
            </a:r>
            <a:r>
              <a:rPr lang="ko-KR" altLang="ko-KR" sz="26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내일 서울</a:t>
            </a:r>
            <a:r>
              <a:rPr lang="en-US" altLang="ko-KR" sz="2600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</a:t>
            </a:r>
            <a:r>
              <a:rPr lang="ko-KR" altLang="ko-KR" sz="26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갑니다</a:t>
            </a:r>
            <a:r>
              <a:rPr lang="en-US" altLang="ko-KR" sz="26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6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Seoul</a:t>
            </a:r>
            <a:endParaRPr lang="ko-KR" altLang="ko-KR" sz="2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767101" y="3006400"/>
            <a:ext cx="83869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600" b="1" u="sng" dirty="0" err="1">
                <a:solidFill>
                  <a:prstClr val="black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ko-KR" altLang="ko-KR" sz="2600" b="1" u="sng" dirty="0" err="1">
                <a:solidFill>
                  <a:prstClr val="black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로</a:t>
            </a:r>
            <a:endParaRPr lang="ko-KR" altLang="en-US" sz="2600" dirty="0">
              <a:solidFill>
                <a:prstClr val="black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096159" y="4183917"/>
            <a:ext cx="51167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600" b="1" u="sng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로</a:t>
            </a:r>
            <a:endParaRPr lang="ko-KR" altLang="en-US" sz="26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544790" y="5392212"/>
            <a:ext cx="4924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ko-KR" sz="2400" b="1" u="sng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로</a:t>
            </a:r>
            <a:endParaRPr lang="ko-KR" altLang="en-US" sz="24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55913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571104" y="1074167"/>
            <a:ext cx="9563495" cy="4235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5. </a:t>
            </a:r>
            <a:r>
              <a:rPr lang="ko-KR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볼펜</a:t>
            </a:r>
            <a:r>
              <a:rPr lang="en-US" altLang="ko-KR" sz="2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</a:t>
            </a:r>
            <a:r>
              <a:rPr lang="ko-KR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쓰지 말고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연필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r>
              <a:rPr lang="ko-KR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쓰세요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en-US" altLang="ko-KR" sz="26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Đ</a:t>
            </a:r>
            <a:r>
              <a:rPr lang="vi-VN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ừng viết </a:t>
            </a:r>
            <a:r>
              <a:rPr lang="vi-VN" altLang="ko-KR" sz="2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bằng</a:t>
            </a:r>
            <a:r>
              <a:rPr lang="vi-VN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bút bi, Hãy viết </a:t>
            </a:r>
            <a:r>
              <a:rPr lang="vi-VN" altLang="ko-KR" sz="2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bằng</a:t>
            </a:r>
            <a:r>
              <a:rPr lang="vi-VN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bút chì</a:t>
            </a:r>
            <a:endParaRPr lang="en-US" altLang="ko-KR" sz="2600" kern="100" dirty="0">
              <a:solidFill>
                <a:srgbClr val="FFFF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endParaRPr lang="ko-KR" altLang="ko-KR" sz="26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6. </a:t>
            </a:r>
            <a:r>
              <a:rPr lang="ko-KR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서울에서 대전까지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KTX      50</a:t>
            </a:r>
            <a:r>
              <a:rPr lang="ko-KR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분쯤 걸립니다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en-US" altLang="ko-KR" sz="26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ất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khoảng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50 </a:t>
            </a: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phút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Seoul </a:t>
            </a: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Daejeon</a:t>
            </a: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endParaRPr lang="ko-KR" altLang="ko-KR" sz="26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7. </a:t>
            </a:r>
            <a:r>
              <a:rPr lang="ko-KR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제주도는 비행기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</a:t>
            </a:r>
            <a:r>
              <a:rPr lang="ko-KR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갈 수 있습니다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en-US" altLang="ko-KR" sz="26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ó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ể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Máy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Bay </a:t>
            </a: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Đảo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Tế</a:t>
            </a:r>
            <a:r>
              <a:rPr lang="en-US" altLang="ko-KR" sz="2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6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Châu</a:t>
            </a:r>
            <a:r>
              <a:rPr lang="en-US" altLang="ko-KR" sz="2600" kern="100" dirty="0">
                <a:latin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sz="26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629636" y="1074167"/>
            <a:ext cx="83869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600" b="1" u="sng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ko-KR" altLang="ko-KR" sz="2600" b="1" u="sng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로</a:t>
            </a:r>
            <a:endParaRPr lang="ko-KR" altLang="en-US" sz="26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4577717" y="1074166"/>
            <a:ext cx="51167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600" b="1" u="sng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로</a:t>
            </a:r>
            <a:endParaRPr lang="ko-KR" altLang="en-US" sz="2600" b="1" u="sng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4414108" y="2636877"/>
            <a:ext cx="51167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600" b="1" u="sng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로</a:t>
            </a:r>
            <a:endParaRPr lang="ko-KR" altLang="en-US" sz="26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284066" y="4241508"/>
            <a:ext cx="51167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600" b="1" u="sng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로</a:t>
            </a:r>
            <a:endParaRPr lang="ko-KR" altLang="en-US" sz="26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0850" y="3269323"/>
            <a:ext cx="4552950" cy="243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79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3_메트로폴리탄">
  <a:themeElements>
    <a:clrScheme name="메트로폴리탄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메트로폴리탄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메트로폴리탄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405</Words>
  <Application>Microsoft Office PowerPoint</Application>
  <PresentationFormat>와이드스크린</PresentationFormat>
  <Paragraphs>85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3" baseType="lpstr">
      <vt:lpstr>HY견명조</vt:lpstr>
      <vt:lpstr>맑은 고딕</vt:lpstr>
      <vt:lpstr>Arial</vt:lpstr>
      <vt:lpstr>Calibri Light</vt:lpstr>
      <vt:lpstr>Times New Roman</vt:lpstr>
      <vt:lpstr>3_메트로폴리탄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9</cp:revision>
  <dcterms:created xsi:type="dcterms:W3CDTF">2020-06-16T06:56:11Z</dcterms:created>
  <dcterms:modified xsi:type="dcterms:W3CDTF">2020-08-06T04:18:48Z</dcterms:modified>
</cp:coreProperties>
</file>