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793" r:id="rId1"/>
  </p:sldMasterIdLst>
  <p:handoutMasterIdLst>
    <p:handoutMasterId r:id="rId23"/>
  </p:handoutMasterIdLst>
  <p:sldIdLst>
    <p:sldId id="285" r:id="rId2"/>
    <p:sldId id="350" r:id="rId3"/>
    <p:sldId id="331" r:id="rId4"/>
    <p:sldId id="332" r:id="rId5"/>
    <p:sldId id="333" r:id="rId6"/>
    <p:sldId id="339" r:id="rId7"/>
    <p:sldId id="340" r:id="rId8"/>
    <p:sldId id="341" r:id="rId9"/>
    <p:sldId id="342" r:id="rId10"/>
    <p:sldId id="343" r:id="rId11"/>
    <p:sldId id="348" r:id="rId12"/>
    <p:sldId id="349" r:id="rId13"/>
    <p:sldId id="351" r:id="rId14"/>
    <p:sldId id="344" r:id="rId15"/>
    <p:sldId id="345" r:id="rId16"/>
    <p:sldId id="346" r:id="rId17"/>
    <p:sldId id="347" r:id="rId18"/>
    <p:sldId id="334" r:id="rId19"/>
    <p:sldId id="335" r:id="rId20"/>
    <p:sldId id="336" r:id="rId21"/>
    <p:sldId id="327" r:id="rId22"/>
  </p:sldIdLst>
  <p:sldSz cx="9144000" cy="5143500" type="screen16x9"/>
  <p:notesSz cx="6662738" cy="9906000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1pPr>
    <a:lvl2pPr marL="454025" indent="3175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2pPr>
    <a:lvl3pPr marL="911225" indent="3175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3pPr>
    <a:lvl4pPr marL="1368425" indent="3175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4pPr>
    <a:lvl5pPr marL="1825625" indent="3175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0">
          <p15:clr>
            <a:srgbClr val="A4A3A4"/>
          </p15:clr>
        </p15:guide>
        <p15:guide id="2" pos="2098">
          <p15:clr>
            <a:srgbClr val="A4A3A4"/>
          </p15:clr>
        </p15:guide>
        <p15:guide id="3" orient="horz" pos="162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375E"/>
    <a:srgbClr val="0323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3" autoAdjust="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475" y="91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2" d="100"/>
          <a:sy n="82" d="100"/>
        </p:scale>
        <p:origin x="2430" y="114"/>
      </p:cViewPr>
      <p:guideLst>
        <p:guide orient="horz" pos="3120"/>
        <p:guide pos="2098"/>
        <p:guide orient="horz" pos="162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6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773488" y="0"/>
            <a:ext cx="28876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7A2B43-B31F-4667-B0AB-D681CC90D663}" type="datetimeFigureOut">
              <a:rPr lang="ko-KR" altLang="en-US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pPr/>
              <a:t>2020-07-17</a:t>
            </a:fld>
            <a:endParaRPr lang="ko-KR" altLang="en-US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8876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773488" y="9409113"/>
            <a:ext cx="2887662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667136-6897-4A8E-B58D-6A3A878533DE}" type="slidenum">
              <a:rPr lang="ko-KR" altLang="en-US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pPr/>
              <a:t>‹#›</a:t>
            </a:fld>
            <a:endParaRPr lang="ko-KR" altLang="en-US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85253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메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13" descr="전등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925" y="1519238"/>
            <a:ext cx="730250" cy="836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그림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425" y="1058863"/>
            <a:ext cx="1801813" cy="80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모서리가 둥근 직사각형 6"/>
          <p:cNvSpPr/>
          <p:nvPr/>
        </p:nvSpPr>
        <p:spPr>
          <a:xfrm>
            <a:off x="2224088" y="2082800"/>
            <a:ext cx="4695825" cy="652463"/>
          </a:xfrm>
          <a:prstGeom prst="roundRect">
            <a:avLst>
              <a:gd name="adj" fmla="val 12067"/>
            </a:avLst>
          </a:prstGeom>
          <a:solidFill>
            <a:srgbClr val="17375E"/>
          </a:solidFill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61109" tIns="30554" rIns="61109" bIns="30554" anchor="ctr"/>
          <a:lstStyle/>
          <a:p>
            <a:pPr algn="ctr" eaLnBrk="1" latinLnBrk="1" hangingPunct="1">
              <a:defRPr/>
            </a:pPr>
            <a:endParaRPr lang="ko-KR" altLang="en-US" sz="24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7" name="제목 1"/>
          <p:cNvSpPr>
            <a:spLocks noGrp="1"/>
          </p:cNvSpPr>
          <p:nvPr>
            <p:ph type="ctrTitle"/>
          </p:nvPr>
        </p:nvSpPr>
        <p:spPr>
          <a:xfrm>
            <a:off x="2303747" y="2247715"/>
            <a:ext cx="4536505" cy="32403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8" name="모서리가 둥근 직사각형 7"/>
          <p:cNvSpPr/>
          <p:nvPr/>
        </p:nvSpPr>
        <p:spPr>
          <a:xfrm>
            <a:off x="1619250" y="3363913"/>
            <a:ext cx="1800225" cy="517525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latinLnBrk="1" hangingPunct="1">
              <a:spcAft>
                <a:spcPts val="0"/>
              </a:spcAft>
              <a:defRPr/>
            </a:pPr>
            <a:endParaRPr kumimoji="0" lang="en-US" altLang="ko-KR" sz="1200" b="1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2" name="텍스트 개체 틀 11"/>
          <p:cNvSpPr>
            <a:spLocks noGrp="1"/>
          </p:cNvSpPr>
          <p:nvPr>
            <p:ph type="body" sz="quarter" idx="10" hasCustomPrompt="1"/>
          </p:nvPr>
        </p:nvSpPr>
        <p:spPr>
          <a:xfrm>
            <a:off x="1558131" y="1212148"/>
            <a:ext cx="914400" cy="4413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pPr lvl="0"/>
            <a:r>
              <a:rPr lang="en-US" altLang="ko-KR"/>
              <a:t>1</a:t>
            </a:r>
            <a:endParaRPr lang="ko-KR" altLang="en-US"/>
          </a:p>
        </p:txBody>
      </p:sp>
      <p:sp>
        <p:nvSpPr>
          <p:cNvPr id="14" name="텍스트 개체 틀 11"/>
          <p:cNvSpPr>
            <a:spLocks noGrp="1"/>
          </p:cNvSpPr>
          <p:nvPr>
            <p:ph type="body" sz="quarter" idx="11" hasCustomPrompt="1"/>
          </p:nvPr>
        </p:nvSpPr>
        <p:spPr>
          <a:xfrm>
            <a:off x="1763689" y="3402012"/>
            <a:ext cx="1512168" cy="4413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pPr lvl="0"/>
            <a:r>
              <a:rPr lang="ko-KR" altLang="en-US"/>
              <a:t>이 름</a:t>
            </a:r>
          </a:p>
        </p:txBody>
      </p:sp>
    </p:spTree>
    <p:extLst>
      <p:ext uri="{BB962C8B-B14F-4D97-AF65-F5344CB8AC3E}">
        <p14:creationId xmlns:p14="http://schemas.microsoft.com/office/powerpoint/2010/main" val="823612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467544" y="1563638"/>
            <a:ext cx="7886700" cy="993775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r>
              <a:rPr lang="ko-KR" altLang="en-US"/>
              <a:t>수고하셨습니다</a:t>
            </a:r>
            <a:r>
              <a:rPr lang="en-US" altLang="ko-KR"/>
              <a:t>.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1879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중단원 소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내용 개체 틀 2"/>
          <p:cNvSpPr>
            <a:spLocks noGrp="1"/>
          </p:cNvSpPr>
          <p:nvPr>
            <p:ph idx="1"/>
          </p:nvPr>
        </p:nvSpPr>
        <p:spPr>
          <a:xfrm>
            <a:off x="1583592" y="1797447"/>
            <a:ext cx="6228768" cy="2173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7899" tIns="33949" rIns="67899" bIns="33949">
            <a:spAutoFit/>
          </a:bodyPr>
          <a:lstStyle>
            <a:lvl1pPr marL="339503" indent="-339503" algn="just" rtl="0" eaLnBrk="0" fontAlgn="base" latinLnBrk="1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 kumimoji="1" lang="ko-KR" altLang="en-US" sz="2400" b="1" kern="1200" dirty="0" smtClean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+mn-cs"/>
              </a:defRPr>
            </a:lvl1pPr>
            <a:lvl2pPr marL="594131" indent="-254626" algn="just" rtl="0" eaLnBrk="0" fontAlgn="base" latinLnBrk="1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arenR"/>
              <a:defRPr kumimoji="1" lang="ko-KR" altLang="en-US" sz="2400" b="1" kern="1200" dirty="0" smtClean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+mn-cs"/>
              </a:defRPr>
            </a:lvl2pPr>
            <a:lvl3pPr marL="933634" indent="-254626" algn="just" rtl="0" eaLnBrk="0" fontAlgn="base" latinLnBrk="1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+mj-ea"/>
              <a:buAutoNum type="circleNumDbPlain"/>
              <a:defRPr kumimoji="1" lang="ko-KR" altLang="en-US" sz="2400" b="1" kern="1200" dirty="0" smtClean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+mn-cs"/>
              </a:defRPr>
            </a:lvl3pPr>
            <a:lvl4pPr algn="just" rtl="0" eaLnBrk="0" fontAlgn="base" latinLnBrk="1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defRPr kumimoji="1" lang="ko-KR" altLang="en-US" sz="2400" b="1" kern="120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4pPr>
            <a:lvl5pPr algn="just" rtl="0" eaLnBrk="0" fontAlgn="base" latinLnBrk="1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defRPr kumimoji="1" lang="ko-KR" altLang="en-US" sz="2400" b="1" kern="1200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</p:txBody>
      </p:sp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1439575" y="1059582"/>
            <a:ext cx="6048673" cy="521841"/>
          </a:xfrm>
          <a:prstGeom prst="rect">
            <a:avLst/>
          </a:prstGeom>
        </p:spPr>
        <p:txBody>
          <a:bodyPr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800" b="1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지문, 선택지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4" y="205804"/>
            <a:ext cx="6480000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2" y="1139509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  <a:lvl2pPr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2pPr>
            <a:lvl3pPr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3pPr>
            <a:lvl4pPr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4pPr>
            <a:lvl5pPr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8" name="직사각형 7"/>
          <p:cNvSpPr/>
          <p:nvPr userDrawn="1"/>
        </p:nvSpPr>
        <p:spPr>
          <a:xfrm>
            <a:off x="544702" y="1777912"/>
            <a:ext cx="5249347" cy="598142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16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557213" y="1777421"/>
            <a:ext cx="5236836" cy="598487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  <a:lvl2pPr>
              <a:lnSpc>
                <a:spcPct val="150000"/>
              </a:lnSpc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2pPr>
            <a:lvl3pPr>
              <a:lnSpc>
                <a:spcPct val="150000"/>
              </a:lnSpc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3pPr>
            <a:lvl4pPr>
              <a:lnSpc>
                <a:spcPct val="150000"/>
              </a:lnSpc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4pPr>
            <a:lvl5pPr>
              <a:lnSpc>
                <a:spcPct val="150000"/>
              </a:lnSpc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556895" y="2677610"/>
            <a:ext cx="4859655" cy="1826024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  <a:lvl2pPr marL="68262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2pPr>
            <a:lvl3pPr marL="102235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3pPr>
            <a:lvl4pPr marL="136207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667835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지문, 선택지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185" y="205740"/>
            <a:ext cx="6048375" cy="521970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730"/>
            <a:ext cx="195580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6014085" cy="33782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  <a:lvl2pPr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2pPr>
            <a:lvl3pPr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3pPr>
            <a:lvl4pPr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4pPr>
            <a:lvl5pPr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8" name="직사각형 7"/>
          <p:cNvSpPr/>
          <p:nvPr userDrawn="1"/>
        </p:nvSpPr>
        <p:spPr>
          <a:xfrm>
            <a:off x="556895" y="1778000"/>
            <a:ext cx="5237480" cy="1137285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16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6845" cy="1137920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  <a:lvl2pPr>
              <a:lnSpc>
                <a:spcPct val="150000"/>
              </a:lnSpc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2pPr>
            <a:lvl3pPr>
              <a:lnSpc>
                <a:spcPct val="150000"/>
              </a:lnSpc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3pPr>
            <a:lvl4pPr>
              <a:lnSpc>
                <a:spcPct val="150000"/>
              </a:lnSpc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4pPr>
            <a:lvl5pPr>
              <a:lnSpc>
                <a:spcPct val="150000"/>
              </a:lnSpc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556895" y="3117850"/>
            <a:ext cx="4859655" cy="1826260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  <a:lvl2pPr marL="68262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2pPr>
            <a:lvl3pPr marL="102235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3pPr>
            <a:lvl4pPr marL="136207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3072776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테두리 없음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4" y="205804"/>
            <a:ext cx="6480000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2" y="1139509"/>
            <a:ext cx="5386954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  <a:lvl2pPr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2pPr>
            <a:lvl3pPr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3pPr>
            <a:lvl4pPr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4pPr>
            <a:lvl5pPr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761993" y="3239685"/>
            <a:ext cx="4859655" cy="1825200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  <a:lvl2pPr marL="68262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2pPr>
            <a:lvl3pPr marL="102235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3pPr>
            <a:lvl4pPr marL="136207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3075349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지문, 선택지 2열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5" y="205804"/>
            <a:ext cx="6048673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2" y="1139509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  <a:lvl2pPr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2pPr>
            <a:lvl3pPr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3pPr>
            <a:lvl4pPr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4pPr>
            <a:lvl5pPr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8" name="직사각형 7"/>
          <p:cNvSpPr/>
          <p:nvPr userDrawn="1"/>
        </p:nvSpPr>
        <p:spPr>
          <a:xfrm>
            <a:off x="556894" y="1777912"/>
            <a:ext cx="6807684" cy="1989048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16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557212" y="1777421"/>
            <a:ext cx="6806755" cy="1989907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lt"/>
              <a:buAutoNum type="alphaUcPeriod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  <a:lvl2pPr marL="682625" indent="-342900">
              <a:lnSpc>
                <a:spcPct val="150000"/>
              </a:lnSpc>
              <a:buFont typeface="+mj-lt"/>
              <a:buAutoNum type="alphaUcPeriod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2pPr>
            <a:lvl3pPr marL="1022350" indent="-342900">
              <a:lnSpc>
                <a:spcPct val="150000"/>
              </a:lnSpc>
              <a:buFont typeface="+mj-lt"/>
              <a:buAutoNum type="alphaUcPeriod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3pPr>
            <a:lvl4pPr marL="1362075" indent="-342900">
              <a:lnSpc>
                <a:spcPct val="150000"/>
              </a:lnSpc>
              <a:buFont typeface="+mj-lt"/>
              <a:buAutoNum type="alphaUcPeriod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4pPr>
            <a:lvl5pPr marL="1701800" indent="-342900">
              <a:lnSpc>
                <a:spcPct val="150000"/>
              </a:lnSpc>
              <a:buFont typeface="+mj-lt"/>
              <a:buAutoNum type="alphaUcPeriod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556895" y="3950208"/>
            <a:ext cx="3125089" cy="993426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  <a:lvl2pPr marL="339725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2pPr>
            <a:lvl3pPr marL="679450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3pPr>
            <a:lvl4pPr marL="1019175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3" name="텍스트 개체 틀 10"/>
          <p:cNvSpPr>
            <a:spLocks noGrp="1"/>
          </p:cNvSpPr>
          <p:nvPr>
            <p:ph type="body" sz="quarter" idx="13"/>
          </p:nvPr>
        </p:nvSpPr>
        <p:spPr>
          <a:xfrm>
            <a:off x="3681984" y="3950208"/>
            <a:ext cx="3125089" cy="993426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  <a:lvl2pPr marL="339725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2pPr>
            <a:lvl3pPr marL="679450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3pPr>
            <a:lvl4pPr marL="1019175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 startAt="3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3099671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이미지_좌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4" y="205804"/>
            <a:ext cx="6480000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1" y="1139509"/>
            <a:ext cx="6112730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  <a:lvl2pPr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2pPr>
            <a:lvl3pPr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3pPr>
            <a:lvl4pPr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4pPr>
            <a:lvl5pPr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3217597" y="1580802"/>
            <a:ext cx="4859655" cy="1825200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  <a:lvl2pPr marL="68262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2pPr>
            <a:lvl3pPr marL="102235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3pPr>
            <a:lvl4pPr marL="136207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3683205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지문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4" y="205804"/>
            <a:ext cx="6480000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2" y="1139509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  <a:lvl2pPr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2pPr>
            <a:lvl3pPr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3pPr>
            <a:lvl4pPr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4pPr>
            <a:lvl5pPr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8" name="직사각형 7"/>
          <p:cNvSpPr/>
          <p:nvPr userDrawn="1"/>
        </p:nvSpPr>
        <p:spPr>
          <a:xfrm>
            <a:off x="556895" y="1777911"/>
            <a:ext cx="6040964" cy="2955245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16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557214" y="1777421"/>
            <a:ext cx="6040140" cy="295694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  <a:lvl2pPr>
              <a:lnSpc>
                <a:spcPct val="150000"/>
              </a:lnSpc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2pPr>
            <a:lvl3pPr>
              <a:lnSpc>
                <a:spcPct val="150000"/>
              </a:lnSpc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3pPr>
            <a:lvl4pPr>
              <a:lnSpc>
                <a:spcPct val="150000"/>
              </a:lnSpc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4pPr>
            <a:lvl5pPr>
              <a:lnSpc>
                <a:spcPct val="150000"/>
              </a:lnSpc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140315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가지 문제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4" y="205804"/>
            <a:ext cx="6480000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2" y="1139509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  <a:lvl2pPr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2pPr>
            <a:lvl3pPr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3pPr>
            <a:lvl4pPr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4pPr>
            <a:lvl5pPr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8" name="직사각형 7"/>
          <p:cNvSpPr/>
          <p:nvPr userDrawn="1"/>
        </p:nvSpPr>
        <p:spPr>
          <a:xfrm>
            <a:off x="556895" y="1555715"/>
            <a:ext cx="5830310" cy="700459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16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557213" y="1555225"/>
            <a:ext cx="5829515" cy="700863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  <a:lvl2pPr>
              <a:lnSpc>
                <a:spcPct val="150000"/>
              </a:lnSpc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2pPr>
            <a:lvl3pPr>
              <a:lnSpc>
                <a:spcPct val="150000"/>
              </a:lnSpc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3pPr>
            <a:lvl4pPr>
              <a:lnSpc>
                <a:spcPct val="150000"/>
              </a:lnSpc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4pPr>
            <a:lvl5pPr>
              <a:lnSpc>
                <a:spcPct val="150000"/>
              </a:lnSpc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556895" y="2334205"/>
            <a:ext cx="4859655" cy="571365"/>
          </a:xfrm>
          <a:prstGeom prst="rect">
            <a:avLst/>
          </a:prstGeom>
        </p:spPr>
        <p:txBody>
          <a:bodyPr anchor="ctr"/>
          <a:lstStyle>
            <a:lvl1pPr marL="342900" indent="-342900">
              <a:buFont typeface="+mj-ea"/>
              <a:buAutoNum type="circleNumDbPlain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  <a:lvl2pPr marL="682625" indent="-342900">
              <a:buFont typeface="+mj-ea"/>
              <a:buAutoNum type="circleNumDbPlain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2pPr>
            <a:lvl3pPr marL="1022350" indent="-342900">
              <a:buFont typeface="+mj-ea"/>
              <a:buAutoNum type="circleNumDbPlain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3pPr>
            <a:lvl4pPr marL="1362075" indent="-342900">
              <a:buFont typeface="+mj-ea"/>
              <a:buAutoNum type="circleNumDbPlain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4pPr>
            <a:lvl5pPr marL="1701800" indent="-342900">
              <a:buFont typeface="+mj-ea"/>
              <a:buAutoNum type="circleNumDbPlain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0" name="텍스트 개체 틀 2"/>
          <p:cNvSpPr>
            <a:spLocks noGrp="1"/>
          </p:cNvSpPr>
          <p:nvPr>
            <p:ph type="body" sz="quarter" idx="13"/>
          </p:nvPr>
        </p:nvSpPr>
        <p:spPr>
          <a:xfrm>
            <a:off x="372435" y="3083216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  <a:lvl2pPr>
              <a:lnSpc>
                <a:spcPct val="150000"/>
              </a:lnSpc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2pPr>
            <a:lvl3pPr>
              <a:lnSpc>
                <a:spcPct val="150000"/>
              </a:lnSpc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3pPr>
            <a:lvl4pPr>
              <a:lnSpc>
                <a:spcPct val="150000"/>
              </a:lnSpc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4pPr>
            <a:lvl5pPr>
              <a:lnSpc>
                <a:spcPct val="150000"/>
              </a:lnSpc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4" name="텍스트 개체 틀 10"/>
          <p:cNvSpPr>
            <a:spLocks noGrp="1"/>
          </p:cNvSpPr>
          <p:nvPr>
            <p:ph type="body" sz="quarter" idx="15"/>
          </p:nvPr>
        </p:nvSpPr>
        <p:spPr>
          <a:xfrm>
            <a:off x="556895" y="3576512"/>
            <a:ext cx="5830310" cy="1421750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  <a:lvl2pPr marL="68262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2pPr>
            <a:lvl3pPr marL="102235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3pPr>
            <a:lvl4pPr marL="136207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3947789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가지 문제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4" y="205804"/>
            <a:ext cx="6480000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2" y="1139509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  <a:lvl2pPr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2pPr>
            <a:lvl3pPr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3pPr>
            <a:lvl4pPr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4pPr>
            <a:lvl5pPr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556895" y="1756705"/>
            <a:ext cx="4859655" cy="571365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  <a:lvl2pPr marL="68262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2pPr>
            <a:lvl3pPr marL="102235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3pPr>
            <a:lvl4pPr marL="136207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0" name="텍스트 개체 틀 2"/>
          <p:cNvSpPr>
            <a:spLocks noGrp="1"/>
          </p:cNvSpPr>
          <p:nvPr>
            <p:ph type="body" sz="quarter" idx="13"/>
          </p:nvPr>
        </p:nvSpPr>
        <p:spPr>
          <a:xfrm>
            <a:off x="372435" y="2821966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  <a:lvl2pPr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2pPr>
            <a:lvl3pPr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3pPr>
            <a:lvl4pPr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4pPr>
            <a:lvl5pPr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4" name="텍스트 개체 틀 10"/>
          <p:cNvSpPr>
            <a:spLocks noGrp="1"/>
          </p:cNvSpPr>
          <p:nvPr>
            <p:ph type="body" sz="quarter" idx="15"/>
          </p:nvPr>
        </p:nvSpPr>
        <p:spPr>
          <a:xfrm>
            <a:off x="556895" y="3356512"/>
            <a:ext cx="5830310" cy="1421750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  <a:lvl2pPr marL="68262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2pPr>
            <a:lvl3pPr marL="102235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3pPr>
            <a:lvl4pPr marL="136207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742399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5775" r:id="rId1"/>
    <p:sldLayoutId id="2147485777" r:id="rId2"/>
    <p:sldLayoutId id="2147485788" r:id="rId3"/>
    <p:sldLayoutId id="2147485780" r:id="rId4"/>
    <p:sldLayoutId id="2147485789" r:id="rId5"/>
    <p:sldLayoutId id="2147485781" r:id="rId6"/>
    <p:sldLayoutId id="2147485782" r:id="rId7"/>
    <p:sldLayoutId id="2147485783" r:id="rId8"/>
    <p:sldLayoutId id="2147485790" r:id="rId9"/>
    <p:sldLayoutId id="2147485779" r:id="rId10"/>
    <p:sldLayoutId id="2147485791" r:id="rId11"/>
  </p:sldLayoutIdLst>
  <p:txStyles>
    <p:titleStyle>
      <a:lvl1pPr algn="l" rtl="0" eaLnBrk="1" fontAlgn="base" latinLnBrk="1" hangingPunct="1">
        <a:spcBef>
          <a:spcPct val="0"/>
        </a:spcBef>
        <a:spcAft>
          <a:spcPct val="0"/>
        </a:spcAft>
        <a:defRPr sz="2400" kern="1200">
          <a:solidFill>
            <a:schemeClr val="bg1"/>
          </a:solidFill>
          <a:latin typeface="HY견고딕" panose="02030600000101010101" pitchFamily="18" charset="-127"/>
          <a:ea typeface="HY견고딕" panose="02030600000101010101" pitchFamily="18" charset="-127"/>
          <a:cs typeface="+mj-cs"/>
        </a:defRPr>
      </a:lvl1pPr>
      <a:lvl2pPr algn="l" rtl="0" eaLnBrk="1" fontAlgn="base" latinLnBrk="1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HY견고딕" pitchFamily="18" charset="-127"/>
          <a:ea typeface="HY견고딕" pitchFamily="18" charset="-127"/>
        </a:defRPr>
      </a:lvl2pPr>
      <a:lvl3pPr algn="l" rtl="0" eaLnBrk="1" fontAlgn="base" latinLnBrk="1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HY견고딕" pitchFamily="18" charset="-127"/>
          <a:ea typeface="HY견고딕" pitchFamily="18" charset="-127"/>
        </a:defRPr>
      </a:lvl3pPr>
      <a:lvl4pPr algn="l" rtl="0" eaLnBrk="1" fontAlgn="base" latinLnBrk="1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HY견고딕" pitchFamily="18" charset="-127"/>
          <a:ea typeface="HY견고딕" pitchFamily="18" charset="-127"/>
        </a:defRPr>
      </a:lvl4pPr>
      <a:lvl5pPr algn="l" rtl="0" eaLnBrk="1" fontAlgn="base" latinLnBrk="1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HY견고딕" pitchFamily="18" charset="-127"/>
          <a:ea typeface="HY견고딕" pitchFamily="18" charset="-127"/>
        </a:defRPr>
      </a:lvl5pPr>
      <a:lvl6pPr marL="339480" algn="l" rtl="0" eaLnBrk="1" fontAlgn="base" latinLnBrk="1" hangingPunct="1">
        <a:spcBef>
          <a:spcPct val="0"/>
        </a:spcBef>
        <a:spcAft>
          <a:spcPct val="0"/>
        </a:spcAft>
        <a:defRPr sz="2450">
          <a:solidFill>
            <a:schemeClr val="bg1"/>
          </a:solidFill>
          <a:latin typeface="-윤고딕340" pitchFamily="18" charset="-127"/>
          <a:ea typeface="-윤고딕340" pitchFamily="18" charset="-127"/>
        </a:defRPr>
      </a:lvl6pPr>
      <a:lvl7pPr marL="678961" algn="l" rtl="0" eaLnBrk="1" fontAlgn="base" latinLnBrk="1" hangingPunct="1">
        <a:spcBef>
          <a:spcPct val="0"/>
        </a:spcBef>
        <a:spcAft>
          <a:spcPct val="0"/>
        </a:spcAft>
        <a:defRPr sz="2450">
          <a:solidFill>
            <a:schemeClr val="bg1"/>
          </a:solidFill>
          <a:latin typeface="-윤고딕340" pitchFamily="18" charset="-127"/>
          <a:ea typeface="-윤고딕340" pitchFamily="18" charset="-127"/>
        </a:defRPr>
      </a:lvl7pPr>
      <a:lvl8pPr marL="1018442" algn="l" rtl="0" eaLnBrk="1" fontAlgn="base" latinLnBrk="1" hangingPunct="1">
        <a:spcBef>
          <a:spcPct val="0"/>
        </a:spcBef>
        <a:spcAft>
          <a:spcPct val="0"/>
        </a:spcAft>
        <a:defRPr sz="2450">
          <a:solidFill>
            <a:schemeClr val="bg1"/>
          </a:solidFill>
          <a:latin typeface="-윤고딕340" pitchFamily="18" charset="-127"/>
          <a:ea typeface="-윤고딕340" pitchFamily="18" charset="-127"/>
        </a:defRPr>
      </a:lvl8pPr>
      <a:lvl9pPr marL="1357923" algn="l" rtl="0" eaLnBrk="1" fontAlgn="base" latinLnBrk="1" hangingPunct="1">
        <a:spcBef>
          <a:spcPct val="0"/>
        </a:spcBef>
        <a:spcAft>
          <a:spcPct val="0"/>
        </a:spcAft>
        <a:defRPr sz="2450">
          <a:solidFill>
            <a:schemeClr val="bg1"/>
          </a:solidFill>
          <a:latin typeface="-윤고딕340" pitchFamily="18" charset="-127"/>
          <a:ea typeface="-윤고딕340" pitchFamily="18" charset="-127"/>
        </a:defRPr>
      </a:lvl9pPr>
    </p:titleStyle>
    <p:bodyStyle>
      <a:lvl1pPr marL="252413" indent="-252413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1pPr>
      <a:lvl2pPr marL="549275" indent="-209550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2pPr>
      <a:lvl3pPr marL="846138" indent="-166688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3pPr>
      <a:lvl4pPr marL="1185863" indent="-166688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4pPr>
      <a:lvl5pPr marL="1525588" indent="-166688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5pPr>
      <a:lvl6pPr marL="1867143" indent="-169741" algn="l" defTabSz="678961" rtl="0" eaLnBrk="1" latinLnBrk="1" hangingPunct="1">
        <a:spcBef>
          <a:spcPct val="20000"/>
        </a:spcBef>
        <a:buFont typeface="Arial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6pPr>
      <a:lvl7pPr marL="2206624" indent="-169741" algn="l" defTabSz="678961" rtl="0" eaLnBrk="1" latinLnBrk="1" hangingPunct="1">
        <a:spcBef>
          <a:spcPct val="20000"/>
        </a:spcBef>
        <a:buFont typeface="Arial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7pPr>
      <a:lvl8pPr marL="2546105" indent="-169741" algn="l" defTabSz="678961" rtl="0" eaLnBrk="1" latinLnBrk="1" hangingPunct="1">
        <a:spcBef>
          <a:spcPct val="20000"/>
        </a:spcBef>
        <a:buFont typeface="Arial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8pPr>
      <a:lvl9pPr marL="2885587" indent="-169741" algn="l" defTabSz="678961" rtl="0" eaLnBrk="1" latinLnBrk="1" hangingPunct="1">
        <a:spcBef>
          <a:spcPct val="20000"/>
        </a:spcBef>
        <a:buFont typeface="Arial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1pPr>
      <a:lvl2pPr marL="339480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2pPr>
      <a:lvl3pPr marL="678961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3pPr>
      <a:lvl4pPr marL="1018442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4pPr>
      <a:lvl5pPr marL="1357923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5pPr>
      <a:lvl6pPr marL="1697403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6pPr>
      <a:lvl7pPr marL="2036885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7pPr>
      <a:lvl8pPr marL="2376364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8pPr>
      <a:lvl9pPr marL="2715846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/>
              <a:t>TOPIK </a:t>
            </a:r>
            <a:r>
              <a:rPr lang="ko-KR" altLang="en-US" dirty="0"/>
              <a:t>읽기 유형</a:t>
            </a:r>
            <a:r>
              <a:rPr lang="en-US" altLang="ko-KR" dirty="0"/>
              <a:t>5 </a:t>
            </a:r>
            <a:r>
              <a:rPr lang="ko-KR" altLang="en-US" dirty="0"/>
              <a:t>통합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9</a:t>
            </a: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ko-KR" altLang="en-US" dirty="0"/>
              <a:t>유형</a:t>
            </a:r>
            <a:r>
              <a:rPr lang="en-US" altLang="ko-KR" dirty="0"/>
              <a:t>5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871537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845185" y="205740"/>
            <a:ext cx="6049010" cy="522604"/>
          </a:xfrm>
        </p:spPr>
        <p:txBody>
          <a:bodyPr/>
          <a:lstStyle/>
          <a:p>
            <a:r>
              <a:rPr lang="ko-KR" altLang="en-US" dirty="0"/>
              <a:t>유형 </a:t>
            </a:r>
            <a:r>
              <a:rPr lang="en-US" altLang="ko-KR" dirty="0"/>
              <a:t>5(46~48): </a:t>
            </a:r>
            <a:r>
              <a:rPr lang="ko-KR" altLang="en-US" dirty="0"/>
              <a:t>글의 중심 생각 파악</a:t>
            </a:r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ko-KR" sz="1800" dirty="0"/>
              <a:t>8</a:t>
            </a:r>
            <a:r>
              <a:rPr lang="en-US" altLang="ko-KR" sz="1800" b="0" dirty="0"/>
              <a:t>. </a:t>
            </a:r>
            <a:r>
              <a:rPr lang="ko-KR" altLang="en-US" sz="1800" b="0" dirty="0"/>
              <a:t>다음을 읽고 중심 생각을 고르십시오</a:t>
            </a:r>
            <a:r>
              <a:rPr lang="en-US" altLang="ko-KR" sz="1800" b="0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1138555"/>
          </a:xfrm>
        </p:spPr>
        <p:txBody>
          <a:bodyPr/>
          <a:lstStyle/>
          <a:p>
            <a:r>
              <a:rPr lang="ko-KR" altLang="en-US" dirty="0"/>
              <a:t>저는 주말에 사촌 형 집에 가려고 합니다</a:t>
            </a:r>
            <a:r>
              <a:rPr lang="en-US" altLang="ko-KR" dirty="0"/>
              <a:t>. </a:t>
            </a:r>
            <a:r>
              <a:rPr lang="ko-KR" altLang="en-US" dirty="0"/>
              <a:t>사촌 형과 같이 영화를 보려고 합니다</a:t>
            </a:r>
            <a:r>
              <a:rPr lang="en-US" altLang="ko-KR" dirty="0"/>
              <a:t>. </a:t>
            </a:r>
            <a:r>
              <a:rPr lang="ko-KR" altLang="en-US" dirty="0"/>
              <a:t>이야기도 많이 할 겁니다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3117850"/>
            <a:ext cx="4860290" cy="1826895"/>
          </a:xfrm>
        </p:spPr>
        <p:txBody>
          <a:bodyPr/>
          <a:lstStyle/>
          <a:p>
            <a:r>
              <a:rPr lang="ko-KR" altLang="en-US" dirty="0"/>
              <a:t>저는 사촌 형과 영화 이야기를 할 겁니다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저는 사촌 형과 함께 주말을 지내고 싶습니다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저는 집에서 영화를 보고 싶습니다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저는 사촌 형에게 이야기를 하러 갈 겁니다</a:t>
            </a:r>
            <a:r>
              <a:rPr lang="en-US" altLang="ko-KR" dirty="0"/>
              <a:t>.</a:t>
            </a:r>
          </a:p>
        </p:txBody>
      </p:sp>
      <p:sp>
        <p:nvSpPr>
          <p:cNvPr id="6" name="타원 5"/>
          <p:cNvSpPr/>
          <p:nvPr/>
        </p:nvSpPr>
        <p:spPr>
          <a:xfrm>
            <a:off x="635000" y="3743960"/>
            <a:ext cx="214630" cy="20637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9489" y="3479800"/>
            <a:ext cx="4595495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Tôi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sẽ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nói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chuyện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với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anh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họ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về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phim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ảnh</a:t>
            </a:r>
            <a:endParaRPr lang="ko-KR" altLang="en-US" sz="12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09650" y="3896360"/>
            <a:ext cx="5140325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Tôi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muốn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trải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qua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cuối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tuần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cùng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với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anh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họ</a:t>
            </a:r>
            <a:endParaRPr lang="ko-KR" altLang="en-US" sz="12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09650" y="4302760"/>
            <a:ext cx="4184015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Tôi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muốn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xem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phim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ở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nhà</a:t>
            </a:r>
            <a:endParaRPr lang="ko-KR" altLang="en-US" sz="12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09650" y="4719320"/>
            <a:ext cx="4634865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Tôi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địnhđến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để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nói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chuyện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với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anh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họ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tôi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.</a:t>
            </a:r>
            <a:endParaRPr lang="ko-KR" altLang="en-US" sz="12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>
            <a:spLocks/>
          </p:cNvSpPr>
          <p:nvPr/>
        </p:nvSpPr>
        <p:spPr>
          <a:xfrm>
            <a:off x="5750560" y="726440"/>
            <a:ext cx="4651375" cy="16160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defTabSz="5080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             ★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단어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★</a:t>
            </a:r>
            <a:endParaRPr lang="ko-KR" altLang="en-US" sz="11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주말에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Vào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cuối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tuần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     </a:t>
            </a:r>
            <a:endParaRPr lang="ko-KR" altLang="en-US" sz="11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사촌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형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Anh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họ</a:t>
            </a:r>
            <a:endParaRPr lang="ko-KR" altLang="en-US" sz="11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가려고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하다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가다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+&lt;으&gt;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려고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하다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Định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đi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  </a:t>
            </a:r>
            <a:endParaRPr lang="ko-KR" altLang="en-US" sz="11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〮-과/와 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같이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Cùng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với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 </a:t>
            </a:r>
            <a:endParaRPr lang="ko-KR" altLang="en-US" sz="11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이야기도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(를) 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하다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Nói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chuyện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          </a:t>
            </a:r>
            <a:endParaRPr lang="ko-KR" altLang="en-US" sz="11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1187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5" animBg="1"/>
      <p:bldP spid="8" grpId="1" animBg="1"/>
      <p:bldP spid="9" grpId="2" animBg="1"/>
      <p:bldP spid="10" grpId="3" animBg="1"/>
      <p:bldP spid="11" grpId="4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감사합니다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93358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/>
              <a:t>TOPIK </a:t>
            </a:r>
            <a:r>
              <a:rPr lang="ko-KR" altLang="en-US" dirty="0"/>
              <a:t>읽기 유형</a:t>
            </a:r>
            <a:r>
              <a:rPr lang="en-US" altLang="ko-KR" dirty="0"/>
              <a:t>5 </a:t>
            </a:r>
            <a:r>
              <a:rPr lang="ko-KR" altLang="en-US" dirty="0"/>
              <a:t>통합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10</a:t>
            </a: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ko-KR" altLang="en-US" dirty="0"/>
              <a:t>유형</a:t>
            </a:r>
            <a:r>
              <a:rPr lang="en-US" altLang="ko-KR"/>
              <a:t>5-②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765012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0"/>
          <p:cNvGrpSpPr>
            <a:grpSpLocks/>
          </p:cNvGrpSpPr>
          <p:nvPr/>
        </p:nvGrpSpPr>
        <p:grpSpPr bwMode="auto">
          <a:xfrm>
            <a:off x="2268538" y="484188"/>
            <a:ext cx="1684337" cy="439737"/>
            <a:chOff x="1819275" y="1450931"/>
            <a:chExt cx="1684338" cy="285794"/>
          </a:xfrm>
        </p:grpSpPr>
        <p:sp>
          <p:nvSpPr>
            <p:cNvPr id="13317" name="TextBox 22"/>
            <p:cNvSpPr txBox="1">
              <a:spLocks noChangeArrowheads="1"/>
            </p:cNvSpPr>
            <p:nvPr/>
          </p:nvSpPr>
          <p:spPr bwMode="auto">
            <a:xfrm>
              <a:off x="2173287" y="1450931"/>
              <a:ext cx="1007556" cy="2245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7899" tIns="33949" rIns="67899" bIns="33949">
              <a:spAutoFit/>
            </a:bodyPr>
            <a:lstStyle/>
            <a:p>
              <a:pPr eaLnBrk="1" latinLnBrk="1" hangingPunct="1"/>
              <a:r>
                <a:rPr lang="ko-KR" altLang="en-US" b="1" dirty="0">
                  <a:solidFill>
                    <a:srgbClr val="FFFF00"/>
                  </a:solidFill>
                  <a:latin typeface="나눔고딕 ExtraBold" pitchFamily="50" charset="-127"/>
                  <a:ea typeface="나눔고딕 ExtraBold" pitchFamily="50" charset="-127"/>
                </a:rPr>
                <a:t>목     차</a:t>
              </a:r>
            </a:p>
          </p:txBody>
        </p:sp>
        <p:pic>
          <p:nvPicPr>
            <p:cNvPr id="13318" name="그림 40" descr="강사명.pn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19275" y="1570038"/>
              <a:ext cx="1684338" cy="1666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3315" name="내용 개체 틀 2"/>
          <p:cNvSpPr>
            <a:spLocks noGrp="1"/>
          </p:cNvSpPr>
          <p:nvPr>
            <p:ph idx="1"/>
          </p:nvPr>
        </p:nvSpPr>
        <p:spPr>
          <a:xfrm>
            <a:off x="808038" y="1203325"/>
            <a:ext cx="2611437" cy="3516313"/>
          </a:xfrm>
        </p:spPr>
        <p:txBody>
          <a:bodyPr/>
          <a:lstStyle/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/>
              <a:t>1</a:t>
            </a:r>
            <a:r>
              <a:rPr sz="1400" dirty="0"/>
              <a:t>강 </a:t>
            </a:r>
            <a:r>
              <a:rPr lang="en-US" altLang="ko-KR" sz="1400" dirty="0"/>
              <a:t> </a:t>
            </a:r>
            <a:r>
              <a:rPr lang="ko-KR" altLang="en-US" sz="1400" dirty="0"/>
              <a:t>유형 </a:t>
            </a:r>
            <a:r>
              <a:rPr lang="en-US" altLang="ko-KR" sz="1400" dirty="0"/>
              <a:t>1 -</a:t>
            </a:r>
            <a:r>
              <a:rPr lang="ko-KR" altLang="en-US" sz="1400" dirty="0"/>
              <a:t> ①</a:t>
            </a:r>
            <a:endParaRPr lang="en-US" altLang="ko-KR" sz="1400" dirty="0"/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/>
              <a:t>2</a:t>
            </a:r>
            <a:r>
              <a:rPr sz="1400" dirty="0"/>
              <a:t>강 </a:t>
            </a:r>
            <a:r>
              <a:rPr lang="en-US" altLang="ko-KR" sz="1400" dirty="0"/>
              <a:t> </a:t>
            </a:r>
            <a:r>
              <a:rPr lang="ko-KR" altLang="en-US" sz="1400" dirty="0"/>
              <a:t>유형 </a:t>
            </a:r>
            <a:r>
              <a:rPr lang="en-US" altLang="ko-KR" sz="1400" dirty="0"/>
              <a:t>1 - </a:t>
            </a:r>
            <a:r>
              <a:rPr lang="ko-KR" altLang="en-US" sz="1400" dirty="0"/>
              <a:t>②</a:t>
            </a:r>
            <a:endParaRPr lang="en-US" altLang="ko-KR" sz="1400" dirty="0"/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/>
              <a:t>3</a:t>
            </a:r>
            <a:r>
              <a:rPr sz="1400" dirty="0"/>
              <a:t>강 </a:t>
            </a:r>
            <a:r>
              <a:rPr lang="en-US" altLang="ko-KR" sz="1400" dirty="0"/>
              <a:t> </a:t>
            </a:r>
            <a:r>
              <a:rPr lang="ko-KR" altLang="en-US" sz="1400" dirty="0"/>
              <a:t>유형 </a:t>
            </a:r>
            <a:r>
              <a:rPr lang="en-US" altLang="ko-KR" sz="1400" dirty="0"/>
              <a:t>2 - </a:t>
            </a:r>
            <a:r>
              <a:rPr lang="ko-KR" altLang="en-US" sz="1400" dirty="0"/>
              <a:t>①</a:t>
            </a:r>
            <a:endParaRPr lang="en-US" altLang="ko-KR" sz="1400" dirty="0"/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/>
              <a:t>4</a:t>
            </a:r>
            <a:r>
              <a:rPr sz="1400" dirty="0"/>
              <a:t>강 </a:t>
            </a:r>
            <a:r>
              <a:rPr lang="en-US" altLang="ko-KR" sz="1400" dirty="0"/>
              <a:t> </a:t>
            </a:r>
            <a:r>
              <a:rPr lang="ko-KR" altLang="en-US" sz="1400" dirty="0"/>
              <a:t>유형 </a:t>
            </a:r>
            <a:r>
              <a:rPr lang="en-US" altLang="ko-KR" sz="1400" dirty="0"/>
              <a:t>2 -</a:t>
            </a:r>
            <a:r>
              <a:rPr sz="1400" dirty="0"/>
              <a:t> ② </a:t>
            </a:r>
            <a:endParaRPr lang="en-US" altLang="ko-KR" sz="1400" dirty="0"/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/>
              <a:t>5</a:t>
            </a:r>
            <a:r>
              <a:rPr sz="1400" dirty="0"/>
              <a:t>강 </a:t>
            </a:r>
            <a:r>
              <a:rPr lang="en-US" altLang="ko-KR" sz="1400" dirty="0"/>
              <a:t> </a:t>
            </a:r>
            <a:r>
              <a:rPr lang="ko-KR" altLang="en-US" sz="1400" dirty="0"/>
              <a:t>유형 </a:t>
            </a:r>
            <a:r>
              <a:rPr lang="en-US" altLang="ko-KR" sz="1400" dirty="0"/>
              <a:t>3 -</a:t>
            </a:r>
            <a:r>
              <a:rPr sz="1400" dirty="0"/>
              <a:t> ①</a:t>
            </a:r>
            <a:endParaRPr lang="en-US" altLang="ko-KR" sz="1400" dirty="0"/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/>
              <a:t>6</a:t>
            </a:r>
            <a:r>
              <a:rPr sz="1400" dirty="0"/>
              <a:t>강 </a:t>
            </a:r>
            <a:r>
              <a:rPr lang="en-US" altLang="ko-KR" sz="1400" dirty="0"/>
              <a:t> </a:t>
            </a:r>
            <a:r>
              <a:rPr lang="ko-KR" altLang="en-US" sz="1400" dirty="0"/>
              <a:t>유형 </a:t>
            </a:r>
            <a:r>
              <a:rPr lang="en-US" altLang="ko-KR" sz="1400" dirty="0"/>
              <a:t>3 -</a:t>
            </a:r>
            <a:r>
              <a:rPr sz="1400" dirty="0"/>
              <a:t> </a:t>
            </a:r>
            <a:r>
              <a:rPr lang="ko-KR" altLang="en-US" sz="1400" dirty="0"/>
              <a:t>②</a:t>
            </a:r>
            <a:endParaRPr lang="en-US" altLang="ko-KR" sz="1400" dirty="0"/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/>
              <a:t>7</a:t>
            </a:r>
            <a:r>
              <a:rPr sz="1400" dirty="0"/>
              <a:t>강 </a:t>
            </a:r>
            <a:r>
              <a:rPr lang="en-US" altLang="ko-KR" sz="1400" dirty="0"/>
              <a:t> </a:t>
            </a:r>
            <a:r>
              <a:rPr lang="ko-KR" altLang="en-US" sz="1400" dirty="0"/>
              <a:t>유형 </a:t>
            </a:r>
            <a:r>
              <a:rPr lang="en-US" altLang="ko-KR" sz="1400" dirty="0"/>
              <a:t>4 - </a:t>
            </a:r>
            <a:r>
              <a:rPr lang="ko-KR" altLang="en-US" sz="1400" dirty="0"/>
              <a:t>①</a:t>
            </a:r>
            <a:endParaRPr lang="en-US" altLang="ko-KR" sz="1400" dirty="0"/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/>
              <a:t>8</a:t>
            </a:r>
            <a:r>
              <a:rPr sz="1400" dirty="0"/>
              <a:t>강 </a:t>
            </a:r>
            <a:r>
              <a:rPr lang="en-US" altLang="ko-KR" sz="1400" dirty="0"/>
              <a:t> </a:t>
            </a:r>
            <a:r>
              <a:rPr lang="ko-KR" altLang="en-US" sz="1400" dirty="0"/>
              <a:t>유형 </a:t>
            </a:r>
            <a:r>
              <a:rPr lang="en-US" altLang="ko-KR" sz="1400" dirty="0"/>
              <a:t>4 -</a:t>
            </a:r>
            <a:r>
              <a:rPr lang="ko-KR" altLang="en-US" sz="1400" dirty="0"/>
              <a:t> ②</a:t>
            </a:r>
            <a:endParaRPr lang="en-US" altLang="ko-KR" sz="1400" dirty="0"/>
          </a:p>
        </p:txBody>
      </p:sp>
      <p:sp>
        <p:nvSpPr>
          <p:cNvPr id="13316" name="내용 개체 틀 2"/>
          <p:cNvSpPr txBox="1">
            <a:spLocks/>
          </p:cNvSpPr>
          <p:nvPr/>
        </p:nvSpPr>
        <p:spPr bwMode="auto">
          <a:xfrm>
            <a:off x="3471863" y="1131888"/>
            <a:ext cx="2540000" cy="351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7899" tIns="33949" rIns="67899" bIns="33949">
            <a:spAutoFit/>
          </a:bodyPr>
          <a:lstStyle/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9</a:t>
            </a:r>
            <a:r>
              <a:rPr lang="ko-KR" altLang="en-US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강 </a:t>
            </a:r>
            <a:r>
              <a:rPr lang="en-US" altLang="ko-KR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유형 </a:t>
            </a:r>
            <a:r>
              <a:rPr lang="en-US" altLang="ko-KR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5 -</a:t>
            </a:r>
            <a:r>
              <a:rPr lang="en-US" altLang="ko-KR" sz="1400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400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①</a:t>
            </a:r>
            <a:endParaRPr lang="en-US" altLang="ko-KR" sz="14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10</a:t>
            </a:r>
            <a:r>
              <a:rPr lang="ko-KR" altLang="en-US" sz="1400" b="1" dirty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강 </a:t>
            </a:r>
            <a:r>
              <a:rPr lang="en-US" altLang="ko-KR" sz="1400" b="1" dirty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400" b="1" dirty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유형 </a:t>
            </a:r>
            <a:r>
              <a:rPr lang="en-US" altLang="ko-KR" sz="1400" b="1" dirty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5 -</a:t>
            </a:r>
            <a:r>
              <a:rPr lang="ko-KR" altLang="en-US" sz="1400" b="1" dirty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②</a:t>
            </a:r>
            <a:endParaRPr lang="en-US" altLang="ko-KR" sz="1400" b="1" dirty="0">
              <a:solidFill>
                <a:srgbClr val="FF00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11</a:t>
            </a:r>
            <a:r>
              <a:rPr lang="ko-KR" altLang="en-US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강 </a:t>
            </a:r>
            <a:r>
              <a:rPr lang="en-US" altLang="ko-KR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유형 </a:t>
            </a:r>
            <a:r>
              <a:rPr lang="en-US" altLang="ko-KR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6 -</a:t>
            </a:r>
            <a:r>
              <a:rPr lang="ko-KR" altLang="en-US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①</a:t>
            </a:r>
            <a:endParaRPr lang="en-US" altLang="ko-KR" sz="1400" b="1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12</a:t>
            </a:r>
            <a:r>
              <a:rPr lang="ko-KR" altLang="en-US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강 </a:t>
            </a:r>
            <a:r>
              <a:rPr lang="en-US" altLang="ko-KR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유형 </a:t>
            </a:r>
            <a:r>
              <a:rPr lang="en-US" altLang="ko-KR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6 -</a:t>
            </a:r>
            <a:r>
              <a:rPr lang="ko-KR" altLang="en-US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②</a:t>
            </a:r>
            <a:endParaRPr lang="en-US" altLang="ko-KR" sz="1400" b="1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13</a:t>
            </a:r>
            <a:r>
              <a:rPr lang="ko-KR" altLang="en-US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강 </a:t>
            </a:r>
            <a:r>
              <a:rPr lang="en-US" altLang="ko-KR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유형 </a:t>
            </a:r>
            <a:r>
              <a:rPr lang="en-US" altLang="ko-KR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7 -</a:t>
            </a:r>
            <a:r>
              <a:rPr lang="ko-KR" altLang="en-US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①</a:t>
            </a:r>
            <a:endParaRPr lang="en-US" altLang="ko-KR" sz="1400" b="1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14</a:t>
            </a:r>
            <a:r>
              <a:rPr lang="ko-KR" altLang="en-US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강 </a:t>
            </a:r>
            <a:r>
              <a:rPr lang="en-US" altLang="ko-KR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유형 </a:t>
            </a:r>
            <a:r>
              <a:rPr lang="en-US" altLang="ko-KR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7</a:t>
            </a:r>
            <a:r>
              <a:rPr lang="ko-KR" altLang="en-US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- </a:t>
            </a:r>
            <a:r>
              <a:rPr lang="ko-KR" altLang="en-US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②</a:t>
            </a:r>
            <a:endParaRPr lang="en-US" altLang="ko-KR" sz="1400" b="1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15</a:t>
            </a:r>
            <a:r>
              <a:rPr lang="ko-KR" altLang="en-US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강 </a:t>
            </a:r>
            <a:r>
              <a:rPr lang="en-US" altLang="ko-KR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유형 </a:t>
            </a:r>
            <a:r>
              <a:rPr lang="en-US" altLang="ko-KR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7 - ③</a:t>
            </a: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16</a:t>
            </a:r>
            <a:r>
              <a:rPr lang="ko-KR" altLang="en-US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강 </a:t>
            </a:r>
            <a:r>
              <a:rPr lang="en-US" altLang="ko-KR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유형 </a:t>
            </a:r>
            <a:r>
              <a:rPr lang="en-US" altLang="ko-KR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7 - ④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유형 </a:t>
            </a:r>
            <a:r>
              <a:rPr lang="en-US" altLang="ko-KR" dirty="0"/>
              <a:t>5(46~48): </a:t>
            </a:r>
            <a:r>
              <a:rPr lang="ko-KR" altLang="en-US" dirty="0"/>
              <a:t>글의 중심 생각 파악</a:t>
            </a:r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ko-KR" sz="1800" dirty="0"/>
              <a:t>9</a:t>
            </a:r>
            <a:r>
              <a:rPr lang="en-US" altLang="ko-KR" sz="1800" b="0" dirty="0"/>
              <a:t>. </a:t>
            </a:r>
            <a:r>
              <a:rPr lang="ko-KR" altLang="en-US" sz="1800" b="0" dirty="0"/>
              <a:t>다음을 읽고 중심 생각을 고르십시오</a:t>
            </a:r>
            <a:r>
              <a:rPr lang="en-US" altLang="ko-KR" sz="1800" b="0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ko-KR" altLang="en-US" dirty="0"/>
              <a:t>저는 올해 고등학교를 졸업합니다</a:t>
            </a:r>
            <a:r>
              <a:rPr lang="en-US" altLang="ko-KR" dirty="0"/>
              <a:t>. </a:t>
            </a:r>
            <a:r>
              <a:rPr lang="ko-KR" altLang="en-US" dirty="0"/>
              <a:t>졸업을 하면 회사에서 일하려고 합니다</a:t>
            </a:r>
            <a:r>
              <a:rPr lang="en-US" altLang="ko-KR" dirty="0"/>
              <a:t>. </a:t>
            </a:r>
            <a:r>
              <a:rPr lang="ko-KR" altLang="en-US" dirty="0"/>
              <a:t>그래서 요즘 좋은 회사를 찾고 있습니다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ko-KR" altLang="en-US" dirty="0"/>
              <a:t>저는 올해 학교를 졸업하고 싶습니다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저는 좋은 고등학교를 찾고 싶습니다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저는 졸업 후에 회사원이 되고 싶습니다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저는 학교에서 일하고 싶습니다</a:t>
            </a:r>
            <a:r>
              <a:rPr lang="en-US" altLang="ko-KR" dirty="0"/>
              <a:t>.</a:t>
            </a:r>
          </a:p>
        </p:txBody>
      </p:sp>
      <p:sp>
        <p:nvSpPr>
          <p:cNvPr id="6" name="타원 5"/>
          <p:cNvSpPr/>
          <p:nvPr/>
        </p:nvSpPr>
        <p:spPr>
          <a:xfrm>
            <a:off x="635309" y="4157874"/>
            <a:ext cx="214522" cy="20647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11329" y="493836"/>
            <a:ext cx="4532671" cy="1869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★ 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단어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★</a:t>
            </a:r>
          </a:p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올해 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– this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year                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고등학교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high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school </a:t>
            </a:r>
          </a:p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졸업하다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graduate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     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회사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company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endParaRPr lang="en-US" altLang="ko-KR" sz="11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일하려고 하다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일하다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+&lt;</a:t>
            </a:r>
            <a:r>
              <a:rPr lang="ko-KR" altLang="en-US"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으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&gt;</a:t>
            </a:r>
            <a:r>
              <a:rPr lang="ko-KR" altLang="en-US"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려고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하다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 – be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supposed to work     </a:t>
            </a:r>
          </a:p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그래서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therefore    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요즘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these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days, now    </a:t>
            </a:r>
          </a:p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                   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좋은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좋다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+-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은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 – good  </a:t>
            </a:r>
          </a:p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                   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찾고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있다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- be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looking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99518" y="3479652"/>
            <a:ext cx="45950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졸업하다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+-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고 싶다 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= want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to graduate(X)  </a:t>
            </a:r>
            <a:endParaRPr lang="ko-KR" altLang="en-US" sz="12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09678" y="3896212"/>
            <a:ext cx="51395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I want to find a good high school.(X)  </a:t>
            </a:r>
            <a:endParaRPr lang="ko-KR" altLang="en-US" sz="12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09677" y="4302612"/>
            <a:ext cx="48503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졸업을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하면 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= graduate and then, 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회사원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= office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worker   </a:t>
            </a:r>
            <a:endParaRPr lang="ko-KR" altLang="en-US" sz="12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09678" y="4719172"/>
            <a:ext cx="46340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I want to work at school.(X)  </a:t>
            </a:r>
            <a:endParaRPr lang="ko-KR" altLang="en-US" sz="12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2" name="타원 11"/>
          <p:cNvSpPr/>
          <p:nvPr/>
        </p:nvSpPr>
        <p:spPr>
          <a:xfrm>
            <a:off x="5958348" y="2330245"/>
            <a:ext cx="865239" cy="599768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회사</a:t>
            </a:r>
            <a:r>
              <a:rPr lang="en-US" altLang="ko-KR" sz="16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endParaRPr lang="ko-KR" altLang="en-US" sz="1600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3" name="타원 12"/>
          <p:cNvSpPr/>
          <p:nvPr/>
        </p:nvSpPr>
        <p:spPr>
          <a:xfrm>
            <a:off x="5402823" y="3406881"/>
            <a:ext cx="791495" cy="55552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졸업</a:t>
            </a:r>
          </a:p>
        </p:txBody>
      </p:sp>
      <p:sp>
        <p:nvSpPr>
          <p:cNvPr id="14" name="타원 13"/>
          <p:cNvSpPr/>
          <p:nvPr/>
        </p:nvSpPr>
        <p:spPr>
          <a:xfrm>
            <a:off x="6095997" y="3706761"/>
            <a:ext cx="1120877" cy="48176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고등학교</a:t>
            </a:r>
          </a:p>
        </p:txBody>
      </p:sp>
      <p:sp>
        <p:nvSpPr>
          <p:cNvPr id="15" name="타원 14"/>
          <p:cNvSpPr/>
          <p:nvPr/>
        </p:nvSpPr>
        <p:spPr>
          <a:xfrm>
            <a:off x="6145152" y="4599041"/>
            <a:ext cx="1229031" cy="45597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찾고 있다</a:t>
            </a:r>
          </a:p>
        </p:txBody>
      </p:sp>
      <p:sp>
        <p:nvSpPr>
          <p:cNvPr id="16" name="타원 15"/>
          <p:cNvSpPr/>
          <p:nvPr/>
        </p:nvSpPr>
        <p:spPr>
          <a:xfrm>
            <a:off x="5919019" y="2998837"/>
            <a:ext cx="1651819" cy="55552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일하려고 하다</a:t>
            </a:r>
          </a:p>
        </p:txBody>
      </p:sp>
      <p:sp>
        <p:nvSpPr>
          <p:cNvPr id="17" name="타원 16"/>
          <p:cNvSpPr/>
          <p:nvPr/>
        </p:nvSpPr>
        <p:spPr>
          <a:xfrm>
            <a:off x="5299592" y="4253674"/>
            <a:ext cx="1224116" cy="46703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좋은 회사</a:t>
            </a:r>
          </a:p>
        </p:txBody>
      </p:sp>
    </p:spTree>
    <p:extLst>
      <p:ext uri="{BB962C8B-B14F-4D97-AF65-F5344CB8AC3E}">
        <p14:creationId xmlns:p14="http://schemas.microsoft.com/office/powerpoint/2010/main" val="3769613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  <p:bldP spid="9" grpId="0"/>
      <p:bldP spid="10" grpId="0"/>
      <p:bldP spid="11" grpId="0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유형 </a:t>
            </a:r>
            <a:r>
              <a:rPr lang="en-US" altLang="ko-KR" dirty="0"/>
              <a:t>5(46~48): </a:t>
            </a:r>
            <a:r>
              <a:rPr lang="ko-KR" altLang="en-US" dirty="0"/>
              <a:t>글의 중심 생각 파악</a:t>
            </a:r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ko-KR" sz="1800" dirty="0"/>
              <a:t>10</a:t>
            </a:r>
            <a:r>
              <a:rPr lang="en-US" altLang="ko-KR" sz="1800" b="0" dirty="0"/>
              <a:t>. </a:t>
            </a:r>
            <a:r>
              <a:rPr lang="ko-KR" altLang="en-US" sz="1800" b="0" dirty="0"/>
              <a:t>다음을 읽고 중심 생각을 고르십시오</a:t>
            </a:r>
            <a:r>
              <a:rPr lang="en-US" altLang="ko-KR" sz="1800" b="0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ko-KR" altLang="en-US" dirty="0"/>
              <a:t>제 동생은 시골 학교에서 학생들을 가르칩니다</a:t>
            </a:r>
            <a:r>
              <a:rPr lang="en-US" altLang="ko-KR" dirty="0"/>
              <a:t>. </a:t>
            </a:r>
            <a:r>
              <a:rPr lang="ko-KR" altLang="en-US" dirty="0"/>
              <a:t>이번 주말에 동생이 집에 올 겁니다</a:t>
            </a:r>
            <a:r>
              <a:rPr lang="en-US" altLang="ko-KR" dirty="0"/>
              <a:t>. </a:t>
            </a:r>
            <a:r>
              <a:rPr lang="ko-KR" altLang="en-US" dirty="0"/>
              <a:t>빨리 주말이 오면 좋겠습니다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ko-KR" altLang="en-US" dirty="0"/>
              <a:t>저는 동생 학교에서 공부하고 싶습니다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저는 동생을 빨리 보고 싶습니다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저는 주말에 집에 가고 싶습니다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저는 시골에서 살고 싶습니다</a:t>
            </a:r>
            <a:r>
              <a:rPr lang="en-US" altLang="ko-KR" dirty="0"/>
              <a:t>.</a:t>
            </a:r>
          </a:p>
        </p:txBody>
      </p:sp>
      <p:sp>
        <p:nvSpPr>
          <p:cNvPr id="6" name="타원 5"/>
          <p:cNvSpPr/>
          <p:nvPr/>
        </p:nvSpPr>
        <p:spPr>
          <a:xfrm>
            <a:off x="645141" y="3731811"/>
            <a:ext cx="214522" cy="20647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9518" y="3479652"/>
            <a:ext cx="45950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I want to study in my brother(sister)’s school.(X)  </a:t>
            </a:r>
            <a:endParaRPr lang="ko-KR" altLang="en-US" sz="12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09678" y="3896212"/>
            <a:ext cx="51395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I want to see my brother soon.  </a:t>
            </a:r>
            <a:endParaRPr lang="ko-KR" altLang="en-US" sz="12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09677" y="4302612"/>
            <a:ext cx="41831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I want to go home on the weekend.(X)    </a:t>
            </a:r>
            <a:endParaRPr lang="ko-KR" altLang="en-US" sz="12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09678" y="4719172"/>
            <a:ext cx="46340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I want to live in the countryside.  </a:t>
            </a:r>
            <a:endParaRPr lang="ko-KR" altLang="en-US" sz="12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11329" y="493836"/>
            <a:ext cx="4532671" cy="1361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★ 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단어 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★</a:t>
            </a:r>
          </a:p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동생 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– younger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sibling             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시골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countryside </a:t>
            </a:r>
          </a:p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학생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student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                    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가르치다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teach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</a:t>
            </a:r>
            <a:endParaRPr lang="en-US" altLang="ko-KR" sz="11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빨리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soon, fast, quickly         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그래서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therefore    </a:t>
            </a:r>
          </a:p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오면 좋겠다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오다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+&lt;</a:t>
            </a:r>
            <a:r>
              <a:rPr lang="ko-KR" altLang="en-US"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으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&gt;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면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 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좋겠다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 – wish come    </a:t>
            </a:r>
          </a:p>
        </p:txBody>
      </p:sp>
      <p:sp>
        <p:nvSpPr>
          <p:cNvPr id="13" name="타원 12"/>
          <p:cNvSpPr/>
          <p:nvPr/>
        </p:nvSpPr>
        <p:spPr>
          <a:xfrm>
            <a:off x="5899354" y="2349909"/>
            <a:ext cx="865239" cy="599768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동생</a:t>
            </a:r>
          </a:p>
        </p:txBody>
      </p:sp>
      <p:sp>
        <p:nvSpPr>
          <p:cNvPr id="14" name="타원 13"/>
          <p:cNvSpPr/>
          <p:nvPr/>
        </p:nvSpPr>
        <p:spPr>
          <a:xfrm>
            <a:off x="5196350" y="2816941"/>
            <a:ext cx="791495" cy="55552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시골 학교</a:t>
            </a:r>
          </a:p>
        </p:txBody>
      </p:sp>
      <p:sp>
        <p:nvSpPr>
          <p:cNvPr id="15" name="타원 14"/>
          <p:cNvSpPr/>
          <p:nvPr/>
        </p:nvSpPr>
        <p:spPr>
          <a:xfrm>
            <a:off x="5171768" y="4188540"/>
            <a:ext cx="934064" cy="42278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주말</a:t>
            </a:r>
          </a:p>
        </p:txBody>
      </p:sp>
      <p:sp>
        <p:nvSpPr>
          <p:cNvPr id="16" name="타원 15"/>
          <p:cNvSpPr/>
          <p:nvPr/>
        </p:nvSpPr>
        <p:spPr>
          <a:xfrm>
            <a:off x="5909188" y="4522839"/>
            <a:ext cx="1002889" cy="42401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좋겠다</a:t>
            </a:r>
          </a:p>
        </p:txBody>
      </p:sp>
      <p:sp>
        <p:nvSpPr>
          <p:cNvPr id="17" name="타원 16"/>
          <p:cNvSpPr/>
          <p:nvPr/>
        </p:nvSpPr>
        <p:spPr>
          <a:xfrm>
            <a:off x="6558117" y="2861186"/>
            <a:ext cx="1140542" cy="55552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가르치다</a:t>
            </a:r>
          </a:p>
        </p:txBody>
      </p:sp>
      <p:sp>
        <p:nvSpPr>
          <p:cNvPr id="18" name="타원 17"/>
          <p:cNvSpPr/>
          <p:nvPr/>
        </p:nvSpPr>
        <p:spPr>
          <a:xfrm>
            <a:off x="6022258" y="3888654"/>
            <a:ext cx="1243781" cy="530943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집에 오다</a:t>
            </a:r>
          </a:p>
        </p:txBody>
      </p:sp>
      <p:sp>
        <p:nvSpPr>
          <p:cNvPr id="19" name="타원 18"/>
          <p:cNvSpPr/>
          <p:nvPr/>
        </p:nvSpPr>
        <p:spPr>
          <a:xfrm>
            <a:off x="5864942" y="3180734"/>
            <a:ext cx="791495" cy="55552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학생</a:t>
            </a:r>
          </a:p>
        </p:txBody>
      </p:sp>
    </p:spTree>
    <p:extLst>
      <p:ext uri="{BB962C8B-B14F-4D97-AF65-F5344CB8AC3E}">
        <p14:creationId xmlns:p14="http://schemas.microsoft.com/office/powerpoint/2010/main" val="470313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9" grpId="0"/>
      <p:bldP spid="10" grpId="0"/>
      <p:bldP spid="11" grpId="0"/>
      <p:bldP spid="12" grpId="0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유형 </a:t>
            </a:r>
            <a:r>
              <a:rPr lang="en-US" altLang="ko-KR" dirty="0"/>
              <a:t>5(46~48): </a:t>
            </a:r>
            <a:r>
              <a:rPr lang="ko-KR" altLang="en-US" dirty="0"/>
              <a:t>글의 중심 생각 파악</a:t>
            </a:r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ko-KR" sz="1800" b="0" dirty="0"/>
              <a:t>12. </a:t>
            </a:r>
            <a:r>
              <a:rPr lang="ko-KR" altLang="en-US" sz="1800" b="0" dirty="0"/>
              <a:t>다음을 읽고 중심 생각을 고르십시오</a:t>
            </a:r>
            <a:r>
              <a:rPr lang="en-US" altLang="ko-KR" sz="1800" b="0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ko-KR" altLang="en-US" dirty="0"/>
              <a:t>저는 아침에 일어나서 라디오를 켜고 음악을 듣습니다</a:t>
            </a:r>
            <a:r>
              <a:rPr lang="en-US" altLang="ko-KR" dirty="0"/>
              <a:t>. </a:t>
            </a:r>
            <a:r>
              <a:rPr lang="ko-KR" altLang="en-US" dirty="0"/>
              <a:t>음악을 들으면 기분이 좋습니다</a:t>
            </a:r>
            <a:r>
              <a:rPr lang="en-US" altLang="ko-KR" dirty="0"/>
              <a:t>. </a:t>
            </a:r>
            <a:r>
              <a:rPr lang="ko-KR" altLang="en-US" dirty="0"/>
              <a:t>그래서 청소할 때나 공부할 때 음악을 자주 듣습니다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ko-KR" altLang="en-US" dirty="0"/>
              <a:t>저는 음악 공부를 하고 싶습니다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저는 음악 듣는 것이 즐겁습니다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저는 아침에 라디오를 듣고 싶습니다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저는 청소하는 것을 좋아합니다</a:t>
            </a:r>
            <a:r>
              <a:rPr lang="en-US" altLang="ko-KR" dirty="0"/>
              <a:t>.</a:t>
            </a:r>
          </a:p>
        </p:txBody>
      </p:sp>
      <p:sp>
        <p:nvSpPr>
          <p:cNvPr id="6" name="타원 5"/>
          <p:cNvSpPr/>
          <p:nvPr/>
        </p:nvSpPr>
        <p:spPr>
          <a:xfrm>
            <a:off x="635309" y="3744218"/>
            <a:ext cx="214522" cy="20647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9518" y="3479652"/>
            <a:ext cx="45950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하고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싶다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하다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+-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고 싶다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)= want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to do  </a:t>
            </a:r>
            <a:endParaRPr lang="ko-KR" altLang="en-US" sz="12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09678" y="3896212"/>
            <a:ext cx="51395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~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이 즐겁다 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= be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fun with, 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음악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듣는 것 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– listening to music  </a:t>
            </a:r>
            <a:endParaRPr lang="ko-KR" altLang="en-US" sz="12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09677" y="4302612"/>
            <a:ext cx="41831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I want to listen to the radio in the morning.   </a:t>
            </a:r>
            <a:endParaRPr lang="ko-KR" altLang="en-US" sz="12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09678" y="4719172"/>
            <a:ext cx="46340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~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하는 것을 좋아하다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= like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to V  </a:t>
            </a:r>
            <a:endParaRPr lang="ko-KR" altLang="en-US" sz="12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11329" y="493836"/>
            <a:ext cx="4532671" cy="23775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★ 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단어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★</a:t>
            </a:r>
          </a:p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아침에 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– in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the morning      </a:t>
            </a:r>
          </a:p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일어나서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일어나다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+-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아서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 – wake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up and</a:t>
            </a:r>
          </a:p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라디오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radio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켜고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켜다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+-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고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 – turn on and</a:t>
            </a:r>
          </a:p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음악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music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듣다 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– listen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to    </a:t>
            </a:r>
          </a:p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                   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음악을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들으면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listening to music    </a:t>
            </a:r>
          </a:p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                   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기분이 좋다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feel good  </a:t>
            </a:r>
          </a:p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                   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할 때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- when          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청소 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– cleaning  </a:t>
            </a:r>
          </a:p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                   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공부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studying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endParaRPr lang="en-US" altLang="ko-KR" sz="11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3" name="타원 12"/>
          <p:cNvSpPr/>
          <p:nvPr/>
        </p:nvSpPr>
        <p:spPr>
          <a:xfrm>
            <a:off x="5663380" y="2949677"/>
            <a:ext cx="865239" cy="599768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음악</a:t>
            </a:r>
          </a:p>
        </p:txBody>
      </p:sp>
      <p:sp>
        <p:nvSpPr>
          <p:cNvPr id="14" name="타원 13"/>
          <p:cNvSpPr/>
          <p:nvPr/>
        </p:nvSpPr>
        <p:spPr>
          <a:xfrm>
            <a:off x="5456732" y="3686590"/>
            <a:ext cx="791495" cy="378543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듣다</a:t>
            </a:r>
          </a:p>
        </p:txBody>
      </p:sp>
      <p:sp>
        <p:nvSpPr>
          <p:cNvPr id="15" name="타원 14"/>
          <p:cNvSpPr/>
          <p:nvPr/>
        </p:nvSpPr>
        <p:spPr>
          <a:xfrm>
            <a:off x="5512862" y="4130902"/>
            <a:ext cx="1494503" cy="42278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기분이 좋다</a:t>
            </a:r>
          </a:p>
        </p:txBody>
      </p:sp>
      <p:sp>
        <p:nvSpPr>
          <p:cNvPr id="16" name="타원 15"/>
          <p:cNvSpPr/>
          <p:nvPr/>
        </p:nvSpPr>
        <p:spPr>
          <a:xfrm>
            <a:off x="5915986" y="4639725"/>
            <a:ext cx="1297857" cy="45597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공부할 때</a:t>
            </a:r>
          </a:p>
        </p:txBody>
      </p:sp>
      <p:sp>
        <p:nvSpPr>
          <p:cNvPr id="17" name="타원 16"/>
          <p:cNvSpPr/>
          <p:nvPr/>
        </p:nvSpPr>
        <p:spPr>
          <a:xfrm>
            <a:off x="6145164" y="3485706"/>
            <a:ext cx="1012722" cy="39329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라디오</a:t>
            </a:r>
          </a:p>
        </p:txBody>
      </p:sp>
      <p:sp>
        <p:nvSpPr>
          <p:cNvPr id="18" name="타원 17"/>
          <p:cNvSpPr/>
          <p:nvPr/>
        </p:nvSpPr>
        <p:spPr>
          <a:xfrm>
            <a:off x="4691868" y="4499611"/>
            <a:ext cx="1233949" cy="43753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청소할 때</a:t>
            </a:r>
          </a:p>
        </p:txBody>
      </p:sp>
    </p:spTree>
    <p:extLst>
      <p:ext uri="{BB962C8B-B14F-4D97-AF65-F5344CB8AC3E}">
        <p14:creationId xmlns:p14="http://schemas.microsoft.com/office/powerpoint/2010/main" val="3509989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9" grpId="0"/>
      <p:bldP spid="10" grpId="0"/>
      <p:bldP spid="11" grpId="0"/>
      <p:bldP spid="12" grpId="0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유형 </a:t>
            </a:r>
            <a:r>
              <a:rPr lang="en-US" altLang="ko-KR" dirty="0"/>
              <a:t>5(46~48): </a:t>
            </a:r>
            <a:r>
              <a:rPr lang="ko-KR" altLang="en-US" dirty="0"/>
              <a:t>글의 중심 생각 파악</a:t>
            </a:r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ko-KR" sz="1800" b="0" dirty="0"/>
              <a:t>13. </a:t>
            </a:r>
            <a:r>
              <a:rPr lang="ko-KR" altLang="en-US" sz="1800" b="0" dirty="0"/>
              <a:t>다음을 읽고 중심 생각을 고르십시오</a:t>
            </a:r>
            <a:r>
              <a:rPr lang="en-US" altLang="ko-KR" sz="1800" b="0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ko-KR" altLang="en-US" dirty="0"/>
              <a:t>일이 재미없으면 그 일을 오래 하기 힘듭니다</a:t>
            </a:r>
            <a:r>
              <a:rPr lang="en-US" altLang="ko-KR" dirty="0"/>
              <a:t>. </a:t>
            </a:r>
            <a:r>
              <a:rPr lang="ko-KR" altLang="en-US" dirty="0"/>
              <a:t>그래서 저는 재미있는 일을 찾고 있습니다</a:t>
            </a:r>
            <a:r>
              <a:rPr lang="en-US" altLang="ko-KR" dirty="0"/>
              <a:t>. </a:t>
            </a:r>
            <a:r>
              <a:rPr lang="ko-KR" altLang="en-US" dirty="0"/>
              <a:t>시간이 많이 걸리겠지만 즐겁게 할 수 있는 일을 찾을 겁니다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ko-KR" altLang="en-US" dirty="0"/>
              <a:t>저는 지금 일을 시작할 겁니다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저는 재미있는 일을 하고 싶습니다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저는 일을 많이 할 겁니다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저는 일을 빨리 찾고 싶습니다</a:t>
            </a:r>
            <a:r>
              <a:rPr lang="en-US" altLang="ko-KR" dirty="0"/>
              <a:t>.</a:t>
            </a:r>
          </a:p>
        </p:txBody>
      </p:sp>
      <p:sp>
        <p:nvSpPr>
          <p:cNvPr id="6" name="타원 5"/>
          <p:cNvSpPr/>
          <p:nvPr/>
        </p:nvSpPr>
        <p:spPr>
          <a:xfrm>
            <a:off x="635309" y="3736960"/>
            <a:ext cx="214522" cy="20647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9518" y="3479652"/>
            <a:ext cx="45950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시작할 겁니다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시작하다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+-&lt;</a:t>
            </a:r>
            <a:r>
              <a:rPr lang="ko-KR" altLang="en-US" sz="12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으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&gt;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ㄹ 것이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+-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ㅂ니다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)= will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start  </a:t>
            </a:r>
            <a:endParaRPr lang="ko-KR" altLang="en-US" sz="12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09678" y="3896212"/>
            <a:ext cx="51395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I want to have a fun job.  </a:t>
            </a:r>
            <a:endParaRPr lang="ko-KR" altLang="en-US" sz="12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09677" y="4302612"/>
            <a:ext cx="41831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I will work a lot.   </a:t>
            </a:r>
            <a:endParaRPr lang="ko-KR" altLang="en-US" sz="12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09678" y="4719172"/>
            <a:ext cx="46340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I want to find a job soon.  </a:t>
            </a:r>
            <a:endParaRPr lang="ko-KR" altLang="en-US" sz="12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11329" y="493836"/>
            <a:ext cx="4532671" cy="23775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★ 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단어 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★</a:t>
            </a:r>
          </a:p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일 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– work     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재미없으면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재미없다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+&lt;</a:t>
            </a:r>
            <a:r>
              <a:rPr lang="ko-KR" altLang="en-US"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으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&gt;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면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 – if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it is not fun</a:t>
            </a:r>
          </a:p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오래 하기 힘들다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오래 하다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+-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기 힘들다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 – be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hard to do long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     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재미있는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재미있다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+-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는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 – fun, interesting</a:t>
            </a:r>
          </a:p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찾고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있다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찾다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+-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고 있다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 – be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looking for </a:t>
            </a:r>
          </a:p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                   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시간이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걸리겠지만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take time, but~</a:t>
            </a:r>
          </a:p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                      (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시간이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걸리다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+-</a:t>
            </a:r>
            <a:r>
              <a:rPr lang="ko-KR" altLang="en-US"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겠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지만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    </a:t>
            </a:r>
          </a:p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                   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즐겁게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joyfully   </a:t>
            </a:r>
          </a:p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                   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할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수 있는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할 수 있다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는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 – able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to</a:t>
            </a:r>
          </a:p>
        </p:txBody>
      </p:sp>
      <p:sp>
        <p:nvSpPr>
          <p:cNvPr id="13" name="타원 12"/>
          <p:cNvSpPr/>
          <p:nvPr/>
        </p:nvSpPr>
        <p:spPr>
          <a:xfrm>
            <a:off x="5506075" y="2900516"/>
            <a:ext cx="639098" cy="599768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일</a:t>
            </a:r>
          </a:p>
        </p:txBody>
      </p:sp>
      <p:sp>
        <p:nvSpPr>
          <p:cNvPr id="14" name="타원 13"/>
          <p:cNvSpPr/>
          <p:nvPr/>
        </p:nvSpPr>
        <p:spPr>
          <a:xfrm>
            <a:off x="4434358" y="3770670"/>
            <a:ext cx="2035277" cy="41787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오래 하기 힘들다</a:t>
            </a:r>
          </a:p>
        </p:txBody>
      </p:sp>
      <p:sp>
        <p:nvSpPr>
          <p:cNvPr id="15" name="타원 14"/>
          <p:cNvSpPr/>
          <p:nvPr/>
        </p:nvSpPr>
        <p:spPr>
          <a:xfrm>
            <a:off x="5820701" y="4227870"/>
            <a:ext cx="1504336" cy="34413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재미있는 일</a:t>
            </a:r>
          </a:p>
        </p:txBody>
      </p:sp>
      <p:sp>
        <p:nvSpPr>
          <p:cNvPr id="16" name="타원 15"/>
          <p:cNvSpPr/>
          <p:nvPr/>
        </p:nvSpPr>
        <p:spPr>
          <a:xfrm>
            <a:off x="5299597" y="4705963"/>
            <a:ext cx="1386346" cy="36748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찾고 있다</a:t>
            </a:r>
          </a:p>
        </p:txBody>
      </p:sp>
      <p:sp>
        <p:nvSpPr>
          <p:cNvPr id="17" name="타원 16"/>
          <p:cNvSpPr/>
          <p:nvPr/>
        </p:nvSpPr>
        <p:spPr>
          <a:xfrm>
            <a:off x="5722392" y="3519949"/>
            <a:ext cx="1563328" cy="33429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재미없으면</a:t>
            </a:r>
          </a:p>
        </p:txBody>
      </p:sp>
      <p:sp>
        <p:nvSpPr>
          <p:cNvPr id="18" name="타원 17"/>
          <p:cNvSpPr/>
          <p:nvPr/>
        </p:nvSpPr>
        <p:spPr>
          <a:xfrm>
            <a:off x="3834586" y="4390102"/>
            <a:ext cx="2320413" cy="35888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즐겁게 할 수 있는 일</a:t>
            </a:r>
          </a:p>
        </p:txBody>
      </p:sp>
    </p:spTree>
    <p:extLst>
      <p:ext uri="{BB962C8B-B14F-4D97-AF65-F5344CB8AC3E}">
        <p14:creationId xmlns:p14="http://schemas.microsoft.com/office/powerpoint/2010/main" val="130430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9" grpId="0"/>
      <p:bldP spid="10" grpId="0"/>
      <p:bldP spid="11" grpId="0"/>
      <p:bldP spid="12" grpId="0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유형 </a:t>
            </a:r>
            <a:r>
              <a:rPr lang="en-US" altLang="ko-KR" dirty="0"/>
              <a:t>5(46~48): </a:t>
            </a:r>
            <a:r>
              <a:rPr lang="ko-KR" altLang="en-US" dirty="0"/>
              <a:t>글의 중심 생각 파악</a:t>
            </a:r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ko-KR" sz="1800" b="0" dirty="0"/>
              <a:t>14. </a:t>
            </a:r>
            <a:r>
              <a:rPr lang="ko-KR" altLang="en-US" sz="1800" b="0" dirty="0"/>
              <a:t>다음을 읽고 중심 생각을 고르십시오</a:t>
            </a:r>
            <a:r>
              <a:rPr lang="en-US" altLang="ko-KR" sz="1800" b="0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dirty="0"/>
              <a:t>   저는 춤을 잘 못 춥니다</a:t>
            </a:r>
            <a:r>
              <a:rPr lang="en-US" altLang="ko-KR" dirty="0"/>
              <a:t>. </a:t>
            </a:r>
            <a:r>
              <a:rPr lang="ko-KR" altLang="en-US" dirty="0"/>
              <a:t>그런데 제 친구는 춤을 정말 잘 춥니다</a:t>
            </a:r>
            <a:r>
              <a:rPr lang="en-US" altLang="ko-KR" dirty="0"/>
              <a:t>. </a:t>
            </a:r>
            <a:r>
              <a:rPr lang="ko-KR" altLang="en-US" dirty="0"/>
              <a:t>저도 그 친구처럼 되고 싶습니다</a:t>
            </a:r>
            <a:r>
              <a:rPr lang="en-US" altLang="ko-KR" dirty="0"/>
              <a:t>.</a:t>
            </a:r>
            <a:endParaRPr 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ko-KR" altLang="en-US" dirty="0"/>
              <a:t>저는 가수가 되고 싶습니다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저는 춤을 잘 추고 싶습니다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저는 친구의 춤을 보고 싶습니다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저는 친구와 춤을 추고 싶습니다</a:t>
            </a:r>
            <a:r>
              <a:rPr lang="en-US" altLang="ko-KR" dirty="0"/>
              <a:t>.</a:t>
            </a:r>
          </a:p>
        </p:txBody>
      </p:sp>
      <p:sp>
        <p:nvSpPr>
          <p:cNvPr id="6" name="타원 5"/>
          <p:cNvSpPr/>
          <p:nvPr/>
        </p:nvSpPr>
        <p:spPr>
          <a:xfrm>
            <a:off x="635309" y="3736959"/>
            <a:ext cx="214522" cy="20647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9518" y="3479652"/>
            <a:ext cx="45950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가수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= singer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</a:t>
            </a:r>
            <a:endParaRPr lang="ko-KR" altLang="en-US" sz="12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09678" y="3896212"/>
            <a:ext cx="51395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I want to dance well.  </a:t>
            </a:r>
            <a:endParaRPr lang="ko-KR" altLang="en-US" sz="12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09677" y="4302612"/>
            <a:ext cx="41831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I want to see my friend’s dance.   </a:t>
            </a:r>
            <a:endParaRPr lang="ko-KR" altLang="en-US" sz="12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09678" y="4719172"/>
            <a:ext cx="46340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I want to dance with my friend.  </a:t>
            </a:r>
            <a:endParaRPr lang="ko-KR" altLang="en-US" sz="12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11329" y="493836"/>
            <a:ext cx="4532671" cy="1361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★ 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단어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★</a:t>
            </a:r>
          </a:p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춤 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– dance                               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춤을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추다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dance     </a:t>
            </a:r>
          </a:p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못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V(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하다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 – can’t do              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그런데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– however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</a:t>
            </a:r>
            <a:endParaRPr lang="en-US" altLang="ko-KR" sz="11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잘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– well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                          〮~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처럼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– like, as    </a:t>
            </a:r>
          </a:p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도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also                   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되고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싶다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되다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+-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고 싶다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 – want to be </a:t>
            </a:r>
          </a:p>
        </p:txBody>
      </p:sp>
      <p:sp>
        <p:nvSpPr>
          <p:cNvPr id="13" name="타원 12"/>
          <p:cNvSpPr/>
          <p:nvPr/>
        </p:nvSpPr>
        <p:spPr>
          <a:xfrm>
            <a:off x="4819526" y="2375673"/>
            <a:ext cx="678426" cy="599768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춤</a:t>
            </a:r>
          </a:p>
        </p:txBody>
      </p:sp>
      <p:sp>
        <p:nvSpPr>
          <p:cNvPr id="14" name="타원 13"/>
          <p:cNvSpPr/>
          <p:nvPr/>
        </p:nvSpPr>
        <p:spPr>
          <a:xfrm>
            <a:off x="4146017" y="3560460"/>
            <a:ext cx="703005" cy="55552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친구</a:t>
            </a:r>
          </a:p>
        </p:txBody>
      </p:sp>
      <p:sp>
        <p:nvSpPr>
          <p:cNvPr id="15" name="타원 14"/>
          <p:cNvSpPr/>
          <p:nvPr/>
        </p:nvSpPr>
        <p:spPr>
          <a:xfrm>
            <a:off x="4799860" y="3683362"/>
            <a:ext cx="1730477" cy="530943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춤을 잘 춘다</a:t>
            </a:r>
          </a:p>
        </p:txBody>
      </p:sp>
      <p:sp>
        <p:nvSpPr>
          <p:cNvPr id="16" name="타원 15"/>
          <p:cNvSpPr/>
          <p:nvPr/>
        </p:nvSpPr>
        <p:spPr>
          <a:xfrm>
            <a:off x="4947347" y="4535084"/>
            <a:ext cx="1258527" cy="46580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되고 싶다</a:t>
            </a:r>
          </a:p>
        </p:txBody>
      </p:sp>
      <p:sp>
        <p:nvSpPr>
          <p:cNvPr id="17" name="타원 16"/>
          <p:cNvSpPr/>
          <p:nvPr/>
        </p:nvSpPr>
        <p:spPr>
          <a:xfrm>
            <a:off x="4908017" y="3063932"/>
            <a:ext cx="1307690" cy="48178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잘 못 춘다</a:t>
            </a:r>
          </a:p>
        </p:txBody>
      </p:sp>
      <p:sp>
        <p:nvSpPr>
          <p:cNvPr id="18" name="타원 17"/>
          <p:cNvSpPr/>
          <p:nvPr/>
        </p:nvSpPr>
        <p:spPr>
          <a:xfrm>
            <a:off x="4136183" y="4317542"/>
            <a:ext cx="1125793" cy="44737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친구처럼</a:t>
            </a:r>
          </a:p>
        </p:txBody>
      </p:sp>
    </p:spTree>
    <p:extLst>
      <p:ext uri="{BB962C8B-B14F-4D97-AF65-F5344CB8AC3E}">
        <p14:creationId xmlns:p14="http://schemas.microsoft.com/office/powerpoint/2010/main" val="2094997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9" grpId="0"/>
      <p:bldP spid="10" grpId="0"/>
      <p:bldP spid="11" grpId="0"/>
      <p:bldP spid="12" grpId="0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유형 </a:t>
            </a:r>
            <a:r>
              <a:rPr lang="en-US" altLang="ko-KR" dirty="0"/>
              <a:t>5(46~48): </a:t>
            </a:r>
            <a:r>
              <a:rPr lang="ko-KR" altLang="en-US" dirty="0"/>
              <a:t>글의 중심 생각 파악</a:t>
            </a:r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ko-KR" sz="1800" b="0" dirty="0"/>
              <a:t>15. </a:t>
            </a:r>
            <a:r>
              <a:rPr lang="ko-KR" altLang="en-US" sz="1800" b="0" dirty="0"/>
              <a:t>다음을 읽고 중심 생각을 고르십시오</a:t>
            </a:r>
            <a:r>
              <a:rPr lang="en-US" altLang="ko-KR" sz="1800" b="0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   </a:t>
            </a:r>
            <a:r>
              <a:rPr lang="ko-KR" altLang="en-US" dirty="0"/>
              <a:t>오늘 옷 가게에서 바지를 하나 샀습니다</a:t>
            </a:r>
            <a:r>
              <a:rPr lang="en-US" altLang="ko-KR" dirty="0"/>
              <a:t>. </a:t>
            </a:r>
            <a:r>
              <a:rPr lang="ko-KR" altLang="en-US" dirty="0"/>
              <a:t>바지의 디자인이 정말 멋있습니다</a:t>
            </a:r>
            <a:r>
              <a:rPr lang="en-US" altLang="ko-KR" dirty="0"/>
              <a:t>. </a:t>
            </a:r>
            <a:r>
              <a:rPr lang="ko-KR" altLang="en-US" dirty="0"/>
              <a:t>길이도 짧지 않아서 좋습니다</a:t>
            </a:r>
            <a:r>
              <a:rPr lang="en-US" altLang="ko-KR" dirty="0"/>
              <a:t>.</a:t>
            </a:r>
            <a:endParaRPr 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ko-KR" altLang="en-US" dirty="0"/>
              <a:t>요즘 짧은 바지가 유행입니다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저는 그 옷 가게에 자주 갈 겁니다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저는 오늘 산 바지가 마음에 듭니다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바지의 디자인은 중요하지 않습니다</a:t>
            </a:r>
            <a:r>
              <a:rPr lang="en-US" altLang="ko-KR" dirty="0"/>
              <a:t>.</a:t>
            </a:r>
          </a:p>
        </p:txBody>
      </p:sp>
      <p:sp>
        <p:nvSpPr>
          <p:cNvPr id="6" name="타원 5"/>
          <p:cNvSpPr/>
          <p:nvPr/>
        </p:nvSpPr>
        <p:spPr>
          <a:xfrm>
            <a:off x="635309" y="4157874"/>
            <a:ext cx="214522" cy="20647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9518" y="3479652"/>
            <a:ext cx="45950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유행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= trend, 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짧은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바지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= 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shorts, short pants  </a:t>
            </a:r>
            <a:endParaRPr lang="ko-KR" altLang="en-US" sz="12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09678" y="3896212"/>
            <a:ext cx="51395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자주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= often, (</a:t>
            </a:r>
            <a:r>
              <a:rPr lang="ko-KR" altLang="en-US" sz="12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으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ㄹ 거다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= will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do  </a:t>
            </a:r>
            <a:endParaRPr lang="ko-KR" altLang="en-US" sz="12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09677" y="4302612"/>
            <a:ext cx="52239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산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사다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+-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ㄴ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 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바지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= the pants I bought, 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마음에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들다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= like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</a:t>
            </a:r>
            <a:endParaRPr lang="ko-KR" altLang="en-US" sz="12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09677" y="4719172"/>
            <a:ext cx="65611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중요하다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= be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important, 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중요하지 않다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중요하다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+-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지 않다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)= be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not important  </a:t>
            </a:r>
            <a:endParaRPr lang="ko-KR" altLang="en-US" sz="12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11329" y="493836"/>
            <a:ext cx="4532671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★ 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단어 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★</a:t>
            </a:r>
          </a:p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옷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가게 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– clothing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store       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바지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pants      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endParaRPr lang="en-US" altLang="ko-KR" sz="11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샀다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사다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)- bought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     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바지의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– of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pants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    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디자인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design, style         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정말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really     </a:t>
            </a:r>
          </a:p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짧지 않아서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짧다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+-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지 않다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+-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아서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 – be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not short </a:t>
            </a:r>
          </a:p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                   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멋있다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be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nice, cool        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길이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length</a:t>
            </a:r>
          </a:p>
        </p:txBody>
      </p:sp>
      <p:sp>
        <p:nvSpPr>
          <p:cNvPr id="13" name="타원 12"/>
          <p:cNvSpPr/>
          <p:nvPr/>
        </p:nvSpPr>
        <p:spPr>
          <a:xfrm>
            <a:off x="5722372" y="2320412"/>
            <a:ext cx="865239" cy="599768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바지</a:t>
            </a:r>
          </a:p>
        </p:txBody>
      </p:sp>
      <p:sp>
        <p:nvSpPr>
          <p:cNvPr id="14" name="타원 13"/>
          <p:cNvSpPr/>
          <p:nvPr/>
        </p:nvSpPr>
        <p:spPr>
          <a:xfrm>
            <a:off x="5442156" y="3092243"/>
            <a:ext cx="791495" cy="55552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옷 가게</a:t>
            </a:r>
          </a:p>
        </p:txBody>
      </p:sp>
      <p:sp>
        <p:nvSpPr>
          <p:cNvPr id="15" name="타원 14"/>
          <p:cNvSpPr/>
          <p:nvPr/>
        </p:nvSpPr>
        <p:spPr>
          <a:xfrm>
            <a:off x="5201263" y="3716592"/>
            <a:ext cx="1012722" cy="530943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디자인</a:t>
            </a:r>
          </a:p>
        </p:txBody>
      </p:sp>
      <p:sp>
        <p:nvSpPr>
          <p:cNvPr id="16" name="타원 15"/>
          <p:cNvSpPr/>
          <p:nvPr/>
        </p:nvSpPr>
        <p:spPr>
          <a:xfrm>
            <a:off x="5427408" y="4312674"/>
            <a:ext cx="1219198" cy="43630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짧지 않다</a:t>
            </a:r>
          </a:p>
        </p:txBody>
      </p:sp>
      <p:sp>
        <p:nvSpPr>
          <p:cNvPr id="17" name="타원 16"/>
          <p:cNvSpPr/>
          <p:nvPr/>
        </p:nvSpPr>
        <p:spPr>
          <a:xfrm>
            <a:off x="6174657" y="2930009"/>
            <a:ext cx="791495" cy="55552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사다</a:t>
            </a:r>
          </a:p>
        </p:txBody>
      </p:sp>
      <p:sp>
        <p:nvSpPr>
          <p:cNvPr id="18" name="타원 17"/>
          <p:cNvSpPr/>
          <p:nvPr/>
        </p:nvSpPr>
        <p:spPr>
          <a:xfrm>
            <a:off x="6100918" y="3642848"/>
            <a:ext cx="1012722" cy="530943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멋있다</a:t>
            </a:r>
          </a:p>
        </p:txBody>
      </p:sp>
      <p:sp>
        <p:nvSpPr>
          <p:cNvPr id="19" name="타원 18"/>
          <p:cNvSpPr/>
          <p:nvPr/>
        </p:nvSpPr>
        <p:spPr>
          <a:xfrm>
            <a:off x="6499123" y="4237701"/>
            <a:ext cx="894735" cy="4916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좋다</a:t>
            </a:r>
          </a:p>
        </p:txBody>
      </p:sp>
    </p:spTree>
    <p:extLst>
      <p:ext uri="{BB962C8B-B14F-4D97-AF65-F5344CB8AC3E}">
        <p14:creationId xmlns:p14="http://schemas.microsoft.com/office/powerpoint/2010/main" val="1782016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9" grpId="0"/>
      <p:bldP spid="10" grpId="0"/>
      <p:bldP spid="11" grpId="0"/>
      <p:bldP spid="12" grpId="0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0"/>
          <p:cNvGrpSpPr>
            <a:grpSpLocks/>
          </p:cNvGrpSpPr>
          <p:nvPr/>
        </p:nvGrpSpPr>
        <p:grpSpPr bwMode="auto">
          <a:xfrm>
            <a:off x="2268538" y="484188"/>
            <a:ext cx="1684337" cy="439737"/>
            <a:chOff x="1819275" y="1450931"/>
            <a:chExt cx="1684338" cy="285794"/>
          </a:xfrm>
        </p:grpSpPr>
        <p:sp>
          <p:nvSpPr>
            <p:cNvPr id="13317" name="TextBox 22"/>
            <p:cNvSpPr txBox="1">
              <a:spLocks noChangeArrowheads="1"/>
            </p:cNvSpPr>
            <p:nvPr/>
          </p:nvSpPr>
          <p:spPr bwMode="auto">
            <a:xfrm>
              <a:off x="2173287" y="1450931"/>
              <a:ext cx="1007556" cy="2245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7899" tIns="33949" rIns="67899" bIns="33949">
              <a:spAutoFit/>
            </a:bodyPr>
            <a:lstStyle/>
            <a:p>
              <a:pPr eaLnBrk="1" latinLnBrk="1" hangingPunct="1"/>
              <a:r>
                <a:rPr lang="ko-KR" altLang="en-US" b="1" dirty="0">
                  <a:solidFill>
                    <a:srgbClr val="FFFF00"/>
                  </a:solidFill>
                  <a:latin typeface="나눔고딕 ExtraBold" pitchFamily="50" charset="-127"/>
                  <a:ea typeface="나눔고딕 ExtraBold" pitchFamily="50" charset="-127"/>
                </a:rPr>
                <a:t>목     차</a:t>
              </a:r>
            </a:p>
          </p:txBody>
        </p:sp>
        <p:pic>
          <p:nvPicPr>
            <p:cNvPr id="13318" name="그림 40" descr="강사명.pn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19275" y="1570038"/>
              <a:ext cx="1684338" cy="1666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3315" name="내용 개체 틀 2"/>
          <p:cNvSpPr>
            <a:spLocks noGrp="1"/>
          </p:cNvSpPr>
          <p:nvPr>
            <p:ph idx="1"/>
          </p:nvPr>
        </p:nvSpPr>
        <p:spPr>
          <a:xfrm>
            <a:off x="808038" y="1203325"/>
            <a:ext cx="2611437" cy="3516313"/>
          </a:xfrm>
        </p:spPr>
        <p:txBody>
          <a:bodyPr/>
          <a:lstStyle/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/>
              <a:t>1</a:t>
            </a:r>
            <a:r>
              <a:rPr sz="1400" dirty="0"/>
              <a:t>강 </a:t>
            </a:r>
            <a:r>
              <a:rPr lang="en-US" altLang="ko-KR" sz="1400" dirty="0"/>
              <a:t> </a:t>
            </a:r>
            <a:r>
              <a:rPr lang="ko-KR" altLang="en-US" sz="1400" dirty="0"/>
              <a:t>유형 </a:t>
            </a:r>
            <a:r>
              <a:rPr lang="en-US" altLang="ko-KR" sz="1400" dirty="0"/>
              <a:t>1 -</a:t>
            </a:r>
            <a:r>
              <a:rPr lang="ko-KR" altLang="en-US" sz="1400" dirty="0"/>
              <a:t> ①</a:t>
            </a:r>
            <a:endParaRPr lang="en-US" altLang="ko-KR" sz="1400" dirty="0"/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/>
              <a:t>2</a:t>
            </a:r>
            <a:r>
              <a:rPr sz="1400" dirty="0"/>
              <a:t>강 </a:t>
            </a:r>
            <a:r>
              <a:rPr lang="en-US" altLang="ko-KR" sz="1400" dirty="0"/>
              <a:t> </a:t>
            </a:r>
            <a:r>
              <a:rPr lang="ko-KR" altLang="en-US" sz="1400" dirty="0"/>
              <a:t>유형 </a:t>
            </a:r>
            <a:r>
              <a:rPr lang="en-US" altLang="ko-KR" sz="1400" dirty="0"/>
              <a:t>1 - </a:t>
            </a:r>
            <a:r>
              <a:rPr lang="ko-KR" altLang="en-US" sz="1400" dirty="0"/>
              <a:t>②</a:t>
            </a:r>
            <a:endParaRPr lang="en-US" altLang="ko-KR" sz="1400" dirty="0"/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/>
              <a:t>3</a:t>
            </a:r>
            <a:r>
              <a:rPr sz="1400" dirty="0"/>
              <a:t>강 </a:t>
            </a:r>
            <a:r>
              <a:rPr lang="en-US" altLang="ko-KR" sz="1400" dirty="0"/>
              <a:t> </a:t>
            </a:r>
            <a:r>
              <a:rPr lang="ko-KR" altLang="en-US" sz="1400" dirty="0"/>
              <a:t>유형 </a:t>
            </a:r>
            <a:r>
              <a:rPr lang="en-US" altLang="ko-KR" sz="1400" dirty="0"/>
              <a:t>2 - </a:t>
            </a:r>
            <a:r>
              <a:rPr lang="ko-KR" altLang="en-US" sz="1400" dirty="0"/>
              <a:t>①</a:t>
            </a:r>
            <a:endParaRPr lang="en-US" altLang="ko-KR" sz="1400" dirty="0"/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/>
              <a:t>4</a:t>
            </a:r>
            <a:r>
              <a:rPr sz="1400" dirty="0"/>
              <a:t>강 </a:t>
            </a:r>
            <a:r>
              <a:rPr lang="en-US" altLang="ko-KR" sz="1400" dirty="0"/>
              <a:t> </a:t>
            </a:r>
            <a:r>
              <a:rPr lang="ko-KR" altLang="en-US" sz="1400" dirty="0"/>
              <a:t>유형 </a:t>
            </a:r>
            <a:r>
              <a:rPr lang="en-US" altLang="ko-KR" sz="1400" dirty="0"/>
              <a:t>2 -</a:t>
            </a:r>
            <a:r>
              <a:rPr sz="1400" dirty="0"/>
              <a:t> ② </a:t>
            </a:r>
            <a:endParaRPr lang="en-US" altLang="ko-KR" sz="1400" dirty="0"/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/>
              <a:t>5</a:t>
            </a:r>
            <a:r>
              <a:rPr sz="1400" dirty="0"/>
              <a:t>강 </a:t>
            </a:r>
            <a:r>
              <a:rPr lang="en-US" altLang="ko-KR" sz="1400" dirty="0"/>
              <a:t> </a:t>
            </a:r>
            <a:r>
              <a:rPr lang="ko-KR" altLang="en-US" sz="1400" dirty="0"/>
              <a:t>유형 </a:t>
            </a:r>
            <a:r>
              <a:rPr lang="en-US" altLang="ko-KR" sz="1400" dirty="0"/>
              <a:t>3 -</a:t>
            </a:r>
            <a:r>
              <a:rPr sz="1400" dirty="0"/>
              <a:t> ①</a:t>
            </a:r>
            <a:endParaRPr lang="en-US" altLang="ko-KR" sz="1400" dirty="0"/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/>
              <a:t>6</a:t>
            </a:r>
            <a:r>
              <a:rPr sz="1400" dirty="0"/>
              <a:t>강 </a:t>
            </a:r>
            <a:r>
              <a:rPr lang="en-US" altLang="ko-KR" sz="1400" dirty="0"/>
              <a:t> </a:t>
            </a:r>
            <a:r>
              <a:rPr lang="ko-KR" altLang="en-US" sz="1400" dirty="0"/>
              <a:t>유형 </a:t>
            </a:r>
            <a:r>
              <a:rPr lang="en-US" altLang="ko-KR" sz="1400" dirty="0"/>
              <a:t>3 -</a:t>
            </a:r>
            <a:r>
              <a:rPr sz="1400" dirty="0"/>
              <a:t> </a:t>
            </a:r>
            <a:r>
              <a:rPr lang="ko-KR" altLang="en-US" sz="1400" dirty="0"/>
              <a:t>②</a:t>
            </a:r>
            <a:endParaRPr lang="en-US" altLang="ko-KR" sz="1400" dirty="0"/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/>
              <a:t>7</a:t>
            </a:r>
            <a:r>
              <a:rPr sz="1400" dirty="0"/>
              <a:t>강 </a:t>
            </a:r>
            <a:r>
              <a:rPr lang="en-US" altLang="ko-KR" sz="1400" dirty="0"/>
              <a:t> </a:t>
            </a:r>
            <a:r>
              <a:rPr lang="ko-KR" altLang="en-US" sz="1400" dirty="0"/>
              <a:t>유형 </a:t>
            </a:r>
            <a:r>
              <a:rPr lang="en-US" altLang="ko-KR" sz="1400" dirty="0"/>
              <a:t>4 - </a:t>
            </a:r>
            <a:r>
              <a:rPr lang="ko-KR" altLang="en-US" sz="1400" dirty="0"/>
              <a:t>①</a:t>
            </a:r>
            <a:endParaRPr lang="en-US" altLang="ko-KR" sz="1400" dirty="0"/>
          </a:p>
          <a:p>
            <a:pPr marL="338138" indent="-338138">
              <a:buFont typeface="Wingdings" pitchFamily="2" charset="2"/>
              <a:buChar char="l"/>
            </a:pPr>
            <a:r>
              <a:rPr lang="en-US" altLang="ko-KR" sz="1400" dirty="0"/>
              <a:t>8</a:t>
            </a:r>
            <a:r>
              <a:rPr sz="1400" dirty="0"/>
              <a:t>강 </a:t>
            </a:r>
            <a:r>
              <a:rPr lang="en-US" altLang="ko-KR" sz="1400" dirty="0"/>
              <a:t> </a:t>
            </a:r>
            <a:r>
              <a:rPr lang="ko-KR" altLang="en-US" sz="1400" dirty="0"/>
              <a:t>유형 </a:t>
            </a:r>
            <a:r>
              <a:rPr lang="en-US" altLang="ko-KR" sz="1400" dirty="0"/>
              <a:t>4 -</a:t>
            </a:r>
            <a:r>
              <a:rPr lang="ko-KR" altLang="en-US" sz="1400" dirty="0"/>
              <a:t> ②</a:t>
            </a:r>
            <a:endParaRPr lang="en-US" altLang="ko-KR" sz="1400" dirty="0"/>
          </a:p>
        </p:txBody>
      </p:sp>
      <p:sp>
        <p:nvSpPr>
          <p:cNvPr id="13316" name="내용 개체 틀 2"/>
          <p:cNvSpPr txBox="1">
            <a:spLocks/>
          </p:cNvSpPr>
          <p:nvPr/>
        </p:nvSpPr>
        <p:spPr bwMode="auto">
          <a:xfrm>
            <a:off x="3471863" y="1131888"/>
            <a:ext cx="2540000" cy="351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7899" tIns="33949" rIns="67899" bIns="33949">
            <a:spAutoFit/>
          </a:bodyPr>
          <a:lstStyle/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9</a:t>
            </a:r>
            <a:r>
              <a:rPr lang="ko-KR" altLang="en-US" sz="1400" b="1" dirty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강 </a:t>
            </a:r>
            <a:r>
              <a:rPr lang="en-US" altLang="ko-KR" sz="1400" b="1" dirty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400" b="1" dirty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유형 </a:t>
            </a:r>
            <a:r>
              <a:rPr lang="en-US" altLang="ko-KR" sz="1400" b="1" dirty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5 -</a:t>
            </a:r>
            <a:r>
              <a:rPr lang="en-US" altLang="ko-KR" sz="1400" dirty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400" dirty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①</a:t>
            </a:r>
            <a:endParaRPr lang="en-US" altLang="ko-KR" sz="1400" dirty="0">
              <a:solidFill>
                <a:srgbClr val="FF00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10</a:t>
            </a:r>
            <a:r>
              <a:rPr lang="ko-KR" altLang="en-US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강 </a:t>
            </a:r>
            <a:r>
              <a:rPr lang="en-US" altLang="ko-KR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유형 </a:t>
            </a:r>
            <a:r>
              <a:rPr lang="en-US" altLang="ko-KR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5 -</a:t>
            </a:r>
            <a:r>
              <a:rPr lang="ko-KR" altLang="en-US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②</a:t>
            </a:r>
            <a:endParaRPr lang="en-US" altLang="ko-KR" sz="1400" b="1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11</a:t>
            </a:r>
            <a:r>
              <a:rPr lang="ko-KR" altLang="en-US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강 </a:t>
            </a:r>
            <a:r>
              <a:rPr lang="en-US" altLang="ko-KR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유형 </a:t>
            </a:r>
            <a:r>
              <a:rPr lang="en-US" altLang="ko-KR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6 -</a:t>
            </a:r>
            <a:r>
              <a:rPr lang="ko-KR" altLang="en-US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①</a:t>
            </a:r>
            <a:endParaRPr lang="en-US" altLang="ko-KR" sz="1400" b="1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12</a:t>
            </a:r>
            <a:r>
              <a:rPr lang="ko-KR" altLang="en-US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강 </a:t>
            </a:r>
            <a:r>
              <a:rPr lang="en-US" altLang="ko-KR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유형 </a:t>
            </a:r>
            <a:r>
              <a:rPr lang="en-US" altLang="ko-KR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6 -</a:t>
            </a:r>
            <a:r>
              <a:rPr lang="ko-KR" altLang="en-US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②</a:t>
            </a:r>
            <a:endParaRPr lang="en-US" altLang="ko-KR" sz="1400" b="1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13</a:t>
            </a:r>
            <a:r>
              <a:rPr lang="ko-KR" altLang="en-US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강 </a:t>
            </a:r>
            <a:r>
              <a:rPr lang="en-US" altLang="ko-KR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유형 </a:t>
            </a:r>
            <a:r>
              <a:rPr lang="en-US" altLang="ko-KR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7 -</a:t>
            </a:r>
            <a:r>
              <a:rPr lang="ko-KR" altLang="en-US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①</a:t>
            </a:r>
            <a:endParaRPr lang="en-US" altLang="ko-KR" sz="1400" b="1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14</a:t>
            </a:r>
            <a:r>
              <a:rPr lang="ko-KR" altLang="en-US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강 </a:t>
            </a:r>
            <a:r>
              <a:rPr lang="en-US" altLang="ko-KR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유형 </a:t>
            </a:r>
            <a:r>
              <a:rPr lang="en-US" altLang="ko-KR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7</a:t>
            </a:r>
            <a:r>
              <a:rPr lang="ko-KR" altLang="en-US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- </a:t>
            </a:r>
            <a:r>
              <a:rPr lang="ko-KR" altLang="en-US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②</a:t>
            </a:r>
            <a:endParaRPr lang="en-US" altLang="ko-KR" sz="1400" b="1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15</a:t>
            </a:r>
            <a:r>
              <a:rPr lang="ko-KR" altLang="en-US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강 </a:t>
            </a:r>
            <a:r>
              <a:rPr lang="en-US" altLang="ko-KR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유형 </a:t>
            </a:r>
            <a:r>
              <a:rPr lang="en-US" altLang="ko-KR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7 - ③</a:t>
            </a:r>
          </a:p>
          <a:p>
            <a:pPr marL="338138" indent="-338138" algn="just" latinLnBrk="1">
              <a:lnSpc>
                <a:spcPct val="200000"/>
              </a:lnSpc>
              <a:buFont typeface="Wingdings" pitchFamily="2" charset="2"/>
              <a:buChar char="l"/>
            </a:pPr>
            <a:r>
              <a:rPr lang="en-US" altLang="ko-KR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16</a:t>
            </a:r>
            <a:r>
              <a:rPr lang="ko-KR" altLang="en-US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강 </a:t>
            </a:r>
            <a:r>
              <a:rPr lang="en-US" altLang="ko-KR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유형 </a:t>
            </a:r>
            <a:r>
              <a:rPr lang="en-US" altLang="ko-KR" sz="1400" b="1" dirty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7 - ④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유형 </a:t>
            </a:r>
            <a:r>
              <a:rPr lang="en-US" altLang="ko-KR" dirty="0"/>
              <a:t>5(46~48): </a:t>
            </a:r>
            <a:r>
              <a:rPr lang="ko-KR" altLang="en-US" dirty="0"/>
              <a:t>글의 중심 생각 파악</a:t>
            </a:r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ko-KR" sz="1800" b="0" dirty="0"/>
              <a:t>16. </a:t>
            </a:r>
            <a:r>
              <a:rPr lang="ko-KR" altLang="en-US" sz="1800" b="0" dirty="0"/>
              <a:t>다음을 읽고 중심 생각을 고르십시오</a:t>
            </a:r>
            <a:r>
              <a:rPr lang="en-US" altLang="ko-KR" sz="1800" b="0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   </a:t>
            </a:r>
            <a:r>
              <a:rPr lang="ko-KR" altLang="en-US" dirty="0"/>
              <a:t>저는 오랜만에 중학교 졸업 사진을 봤습니다</a:t>
            </a:r>
            <a:r>
              <a:rPr lang="en-US" altLang="ko-KR" dirty="0"/>
              <a:t>. </a:t>
            </a:r>
            <a:r>
              <a:rPr lang="ko-KR" altLang="en-US" dirty="0"/>
              <a:t>사진을 보는 동안 친한 친구가 많이 생각났습니다</a:t>
            </a:r>
            <a:r>
              <a:rPr lang="en-US" altLang="ko-KR" dirty="0"/>
              <a:t>. </a:t>
            </a:r>
            <a:r>
              <a:rPr lang="ko-KR" altLang="en-US" dirty="0"/>
              <a:t>오늘 그 친구에게 전화할 겁니다</a:t>
            </a:r>
            <a:r>
              <a:rPr lang="en-US" altLang="ko-KR" dirty="0"/>
              <a:t>.</a:t>
            </a:r>
            <a:endParaRPr 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ko-KR" altLang="en-US" dirty="0"/>
              <a:t>저는 친구가 보고 싶습니다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저는 친구의 전화를 받고 싶습니다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저는 친구와 학교에 가려고 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저는 친구와 사진을 찍으려고 합니다</a:t>
            </a:r>
            <a:r>
              <a:rPr lang="en-US" altLang="ko-KR" dirty="0"/>
              <a:t>.</a:t>
            </a:r>
          </a:p>
        </p:txBody>
      </p:sp>
      <p:sp>
        <p:nvSpPr>
          <p:cNvPr id="6" name="타원 5"/>
          <p:cNvSpPr/>
          <p:nvPr/>
        </p:nvSpPr>
        <p:spPr>
          <a:xfrm>
            <a:off x="635309" y="3323301"/>
            <a:ext cx="214522" cy="20647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9518" y="3479652"/>
            <a:ext cx="45950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I miss my friends.  </a:t>
            </a:r>
            <a:endParaRPr lang="ko-KR" altLang="en-US" sz="12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09678" y="3896212"/>
            <a:ext cx="51395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친구의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전화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= call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from friend  </a:t>
            </a:r>
            <a:endParaRPr lang="ko-KR" altLang="en-US" sz="12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09677" y="4302612"/>
            <a:ext cx="41831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가려고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하다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가다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+&lt;</a:t>
            </a:r>
            <a:r>
              <a:rPr lang="ko-KR" altLang="en-US" sz="12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으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&gt;</a:t>
            </a:r>
            <a:r>
              <a:rPr lang="ko-KR" altLang="en-US" sz="12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려고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하다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)= try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to go    </a:t>
            </a:r>
            <a:endParaRPr lang="ko-KR" altLang="en-US" sz="12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09677" y="4719172"/>
            <a:ext cx="54402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사진을 찍으려고 하다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사진을 찍다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+&lt;</a:t>
            </a:r>
            <a:r>
              <a:rPr lang="ko-KR" altLang="en-US" sz="12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으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&gt;</a:t>
            </a:r>
            <a:r>
              <a:rPr lang="ko-KR" altLang="en-US" sz="12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려고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하다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)= try</a:t>
            </a:r>
            <a:r>
              <a:rPr lang="ko-KR" altLang="en-US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2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to take pictures  </a:t>
            </a:r>
            <a:endParaRPr lang="ko-KR" altLang="en-US" sz="12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11329" y="493836"/>
            <a:ext cx="4532671" cy="1869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★ 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단어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★</a:t>
            </a:r>
          </a:p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오랜만에 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– after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a long time            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중학교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middle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school </a:t>
            </a:r>
          </a:p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졸업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사진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graduation picture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           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봤다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보다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 – saw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endParaRPr lang="en-US" altLang="ko-KR" sz="11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보는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보다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+-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는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 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동안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while watching     </a:t>
            </a:r>
          </a:p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친한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친하다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ㄴ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 – close               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생각나다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come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to mind </a:t>
            </a:r>
          </a:p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                   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전화할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거다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전화하다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ㄹ 거다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 – will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call  </a:t>
            </a:r>
          </a:p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                   〮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오늘</a:t>
            </a:r>
            <a:r>
              <a:rPr lang="en-US" altLang="ko-KR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- today</a:t>
            </a:r>
          </a:p>
        </p:txBody>
      </p:sp>
      <p:sp>
        <p:nvSpPr>
          <p:cNvPr id="13" name="타원 12"/>
          <p:cNvSpPr/>
          <p:nvPr/>
        </p:nvSpPr>
        <p:spPr>
          <a:xfrm>
            <a:off x="5368420" y="2467885"/>
            <a:ext cx="865239" cy="599768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친구</a:t>
            </a:r>
          </a:p>
        </p:txBody>
      </p:sp>
      <p:sp>
        <p:nvSpPr>
          <p:cNvPr id="14" name="타원 13"/>
          <p:cNvSpPr/>
          <p:nvPr/>
        </p:nvSpPr>
        <p:spPr>
          <a:xfrm>
            <a:off x="4601497" y="3347873"/>
            <a:ext cx="1170043" cy="49654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졸업사진</a:t>
            </a:r>
          </a:p>
        </p:txBody>
      </p:sp>
      <p:sp>
        <p:nvSpPr>
          <p:cNvPr id="15" name="타원 14"/>
          <p:cNvSpPr/>
          <p:nvPr/>
        </p:nvSpPr>
        <p:spPr>
          <a:xfrm>
            <a:off x="4660501" y="4080375"/>
            <a:ext cx="1238854" cy="46213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친한 친구</a:t>
            </a:r>
          </a:p>
        </p:txBody>
      </p:sp>
      <p:sp>
        <p:nvSpPr>
          <p:cNvPr id="17" name="타원 16"/>
          <p:cNvSpPr/>
          <p:nvPr/>
        </p:nvSpPr>
        <p:spPr>
          <a:xfrm>
            <a:off x="5732214" y="3126645"/>
            <a:ext cx="1042212" cy="46212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중학교</a:t>
            </a:r>
          </a:p>
        </p:txBody>
      </p:sp>
      <p:sp>
        <p:nvSpPr>
          <p:cNvPr id="18" name="타원 17"/>
          <p:cNvSpPr/>
          <p:nvPr/>
        </p:nvSpPr>
        <p:spPr>
          <a:xfrm>
            <a:off x="5864951" y="4281934"/>
            <a:ext cx="1233940" cy="46704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전화하다</a:t>
            </a:r>
          </a:p>
        </p:txBody>
      </p:sp>
      <p:sp>
        <p:nvSpPr>
          <p:cNvPr id="19" name="타원 18"/>
          <p:cNvSpPr/>
          <p:nvPr/>
        </p:nvSpPr>
        <p:spPr>
          <a:xfrm>
            <a:off x="5624060" y="3755909"/>
            <a:ext cx="1233940" cy="46704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생각나다</a:t>
            </a:r>
          </a:p>
        </p:txBody>
      </p:sp>
    </p:spTree>
    <p:extLst>
      <p:ext uri="{BB962C8B-B14F-4D97-AF65-F5344CB8AC3E}">
        <p14:creationId xmlns:p14="http://schemas.microsoft.com/office/powerpoint/2010/main" val="1606637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9" grpId="0"/>
      <p:bldP spid="10" grpId="0"/>
      <p:bldP spid="11" grpId="0"/>
      <p:bldP spid="12" grpId="0"/>
      <p:bldP spid="13" grpId="0" animBg="1"/>
      <p:bldP spid="14" grpId="0" animBg="1"/>
      <p:bldP spid="15" grpId="0" animBg="1"/>
      <p:bldP spid="17" grpId="0" animBg="1"/>
      <p:bldP spid="18" grpId="0" animBg="1"/>
      <p:bldP spid="1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감사합니다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8242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845185" y="205740"/>
            <a:ext cx="6049010" cy="522604"/>
          </a:xfrm>
        </p:spPr>
        <p:txBody>
          <a:bodyPr/>
          <a:lstStyle/>
          <a:p>
            <a:r>
              <a:rPr lang="ko-KR" altLang="en-US" dirty="0"/>
              <a:t>유형 </a:t>
            </a:r>
            <a:r>
              <a:rPr lang="en-US" altLang="ko-KR" dirty="0"/>
              <a:t>5(46~48): </a:t>
            </a:r>
            <a:r>
              <a:rPr lang="ko-KR" altLang="en-US" dirty="0"/>
              <a:t>글의 중심 생각 파악</a:t>
            </a:r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ko-KR" sz="1800" b="0" dirty="0"/>
              <a:t>1. </a:t>
            </a:r>
            <a:r>
              <a:rPr lang="ko-KR" altLang="en-US" sz="1800" b="0" dirty="0"/>
              <a:t>다음을 읽고 중심 생각을 고르십시오</a:t>
            </a:r>
            <a:r>
              <a:rPr lang="en-US" altLang="ko-KR" sz="1800" b="0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1138555"/>
          </a:xfrm>
        </p:spPr>
        <p:txBody>
          <a:bodyPr/>
          <a:lstStyle/>
          <a:p>
            <a:r>
              <a:rPr lang="ko-KR" altLang="en-US" dirty="0"/>
              <a:t>저는 영화관에 가지 않고 집에서 혼자 영화를 봅니다</a:t>
            </a:r>
            <a:r>
              <a:rPr lang="en-US" altLang="ko-KR" dirty="0"/>
              <a:t>. </a:t>
            </a:r>
            <a:r>
              <a:rPr lang="ko-KR" altLang="en-US" dirty="0"/>
              <a:t>집에서 영화를 보면 누워서 볼 수 있습니다</a:t>
            </a:r>
            <a:r>
              <a:rPr lang="en-US" altLang="ko-KR" dirty="0"/>
              <a:t>. </a:t>
            </a:r>
            <a:r>
              <a:rPr lang="ko-KR" altLang="en-US" dirty="0"/>
              <a:t>그리고 보고 싶은 날에 볼 수 있습니다</a:t>
            </a:r>
            <a:r>
              <a:rPr lang="en-US" altLang="ko-KR" dirty="0"/>
              <a:t>.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3117850"/>
            <a:ext cx="4860290" cy="1826895"/>
          </a:xfrm>
        </p:spPr>
        <p:txBody>
          <a:bodyPr/>
          <a:lstStyle/>
          <a:p>
            <a:pPr marL="0" indent="0">
              <a:buNone/>
            </a:pPr>
            <a:r>
              <a:rPr lang="ko-KR" altLang="en-US" dirty="0"/>
              <a:t>① 저는 영화관에 자주 갑니다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② </a:t>
            </a:r>
            <a:r>
              <a:rPr lang="ko-KR" altLang="en-US" dirty="0"/>
              <a:t>저는 영화관에서 영화를 봅니다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③ </a:t>
            </a:r>
            <a:r>
              <a:rPr lang="ko-KR" altLang="en-US" dirty="0"/>
              <a:t>저는 친구와 영화를 봅니다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④ </a:t>
            </a:r>
            <a:r>
              <a:rPr lang="ko-KR" altLang="en-US" dirty="0"/>
              <a:t>저는 집에서 영화 보는 것을 좋아합니다</a:t>
            </a:r>
            <a:r>
              <a:rPr lang="en-US" altLang="ko-KR" dirty="0"/>
              <a:t>.</a:t>
            </a:r>
          </a:p>
        </p:txBody>
      </p:sp>
      <p:sp>
        <p:nvSpPr>
          <p:cNvPr id="7" name="타원 6"/>
          <p:cNvSpPr/>
          <p:nvPr/>
        </p:nvSpPr>
        <p:spPr>
          <a:xfrm>
            <a:off x="635000" y="4564380"/>
            <a:ext cx="214630" cy="20637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8" name="TextBox 7"/>
          <p:cNvSpPr txBox="1">
            <a:spLocks/>
          </p:cNvSpPr>
          <p:nvPr/>
        </p:nvSpPr>
        <p:spPr>
          <a:xfrm>
            <a:off x="5789295" y="619760"/>
            <a:ext cx="4651375" cy="18700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★ 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단어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★</a:t>
            </a:r>
            <a:endParaRPr lang="ko-KR" altLang="en-US" sz="11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영화관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Rạp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chiếu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phim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     </a:t>
            </a:r>
            <a:endParaRPr lang="ko-KR" altLang="en-US" sz="11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혼자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Một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mình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endParaRPr lang="ko-KR" altLang="en-US" sz="11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누워서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눕다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+-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어서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Nằm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xuống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 </a:t>
            </a:r>
            <a:endParaRPr lang="ko-KR" altLang="en-US" sz="11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누워서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볼 수 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있다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Có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thể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nằm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xuống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và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xem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        </a:t>
            </a:r>
            <a:endParaRPr lang="ko-KR" altLang="en-US" sz="11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그리고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Và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              </a:t>
            </a:r>
            <a:endParaRPr lang="ko-KR" altLang="en-US" sz="11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보고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싶은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날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Ngày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muốn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xem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</a:t>
            </a:r>
            <a:endParaRPr lang="ko-KR" altLang="en-US" sz="11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99489" y="3479800"/>
            <a:ext cx="4595495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Tôi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thường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xuyên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đến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rạp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chiếu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phim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.</a:t>
            </a:r>
            <a:endParaRPr lang="ko-KR" altLang="en-US" sz="12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09650" y="3896360"/>
            <a:ext cx="5140325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Tôi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xem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phim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ở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rạp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chiếu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phim</a:t>
            </a:r>
            <a:endParaRPr lang="ko-KR" altLang="en-US" sz="12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09650" y="4302760"/>
            <a:ext cx="4184015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Tôi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xem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phim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cùng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bạn</a:t>
            </a:r>
            <a:endParaRPr lang="ko-KR" altLang="en-US" sz="12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09650" y="4719320"/>
            <a:ext cx="4634865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Tôi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thích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việc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xem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phim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ở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nhà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.</a:t>
            </a:r>
            <a:endParaRPr lang="ko-KR" altLang="en-US" sz="12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883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5" animBg="1"/>
      <p:bldP spid="8" grpId="0" animBg="1"/>
      <p:bldP spid="9" grpId="1" animBg="1"/>
      <p:bldP spid="10" grpId="2" animBg="1"/>
      <p:bldP spid="11" grpId="3" animBg="1"/>
      <p:bldP spid="12" grpId="4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845185" y="205740"/>
            <a:ext cx="6049010" cy="522604"/>
          </a:xfrm>
        </p:spPr>
        <p:txBody>
          <a:bodyPr/>
          <a:lstStyle/>
          <a:p>
            <a:r>
              <a:rPr lang="ko-KR" altLang="en-US" dirty="0"/>
              <a:t>유형 </a:t>
            </a:r>
            <a:r>
              <a:rPr lang="en-US" altLang="ko-KR" dirty="0"/>
              <a:t>5(46~48): </a:t>
            </a:r>
            <a:r>
              <a:rPr lang="ko-KR" altLang="en-US" dirty="0"/>
              <a:t>글의 중심 생각 파악</a:t>
            </a:r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ko-KR" sz="1800" dirty="0"/>
              <a:t>2</a:t>
            </a:r>
            <a:r>
              <a:rPr lang="en-US" altLang="ko-KR" sz="1800" b="0" dirty="0"/>
              <a:t>. </a:t>
            </a:r>
            <a:r>
              <a:rPr lang="ko-KR" altLang="en-US" sz="1800" b="0" dirty="0"/>
              <a:t>다음을 읽고 중심 생각을 고르십시오</a:t>
            </a:r>
            <a:r>
              <a:rPr lang="en-US" altLang="ko-KR" sz="1800" b="0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1138555"/>
          </a:xfrm>
        </p:spPr>
        <p:txBody>
          <a:bodyPr/>
          <a:lstStyle/>
          <a:p>
            <a:r>
              <a:rPr lang="ko-KR" altLang="en-US" dirty="0"/>
              <a:t>시간이 없어서 일을 다 하지 못했습니다</a:t>
            </a:r>
            <a:r>
              <a:rPr lang="en-US" altLang="ko-KR" dirty="0"/>
              <a:t>. </a:t>
            </a:r>
            <a:r>
              <a:rPr lang="ko-KR" altLang="en-US" dirty="0"/>
              <a:t>그래서 수연 씨가 저를 도와주었습니다</a:t>
            </a:r>
            <a:r>
              <a:rPr lang="en-US" altLang="ko-KR" dirty="0"/>
              <a:t>. </a:t>
            </a:r>
            <a:r>
              <a:rPr lang="ko-KR" altLang="en-US" dirty="0"/>
              <a:t>저는 수연 씨에게 커피를 사 주었습니다</a:t>
            </a:r>
            <a:r>
              <a:rPr lang="en-US" altLang="ko-KR" dirty="0"/>
              <a:t>.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3117850"/>
            <a:ext cx="4860290" cy="1826895"/>
          </a:xfrm>
        </p:spPr>
        <p:txBody>
          <a:bodyPr/>
          <a:lstStyle/>
          <a:p>
            <a:pPr marL="0" indent="0">
              <a:buNone/>
            </a:pPr>
            <a:r>
              <a:rPr lang="ko-KR" altLang="en-US" dirty="0"/>
              <a:t>① 저는 일을 많이 합니다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② </a:t>
            </a:r>
            <a:r>
              <a:rPr lang="ko-KR" altLang="en-US" dirty="0"/>
              <a:t>저는 수연 씨가 고마웠습니다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③ </a:t>
            </a:r>
            <a:r>
              <a:rPr lang="ko-KR" altLang="en-US" dirty="0"/>
              <a:t>저는 커피를 좋아합니다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④ </a:t>
            </a:r>
            <a:r>
              <a:rPr lang="ko-KR" altLang="en-US" dirty="0"/>
              <a:t>저는 수연 씨를 도와주었습니다</a:t>
            </a:r>
            <a:r>
              <a:rPr lang="en-US" altLang="ko-KR" dirty="0"/>
              <a:t>.</a:t>
            </a:r>
          </a:p>
        </p:txBody>
      </p:sp>
      <p:sp>
        <p:nvSpPr>
          <p:cNvPr id="6" name="타원 5"/>
          <p:cNvSpPr/>
          <p:nvPr/>
        </p:nvSpPr>
        <p:spPr>
          <a:xfrm>
            <a:off x="624840" y="3736975"/>
            <a:ext cx="236220" cy="20637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9489" y="3479800"/>
            <a:ext cx="4595495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Tôi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làm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việc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nhiều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.</a:t>
            </a:r>
            <a:endParaRPr lang="ko-KR" altLang="en-US" sz="12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09650" y="3896360"/>
            <a:ext cx="5140325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Tôi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đã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cảm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ơn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Sooyeon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.</a:t>
            </a:r>
            <a:endParaRPr lang="ko-KR" altLang="en-US" sz="12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09650" y="4302760"/>
            <a:ext cx="4184015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Tôi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thích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coffee</a:t>
            </a:r>
            <a:endParaRPr lang="ko-KR" altLang="en-US" sz="12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09650" y="4719320"/>
            <a:ext cx="4634865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Tôi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đã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giúp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đữo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Sooyeon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.</a:t>
            </a:r>
            <a:endParaRPr lang="ko-KR" altLang="en-US" sz="12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>
            <a:spLocks/>
          </p:cNvSpPr>
          <p:nvPr/>
        </p:nvSpPr>
        <p:spPr>
          <a:xfrm>
            <a:off x="4493260" y="591185"/>
            <a:ext cx="4651375" cy="11080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★ 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단어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★</a:t>
            </a:r>
            <a:endParaRPr lang="ko-KR" altLang="en-US" sz="11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시간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Thời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gian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 〮일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Công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việc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 </a:t>
            </a:r>
            <a:endParaRPr lang="ko-KR" altLang="en-US" sz="11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그래서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Vì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vậy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도와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주다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돕다+주다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Giúp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đỡ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ai</a:t>
            </a:r>
            <a:endParaRPr lang="ko-KR" altLang="en-US" sz="11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커피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coffee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    〮사 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주다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사다+주다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Mua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cho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    </a:t>
            </a:r>
            <a:endParaRPr lang="ko-KR" altLang="en-US" sz="11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1200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5" animBg="1"/>
      <p:bldP spid="8" grpId="1" animBg="1"/>
      <p:bldP spid="9" grpId="2" animBg="1"/>
      <p:bldP spid="10" grpId="3" animBg="1"/>
      <p:bldP spid="11" grpId="4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845185" y="205740"/>
            <a:ext cx="6049010" cy="522604"/>
          </a:xfrm>
        </p:spPr>
        <p:txBody>
          <a:bodyPr/>
          <a:lstStyle/>
          <a:p>
            <a:r>
              <a:rPr lang="ko-KR" altLang="en-US" dirty="0"/>
              <a:t>유형 </a:t>
            </a:r>
            <a:r>
              <a:rPr lang="en-US" altLang="ko-KR" dirty="0"/>
              <a:t>5(46~48): </a:t>
            </a:r>
            <a:r>
              <a:rPr lang="ko-KR" altLang="en-US" dirty="0"/>
              <a:t>글의 중심 생각 파악</a:t>
            </a:r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ko-KR" sz="1800" dirty="0"/>
              <a:t>3</a:t>
            </a:r>
            <a:r>
              <a:rPr lang="en-US" altLang="ko-KR" sz="1800" b="0" dirty="0"/>
              <a:t>. </a:t>
            </a:r>
            <a:r>
              <a:rPr lang="ko-KR" altLang="en-US" sz="1800" b="0" dirty="0"/>
              <a:t>다음을 읽고 중심 생각을 고르십시오</a:t>
            </a:r>
            <a:r>
              <a:rPr lang="en-US" altLang="ko-KR" sz="1800" b="0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1138555"/>
          </a:xfrm>
        </p:spPr>
        <p:txBody>
          <a:bodyPr/>
          <a:lstStyle/>
          <a:p>
            <a:r>
              <a:rPr lang="ko-KR" altLang="en-US" dirty="0"/>
              <a:t>이번 주말에 제가 좋아하는 배우의 영화가 있습니다</a:t>
            </a:r>
            <a:r>
              <a:rPr lang="en-US" altLang="ko-KR" dirty="0"/>
              <a:t>. </a:t>
            </a:r>
            <a:r>
              <a:rPr lang="ko-KR" altLang="en-US" dirty="0"/>
              <a:t>저는 두 달 전에 표를 미리 샀습니다</a:t>
            </a:r>
            <a:r>
              <a:rPr lang="en-US" altLang="ko-KR" dirty="0"/>
              <a:t>. </a:t>
            </a:r>
            <a:r>
              <a:rPr lang="ko-KR" altLang="en-US" dirty="0"/>
              <a:t>영화를 빨리 보고 싶습니다</a:t>
            </a:r>
            <a:r>
              <a:rPr lang="en-US" altLang="ko-KR" dirty="0"/>
              <a:t>.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3117850"/>
            <a:ext cx="4860290" cy="1826895"/>
          </a:xfrm>
        </p:spPr>
        <p:txBody>
          <a:bodyPr/>
          <a:lstStyle/>
          <a:p>
            <a:pPr marL="0" indent="0">
              <a:buNone/>
            </a:pPr>
            <a:r>
              <a:rPr lang="ko-KR" altLang="en-US" dirty="0"/>
              <a:t>① 저는 표를 사고 싶습니다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② </a:t>
            </a:r>
            <a:r>
              <a:rPr lang="ko-KR" altLang="en-US" dirty="0"/>
              <a:t>저는 배우가 되고 싶습니다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③ </a:t>
            </a:r>
            <a:r>
              <a:rPr lang="ko-KR" altLang="en-US" dirty="0"/>
              <a:t>저는 영화를 기다리고 있습니다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④ </a:t>
            </a:r>
            <a:r>
              <a:rPr lang="ko-KR" altLang="en-US" dirty="0"/>
              <a:t>저는 두 달 전에 영화를 봤습니다</a:t>
            </a:r>
            <a:r>
              <a:rPr lang="en-US" altLang="ko-KR" dirty="0"/>
              <a:t>.</a:t>
            </a:r>
          </a:p>
        </p:txBody>
      </p:sp>
      <p:sp>
        <p:nvSpPr>
          <p:cNvPr id="6" name="타원 5"/>
          <p:cNvSpPr/>
          <p:nvPr/>
        </p:nvSpPr>
        <p:spPr>
          <a:xfrm>
            <a:off x="635000" y="4157980"/>
            <a:ext cx="214630" cy="20637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9489" y="3479800"/>
            <a:ext cx="4595495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Tôi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muốn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mua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vé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.</a:t>
            </a:r>
            <a:endParaRPr lang="ko-KR" altLang="en-US" sz="12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09650" y="3896360"/>
            <a:ext cx="5140325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Tôi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muốn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trở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thành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diễn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viên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.</a:t>
            </a:r>
            <a:endParaRPr lang="ko-KR" altLang="en-US" sz="12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09650" y="4302760"/>
            <a:ext cx="4184015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Tôi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đang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đợi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bộ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phim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đó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.</a:t>
            </a:r>
            <a:endParaRPr lang="ko-KR" altLang="en-US" sz="12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09650" y="4719320"/>
            <a:ext cx="4634865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Hai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tháng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trước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tôi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đã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xem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bộ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phim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đó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rồi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.</a:t>
            </a:r>
            <a:endParaRPr lang="ko-KR" altLang="en-US" sz="12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>
            <a:spLocks/>
          </p:cNvSpPr>
          <p:nvPr/>
        </p:nvSpPr>
        <p:spPr>
          <a:xfrm>
            <a:off x="4483735" y="601980"/>
            <a:ext cx="4412615" cy="11080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defTabSz="5080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★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단어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★</a:t>
            </a:r>
            <a:endParaRPr lang="ko-KR" altLang="en-US" sz="11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이번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주말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Cuối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tuần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này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 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좋아하는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좋아하다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+-는)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thích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endParaRPr lang="ko-KR" altLang="en-US" sz="11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배우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Diễn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viên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〮두 달 – 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Hai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tháng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전에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Trước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đó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</a:t>
            </a:r>
            <a:endParaRPr lang="en-US" sz="11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미리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Sẵn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     〮표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Vé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       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영화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Phim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điện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ảnh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</a:t>
            </a:r>
            <a:endParaRPr lang="ko-KR" altLang="en-US" sz="11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92129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5" animBg="1"/>
      <p:bldP spid="8" grpId="1" animBg="1"/>
      <p:bldP spid="9" grpId="2" animBg="1"/>
      <p:bldP spid="10" grpId="3" animBg="1"/>
      <p:bldP spid="11" grpId="4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845185" y="205740"/>
            <a:ext cx="6049010" cy="522604"/>
          </a:xfrm>
        </p:spPr>
        <p:txBody>
          <a:bodyPr/>
          <a:lstStyle/>
          <a:p>
            <a:r>
              <a:rPr lang="ko-KR" altLang="en-US" dirty="0"/>
              <a:t>유형 </a:t>
            </a:r>
            <a:r>
              <a:rPr lang="en-US" altLang="ko-KR" dirty="0"/>
              <a:t>5(46~48): </a:t>
            </a:r>
            <a:r>
              <a:rPr lang="ko-KR" altLang="en-US" dirty="0"/>
              <a:t>글의 중심 생각 파악</a:t>
            </a:r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ko-KR" sz="1800" dirty="0"/>
              <a:t>4</a:t>
            </a:r>
            <a:r>
              <a:rPr lang="en-US" altLang="ko-KR" sz="1800" b="0" dirty="0"/>
              <a:t>. </a:t>
            </a:r>
            <a:r>
              <a:rPr lang="ko-KR" altLang="en-US" sz="1800" b="0" dirty="0"/>
              <a:t>다음을 읽고 중심 생각을 고르십시오</a:t>
            </a:r>
            <a:r>
              <a:rPr lang="en-US" altLang="ko-KR" sz="1800" b="0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1138555"/>
          </a:xfrm>
        </p:spPr>
        <p:txBody>
          <a:bodyPr/>
          <a:lstStyle/>
          <a:p>
            <a:r>
              <a:rPr lang="ko-KR" altLang="en-US" dirty="0"/>
              <a:t>저는 아이들에게 장갑을 만들어 줍니다</a:t>
            </a:r>
            <a:r>
              <a:rPr lang="en-US" altLang="ko-KR" dirty="0"/>
              <a:t>. </a:t>
            </a:r>
            <a:r>
              <a:rPr lang="ko-KR" altLang="en-US" dirty="0"/>
              <a:t>다른 사람에게도 자주 장갑을 만들어서 선물합니다</a:t>
            </a:r>
            <a:r>
              <a:rPr lang="en-US" altLang="ko-KR" dirty="0"/>
              <a:t>. </a:t>
            </a:r>
            <a:r>
              <a:rPr lang="ko-KR" altLang="en-US" dirty="0"/>
              <a:t>장갑 만들기는 어렵지만 재미있습니다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3117850"/>
            <a:ext cx="4860290" cy="1826895"/>
          </a:xfrm>
        </p:spPr>
        <p:txBody>
          <a:bodyPr/>
          <a:lstStyle/>
          <a:p>
            <a:r>
              <a:rPr lang="ko-KR" altLang="en-US" dirty="0"/>
              <a:t>저는 아이들에게 장갑을 선물합니다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저는 다른 사람과 장갑을 만듭니다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저는 장갑 만들기를 좋아합니다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저는 장갑 만들기가 어렵습니다</a:t>
            </a:r>
            <a:r>
              <a:rPr lang="en-US" altLang="ko-KR" dirty="0"/>
              <a:t>.</a:t>
            </a:r>
          </a:p>
        </p:txBody>
      </p:sp>
      <p:sp>
        <p:nvSpPr>
          <p:cNvPr id="6" name="타원 5"/>
          <p:cNvSpPr/>
          <p:nvPr/>
        </p:nvSpPr>
        <p:spPr>
          <a:xfrm>
            <a:off x="635000" y="4147820"/>
            <a:ext cx="214630" cy="20637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9489" y="3479800"/>
            <a:ext cx="4595495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Tôi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đã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tặng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cho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lũ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trẻ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găng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tay</a:t>
            </a:r>
            <a:endParaRPr lang="ko-KR" altLang="en-US" sz="12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09650" y="3896360"/>
            <a:ext cx="5676900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Tôi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làm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găng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tay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cùng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người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khác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.</a:t>
            </a:r>
            <a:endParaRPr lang="ko-KR" altLang="en-US" sz="12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09650" y="4302760"/>
            <a:ext cx="4184015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Tôi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thích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việc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làm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găng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tay</a:t>
            </a:r>
            <a:endParaRPr lang="ko-KR" altLang="en-US" sz="12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09650" y="4719320"/>
            <a:ext cx="4634865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Tôi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thấy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việc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làm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găng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tay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rất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khó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.</a:t>
            </a:r>
            <a:endParaRPr lang="ko-KR" altLang="en-US" sz="12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>
            <a:spLocks/>
          </p:cNvSpPr>
          <p:nvPr/>
        </p:nvSpPr>
        <p:spPr>
          <a:xfrm>
            <a:off x="5730875" y="726440"/>
            <a:ext cx="4651375" cy="26320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defTabSz="5080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★ 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단어 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★</a:t>
            </a:r>
            <a:endParaRPr lang="ko-KR" altLang="en-US" sz="11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아이들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Lũ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trẻ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장갑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Găng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tay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</a:t>
            </a:r>
            <a:endParaRPr lang="ko-KR" altLang="en-US" sz="11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자주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Thường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xuyên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endParaRPr lang="ko-KR" altLang="en-US" sz="11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만들어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주다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만들다+주다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Làm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cho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  </a:t>
            </a:r>
            <a:endParaRPr lang="ko-KR" altLang="en-US" sz="11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다른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사람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Người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khác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 </a:t>
            </a:r>
            <a:endParaRPr lang="ko-KR" altLang="en-US" sz="11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만들어서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만들다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+-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어서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Làm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,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tạo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ra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         </a:t>
            </a:r>
            <a:endParaRPr lang="ko-KR" altLang="en-US" sz="11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선물하다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Tặng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quà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    </a:t>
            </a:r>
            <a:endParaRPr lang="ko-KR" altLang="en-US" sz="11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장갑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만들기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Việc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làm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găng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tay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        </a:t>
            </a:r>
            <a:endParaRPr lang="ko-KR" altLang="en-US" sz="11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재미있다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Thú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vị</a:t>
            </a:r>
            <a:endParaRPr lang="ko-KR" altLang="en-US" sz="11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어렵지만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어렵다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+-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지만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 – 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Khó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+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nhưng</a:t>
            </a:r>
            <a:endParaRPr lang="ko-KR" altLang="en-US" sz="11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3201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5" animBg="1"/>
      <p:bldP spid="8" grpId="1" animBg="1"/>
      <p:bldP spid="9" grpId="2" animBg="1"/>
      <p:bldP spid="10" grpId="3" animBg="1"/>
      <p:bldP spid="11" grpId="4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845185" y="205740"/>
            <a:ext cx="6049010" cy="522604"/>
          </a:xfrm>
        </p:spPr>
        <p:txBody>
          <a:bodyPr/>
          <a:lstStyle/>
          <a:p>
            <a:r>
              <a:rPr lang="ko-KR" altLang="en-US" dirty="0"/>
              <a:t>유형 </a:t>
            </a:r>
            <a:r>
              <a:rPr lang="en-US" altLang="ko-KR" dirty="0"/>
              <a:t>5(46~48): </a:t>
            </a:r>
            <a:r>
              <a:rPr lang="ko-KR" altLang="en-US" dirty="0"/>
              <a:t>글의 중심 생각 파악</a:t>
            </a:r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ko-KR" sz="1800" dirty="0"/>
              <a:t>5</a:t>
            </a:r>
            <a:r>
              <a:rPr lang="en-US" altLang="ko-KR" sz="1800" b="0" dirty="0"/>
              <a:t>. </a:t>
            </a:r>
            <a:r>
              <a:rPr lang="ko-KR" altLang="en-US" sz="1800" b="0" dirty="0"/>
              <a:t>다음을 읽고 중심 생각을 고르십시오</a:t>
            </a:r>
            <a:r>
              <a:rPr lang="en-US" altLang="ko-KR" sz="1800" b="0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1138555"/>
          </a:xfrm>
        </p:spPr>
        <p:txBody>
          <a:bodyPr/>
          <a:lstStyle/>
          <a:p>
            <a:r>
              <a:rPr lang="ko-KR" altLang="en-US" dirty="0"/>
              <a:t>친구가 머리가 아파서 수업에 못 왔습니다</a:t>
            </a:r>
            <a:r>
              <a:rPr lang="en-US" altLang="ko-KR" dirty="0"/>
              <a:t>. </a:t>
            </a:r>
            <a:r>
              <a:rPr lang="ko-KR" altLang="en-US" dirty="0"/>
              <a:t>저는 오후에 친구에게 숙제를 말해 줄 겁니다</a:t>
            </a:r>
            <a:r>
              <a:rPr lang="en-US" altLang="ko-KR" dirty="0"/>
              <a:t>. </a:t>
            </a:r>
            <a:r>
              <a:rPr lang="ko-KR" altLang="en-US" dirty="0"/>
              <a:t>내일은 친구 집에 가서 함께 학교에 가려고 합니다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3117850"/>
            <a:ext cx="4860290" cy="1826895"/>
          </a:xfrm>
        </p:spPr>
        <p:txBody>
          <a:bodyPr/>
          <a:lstStyle/>
          <a:p>
            <a:r>
              <a:rPr lang="ko-KR" altLang="en-US" dirty="0"/>
              <a:t>저는 친구 집에서 숙제를 할 겁니다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저는 보통 친구와 같이 학교에 갑니다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저는 친구를 도와줄 겁니다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저는 친구와 살고 싶습니다</a:t>
            </a:r>
            <a:r>
              <a:rPr lang="en-US" altLang="ko-KR" dirty="0"/>
              <a:t>.</a:t>
            </a:r>
          </a:p>
        </p:txBody>
      </p:sp>
      <p:sp>
        <p:nvSpPr>
          <p:cNvPr id="6" name="타원 5"/>
          <p:cNvSpPr/>
          <p:nvPr/>
        </p:nvSpPr>
        <p:spPr>
          <a:xfrm>
            <a:off x="635000" y="4157980"/>
            <a:ext cx="214630" cy="20637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9489" y="3479800"/>
            <a:ext cx="4595495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Tôi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sẽ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làm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bài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tập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ở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nhà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bạn</a:t>
            </a:r>
            <a:endParaRPr lang="ko-KR" altLang="en-US" sz="12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09650" y="3896360"/>
            <a:ext cx="5140325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Bình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thường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tôi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sẽ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cùng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với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bạn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mình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đi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đến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trường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.</a:t>
            </a:r>
            <a:endParaRPr lang="ko-KR" altLang="en-US" sz="12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09650" y="4302760"/>
            <a:ext cx="4184015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Tôi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sẽ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giúp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bạn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tôi</a:t>
            </a:r>
            <a:endParaRPr lang="ko-KR" altLang="en-US" sz="12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09650" y="4719320"/>
            <a:ext cx="4634865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Tôi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muốn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sống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cùng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với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bạn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tôi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.</a:t>
            </a:r>
            <a:endParaRPr lang="ko-KR" altLang="en-US" sz="12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>
            <a:spLocks/>
          </p:cNvSpPr>
          <p:nvPr/>
        </p:nvSpPr>
        <p:spPr>
          <a:xfrm>
            <a:off x="5789295" y="542925"/>
            <a:ext cx="4651375" cy="23780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defTabSz="5080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★ 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단어 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★</a:t>
            </a:r>
            <a:endParaRPr lang="ko-KR" altLang="en-US" sz="11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머리가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아프다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Đau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đầu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</a:t>
            </a:r>
            <a:endParaRPr lang="ko-KR" altLang="en-US" sz="11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수업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Tiết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học</a:t>
            </a:r>
            <a:endParaRPr lang="ko-KR" altLang="en-US" sz="11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오후에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Vào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buổi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chiều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</a:t>
            </a:r>
            <a:endParaRPr lang="ko-KR" altLang="en-US" sz="11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숙제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Bài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tập</a:t>
            </a:r>
            <a:endParaRPr lang="ko-KR" altLang="en-US" sz="11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말해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주다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말하다+주다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Nói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cho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     </a:t>
            </a:r>
            <a:endParaRPr lang="ko-KR" altLang="en-US" sz="11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내일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Ngày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mai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 </a:t>
            </a:r>
            <a:endParaRPr lang="ko-KR" altLang="en-US" sz="11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친구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집(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친구의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집)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Nhà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bạn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</a:t>
            </a:r>
            <a:endParaRPr lang="ko-KR" altLang="en-US" sz="11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가려고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하다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Định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đi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   </a:t>
            </a:r>
            <a:endParaRPr lang="ko-KR" altLang="en-US" sz="11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196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5" animBg="1"/>
      <p:bldP spid="8" grpId="1" animBg="1"/>
      <p:bldP spid="9" grpId="2" animBg="1"/>
      <p:bldP spid="10" grpId="3" animBg="1"/>
      <p:bldP spid="11" grpId="4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845185" y="205740"/>
            <a:ext cx="6049010" cy="522604"/>
          </a:xfrm>
        </p:spPr>
        <p:txBody>
          <a:bodyPr/>
          <a:lstStyle/>
          <a:p>
            <a:r>
              <a:rPr lang="ko-KR" altLang="en-US" dirty="0"/>
              <a:t>유형 </a:t>
            </a:r>
            <a:r>
              <a:rPr lang="en-US" altLang="ko-KR" dirty="0"/>
              <a:t>5(46~48): </a:t>
            </a:r>
            <a:r>
              <a:rPr lang="ko-KR" altLang="en-US" dirty="0"/>
              <a:t>글의 중심 생각 파악</a:t>
            </a:r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ko-KR" sz="1800" dirty="0"/>
              <a:t>6</a:t>
            </a:r>
            <a:r>
              <a:rPr lang="en-US" altLang="ko-KR" sz="1800" b="0" dirty="0"/>
              <a:t>. </a:t>
            </a:r>
            <a:r>
              <a:rPr lang="ko-KR" altLang="en-US" sz="1800" b="0" dirty="0"/>
              <a:t>다음을 읽고 중심 생각을 고르십시오</a:t>
            </a:r>
            <a:r>
              <a:rPr lang="en-US" altLang="ko-KR" sz="1800" b="0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1138555"/>
          </a:xfrm>
        </p:spPr>
        <p:txBody>
          <a:bodyPr/>
          <a:lstStyle/>
          <a:p>
            <a:r>
              <a:rPr lang="ko-KR" altLang="en-US" dirty="0"/>
              <a:t>언니는 어릴 때 조용하고 말이 없었습니다</a:t>
            </a:r>
            <a:r>
              <a:rPr lang="en-US" altLang="ko-KR" dirty="0"/>
              <a:t>. </a:t>
            </a:r>
            <a:r>
              <a:rPr lang="ko-KR" altLang="en-US" dirty="0"/>
              <a:t>그리고 혼자 있는 것을 좋아했습니다</a:t>
            </a:r>
            <a:r>
              <a:rPr lang="en-US" altLang="ko-KR" dirty="0"/>
              <a:t>. </a:t>
            </a:r>
            <a:r>
              <a:rPr lang="ko-KR" altLang="en-US" dirty="0"/>
              <a:t>그런데 지금은 재미있는 말도 많이 하고 사람들도 자주 만납니다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3117850"/>
            <a:ext cx="4860290" cy="1826895"/>
          </a:xfrm>
        </p:spPr>
        <p:txBody>
          <a:bodyPr/>
          <a:lstStyle/>
          <a:p>
            <a:r>
              <a:rPr lang="ko-KR" altLang="en-US" dirty="0"/>
              <a:t>언니는 옛날과 많이 다릅니다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언니는 재미있는 이야기를 못 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언니는 옛날에 사람들을 자주 만났습니다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언니는 요즘 말을 잘 안 합니다</a:t>
            </a:r>
            <a:r>
              <a:rPr lang="en-US" altLang="ko-KR" dirty="0"/>
              <a:t>.</a:t>
            </a:r>
          </a:p>
        </p:txBody>
      </p:sp>
      <p:sp>
        <p:nvSpPr>
          <p:cNvPr id="6" name="타원 5"/>
          <p:cNvSpPr/>
          <p:nvPr/>
        </p:nvSpPr>
        <p:spPr>
          <a:xfrm>
            <a:off x="635000" y="3323590"/>
            <a:ext cx="214630" cy="20637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9489" y="3479800"/>
            <a:ext cx="4595495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Chị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gái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so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với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ngày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xưa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đã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khác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rất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nhiều</a:t>
            </a:r>
            <a:endParaRPr lang="ko-KR" altLang="en-US" sz="12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09650" y="3896360"/>
            <a:ext cx="5140325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Chị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gái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tôi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không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thể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kể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những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câu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chuyện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thú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vị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.</a:t>
            </a:r>
            <a:endParaRPr lang="ko-KR" altLang="en-US" sz="12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09650" y="4302760"/>
            <a:ext cx="4184015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Chị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gái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ngày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xưa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rất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hay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gặp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mọi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người</a:t>
            </a:r>
            <a:endParaRPr lang="ko-KR" altLang="en-US" sz="12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09650" y="4719320"/>
            <a:ext cx="4634865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Chị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gái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dạo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gần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đây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không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thường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xuyên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nói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chuyện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.</a:t>
            </a:r>
            <a:endParaRPr lang="ko-KR" altLang="en-US" sz="12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>
            <a:spLocks/>
          </p:cNvSpPr>
          <p:nvPr/>
        </p:nvSpPr>
        <p:spPr>
          <a:xfrm>
            <a:off x="5943600" y="619760"/>
            <a:ext cx="4651375" cy="23780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defTabSz="5080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★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단어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★</a:t>
            </a:r>
            <a:endParaRPr lang="ko-KR" altLang="en-US" sz="11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언니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Chị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gái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 </a:t>
            </a:r>
            <a:endParaRPr lang="ko-KR" altLang="en-US" sz="11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어릴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때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Khi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còn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nhỏ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endParaRPr lang="ko-KR" altLang="en-US" sz="11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조용하다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Yên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lặng</a:t>
            </a:r>
            <a:endParaRPr lang="ko-KR" altLang="en-US" sz="11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말이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없다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Ít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nói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.  </a:t>
            </a:r>
            <a:endParaRPr lang="ko-KR" altLang="en-US" sz="11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혼자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있는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것 – 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Ở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một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mình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   </a:t>
            </a:r>
            <a:endParaRPr lang="ko-KR" altLang="en-US" sz="11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그런데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Thế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nhưng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</a:t>
            </a:r>
            <a:endParaRPr lang="ko-KR" altLang="en-US" sz="11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재미있는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말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Câu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nói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thú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vị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     </a:t>
            </a:r>
            <a:endParaRPr lang="ko-KR" altLang="en-US" sz="11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자주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Thường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xuyên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     </a:t>
            </a:r>
            <a:endParaRPr lang="ko-KR" altLang="en-US" sz="11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1274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5" animBg="1"/>
      <p:bldP spid="8" grpId="1" animBg="1"/>
      <p:bldP spid="9" grpId="2" animBg="1"/>
      <p:bldP spid="10" grpId="3" animBg="1"/>
      <p:bldP spid="11" grpId="4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845185" y="205740"/>
            <a:ext cx="6049010" cy="522604"/>
          </a:xfrm>
        </p:spPr>
        <p:txBody>
          <a:bodyPr/>
          <a:lstStyle/>
          <a:p>
            <a:r>
              <a:rPr lang="ko-KR" altLang="en-US" dirty="0"/>
              <a:t>유형 </a:t>
            </a:r>
            <a:r>
              <a:rPr lang="en-US" altLang="ko-KR" dirty="0"/>
              <a:t>5(46~48): </a:t>
            </a:r>
            <a:r>
              <a:rPr lang="ko-KR" altLang="en-US" dirty="0"/>
              <a:t>글의 중심 생각 파악</a:t>
            </a:r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ko-KR" sz="1800" dirty="0"/>
              <a:t>7</a:t>
            </a:r>
            <a:r>
              <a:rPr lang="en-US" altLang="ko-KR" sz="1800" b="0" dirty="0"/>
              <a:t>. </a:t>
            </a:r>
            <a:r>
              <a:rPr lang="ko-KR" altLang="en-US" sz="1800" b="0" dirty="0"/>
              <a:t>다음을 읽고 중심 생각을 고르십시오</a:t>
            </a:r>
            <a:r>
              <a:rPr lang="en-US" altLang="ko-KR" sz="1800" b="0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1138555"/>
          </a:xfrm>
        </p:spPr>
        <p:txBody>
          <a:bodyPr/>
          <a:lstStyle/>
          <a:p>
            <a:r>
              <a:rPr lang="ko-KR" altLang="en-US" dirty="0"/>
              <a:t>철수 씨는 발이 아주 큽니다</a:t>
            </a:r>
            <a:r>
              <a:rPr lang="en-US" altLang="ko-KR" dirty="0"/>
              <a:t>. </a:t>
            </a:r>
            <a:r>
              <a:rPr lang="ko-KR" altLang="en-US" dirty="0"/>
              <a:t>보통 구두 가게에는 철수 씨 발에 맞는 구두가 없습니다</a:t>
            </a:r>
            <a:r>
              <a:rPr lang="en-US" altLang="ko-KR" dirty="0"/>
              <a:t>. </a:t>
            </a:r>
            <a:r>
              <a:rPr lang="ko-KR" altLang="en-US" dirty="0"/>
              <a:t>그래서 철수 씨는 구두를 사는 것이 힘듭니다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3117850"/>
            <a:ext cx="4860290" cy="1826895"/>
          </a:xfrm>
        </p:spPr>
        <p:txBody>
          <a:bodyPr/>
          <a:lstStyle/>
          <a:p>
            <a:r>
              <a:rPr lang="ko-KR" altLang="en-US" dirty="0"/>
              <a:t>철수 씨는 가게에 구두를 사러 갈 겁니다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철수 씨는 발이 커서 구두 사기가 어렵습니다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철수 씨는 조금 큰 구두를 좋아합니다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철수 씨는 구두가 작아서 걷기 힘듭니다</a:t>
            </a:r>
            <a:r>
              <a:rPr lang="en-US" altLang="ko-KR" dirty="0"/>
              <a:t>.</a:t>
            </a:r>
          </a:p>
        </p:txBody>
      </p:sp>
      <p:sp>
        <p:nvSpPr>
          <p:cNvPr id="6" name="타원 5"/>
          <p:cNvSpPr/>
          <p:nvPr/>
        </p:nvSpPr>
        <p:spPr>
          <a:xfrm>
            <a:off x="635000" y="3743960"/>
            <a:ext cx="214630" cy="20637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9489" y="3479800"/>
            <a:ext cx="4595495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Cheolsoo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định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đến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cửa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hàng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để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mua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giày</a:t>
            </a:r>
            <a:endParaRPr lang="ko-KR" altLang="en-US" sz="12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09650" y="3896360"/>
            <a:ext cx="5140325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Chân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của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Cheolsoo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to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nên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rất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việc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mua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giày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rất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khó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.</a:t>
            </a:r>
            <a:endParaRPr lang="ko-KR" altLang="en-US" sz="12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09650" y="4302760"/>
            <a:ext cx="4184015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Cheolsoo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thích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những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chiếc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giày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hơi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to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một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chút</a:t>
            </a:r>
            <a:endParaRPr lang="ko-KR" altLang="en-US" sz="12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09650" y="4719320"/>
            <a:ext cx="4634865" cy="2768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l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Cheolsoo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cảm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thấy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việc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đi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bộ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vất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vả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vì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chiếc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giày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bị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2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nhỏ</a:t>
            </a:r>
            <a:r>
              <a:rPr sz="12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. </a:t>
            </a:r>
            <a:endParaRPr lang="ko-KR" altLang="en-US" sz="12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>
            <a:spLocks/>
          </p:cNvSpPr>
          <p:nvPr/>
        </p:nvSpPr>
        <p:spPr>
          <a:xfrm>
            <a:off x="5740400" y="871220"/>
            <a:ext cx="4651375" cy="21240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defTabSz="5080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★ </a:t>
            </a:r>
            <a:r>
              <a:rPr lang="ko-KR" altLang="en-US"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단어 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★</a:t>
            </a:r>
            <a:endParaRPr lang="ko-KR" altLang="en-US" sz="11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〮발 – 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Chân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 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크다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To,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lớn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        </a:t>
            </a:r>
            <a:endParaRPr lang="ko-KR" altLang="en-US" sz="11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보통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Bình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thường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  </a:t>
            </a:r>
            <a:endParaRPr lang="ko-KR" altLang="en-US" sz="11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구두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가게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Cửa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hàng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giày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 </a:t>
            </a:r>
            <a:endParaRPr lang="ko-KR" altLang="en-US" sz="11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맞는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맞다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+-는)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Vừa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    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</a:t>
            </a:r>
            <a:endParaRPr lang="ko-KR" altLang="en-US" sz="11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사는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사다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+-는)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Mua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  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</a:t>
            </a:r>
            <a:endParaRPr lang="ko-KR" altLang="en-US" sz="1100" dirty="0">
              <a:solidFill>
                <a:srgbClr val="FFFF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힘들다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Mệt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mỏi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,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vất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vả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  </a:t>
            </a:r>
            <a:endParaRPr lang="ko-KR" altLang="en-US" sz="11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  <a:p>
            <a:pPr marL="0" indent="0" algn="l" defTabSz="508000" eaLnBrk="0" fontAlgn="base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〮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구두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사는</a:t>
            </a:r>
            <a:r>
              <a:rPr sz="1100" dirty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것 –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Việc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mua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</a:t>
            </a:r>
            <a:r>
              <a:rPr sz="1100" dirty="0" err="1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giày</a:t>
            </a:r>
            <a:r>
              <a:rPr sz="1100" dirty="0">
                <a:solidFill>
                  <a:srgbClr val="FFFF00"/>
                </a:solidFill>
                <a:latin typeface="Arial" panose="020B0604020202020204" pitchFamily="34" charset="0"/>
                <a:ea typeface="나눔고딕 ExtraBold" panose="020D0904000000000000" pitchFamily="50" charset="-127"/>
                <a:cs typeface="Arial" panose="020B0604020202020204" pitchFamily="34" charset="0"/>
              </a:rPr>
              <a:t>                   </a:t>
            </a:r>
            <a:endParaRPr lang="ko-KR" altLang="en-US" sz="1100" dirty="0">
              <a:solidFill>
                <a:srgbClr val="FFFF00"/>
              </a:solidFill>
              <a:latin typeface="Arial" panose="020B0604020202020204" pitchFamily="34" charset="0"/>
              <a:ea typeface="나눔고딕 ExtraBold" panose="020D0904000000000000" pitchFamily="50" charset="-12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1804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5" animBg="1"/>
      <p:bldP spid="8" grpId="1" animBg="1"/>
      <p:bldP spid="9" grpId="2" animBg="1"/>
      <p:bldP spid="10" grpId="3" animBg="1"/>
      <p:bldP spid="11" grpId="4" animBg="1"/>
      <p:bldP spid="12" grpId="0" animBg="1"/>
    </p:bldLst>
  </p:timing>
</p:sld>
</file>

<file path=ppt/theme/theme1.xml><?xml version="1.0" encoding="utf-8"?>
<a:theme xmlns:a="http://schemas.openxmlformats.org/drawingml/2006/main" name="칠판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칠판 테마" id="{79B717BB-EDF7-4CE2-B1FF-CC9C47730053}" vid="{D3F7E5C9-0125-4529-BE1C-98214DB34E2C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Pages>21</Pages>
  <Words>2678</Words>
  <Characters>0</Characters>
  <Application>Microsoft Office PowerPoint</Application>
  <DocSecurity>0</DocSecurity>
  <PresentationFormat>화면 슬라이드 쇼(16:9)</PresentationFormat>
  <Lines>0</Lines>
  <Paragraphs>354</Paragraphs>
  <Slides>21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21</vt:i4>
      </vt:variant>
    </vt:vector>
  </HeadingPairs>
  <TitlesOfParts>
    <vt:vector size="29" baseType="lpstr">
      <vt:lpstr>HY견고딕</vt:lpstr>
      <vt:lpstr>굴림</vt:lpstr>
      <vt:lpstr>나눔고딕 ExtraBold</vt:lpstr>
      <vt:lpstr>맑은 고딕</vt:lpstr>
      <vt:lpstr>-윤고딕340</vt:lpstr>
      <vt:lpstr>Arial</vt:lpstr>
      <vt:lpstr>Wingdings</vt:lpstr>
      <vt:lpstr>칠판 테마</vt:lpstr>
      <vt:lpstr>TOPIK 읽기 유형5 통합</vt:lpstr>
      <vt:lpstr>PowerPoint 프레젠테이션</vt:lpstr>
      <vt:lpstr>유형 5(46~48): 글의 중심 생각 파악</vt:lpstr>
      <vt:lpstr>유형 5(46~48): 글의 중심 생각 파악</vt:lpstr>
      <vt:lpstr>유형 5(46~48): 글의 중심 생각 파악</vt:lpstr>
      <vt:lpstr>유형 5(46~48): 글의 중심 생각 파악</vt:lpstr>
      <vt:lpstr>유형 5(46~48): 글의 중심 생각 파악</vt:lpstr>
      <vt:lpstr>유형 5(46~48): 글의 중심 생각 파악</vt:lpstr>
      <vt:lpstr>유형 5(46~48): 글의 중심 생각 파악</vt:lpstr>
      <vt:lpstr>유형 5(46~48): 글의 중심 생각 파악</vt:lpstr>
      <vt:lpstr>감사합니다.</vt:lpstr>
      <vt:lpstr>TOPIK 읽기 유형5 통합</vt:lpstr>
      <vt:lpstr>PowerPoint 프레젠테이션</vt:lpstr>
      <vt:lpstr>유형 5(46~48): 글의 중심 생각 파악</vt:lpstr>
      <vt:lpstr>유형 5(46~48): 글의 중심 생각 파악</vt:lpstr>
      <vt:lpstr>유형 5(46~48): 글의 중심 생각 파악</vt:lpstr>
      <vt:lpstr>유형 5(46~48): 글의 중심 생각 파악</vt:lpstr>
      <vt:lpstr>유형 5(46~48): 글의 중심 생각 파악</vt:lpstr>
      <vt:lpstr>유형 5(46~48): 글의 중심 생각 파악</vt:lpstr>
      <vt:lpstr>유형 5(46~48): 글의 중심 생각 파악</vt:lpstr>
      <vt:lpstr>감사합니다.</vt:lpstr>
    </vt:vector>
  </TitlesOfParts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Jo</dc:creator>
  <cp:lastModifiedBy>이 유락</cp:lastModifiedBy>
  <cp:revision>6</cp:revision>
  <dcterms:modified xsi:type="dcterms:W3CDTF">2020-07-17T01:47:59Z</dcterms:modified>
</cp:coreProperties>
</file>