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79" r:id="rId3"/>
    <p:sldId id="282" r:id="rId4"/>
    <p:sldId id="284" r:id="rId5"/>
    <p:sldId id="283" r:id="rId6"/>
    <p:sldId id="281" r:id="rId7"/>
    <p:sldId id="278" r:id="rId8"/>
    <p:sldId id="277" r:id="rId9"/>
    <p:sldId id="280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4"/>
      </p:cViewPr>
      <p:guideLst>
        <p:guide orient="horz" pos="799"/>
        <p:guide pos="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1906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5143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3896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665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153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6715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973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49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54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5101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82255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025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1085850" y="1166842"/>
            <a:ext cx="821055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66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22.</a:t>
            </a:r>
            <a:r>
              <a:rPr lang="en-US" altLang="ko-KR" sz="6600" b="1" dirty="0">
                <a:solidFill>
                  <a:srgbClr val="FFC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6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[NG</a:t>
            </a:r>
            <a:r>
              <a:rPr lang="vi-VN" altLang="ko-KR" sz="6600" b="1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Ữ PHÁP]</a:t>
            </a:r>
            <a:endParaRPr lang="en-US" altLang="ko-KR" sz="6600" b="1" kern="100" dirty="0"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vi-VN" altLang="ko-KR" sz="6600" b="1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ĐỘNG TỪ </a:t>
            </a:r>
            <a:endParaRPr lang="en-US" altLang="ko-KR" sz="6600" b="1" kern="100" dirty="0">
              <a:latin typeface="Times New Roman" panose="02020603050405020304" pitchFamily="18" charset="0"/>
              <a:ea typeface="바탕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sz="6600" kern="100" dirty="0">
                <a:solidFill>
                  <a:srgbClr val="C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 전에</a:t>
            </a:r>
            <a:endParaRPr lang="ko-KR" altLang="ko-KR" sz="6600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210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03200" y="472460"/>
            <a:ext cx="9118600" cy="4462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[NG</a:t>
            </a:r>
            <a:r>
              <a:rPr lang="vi-VN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 PHÁP]ĐỘNG TỪ </a:t>
            </a:r>
            <a:r>
              <a:rPr lang="en-US" altLang="ko-KR" sz="3600" kern="100" dirty="0">
                <a:solidFill>
                  <a:srgbClr val="C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ko-KR" sz="3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 전에</a:t>
            </a:r>
            <a:endParaRPr lang="en-US" altLang="ko-KR" sz="3600" b="1" kern="100" dirty="0">
              <a:solidFill>
                <a:srgbClr val="C000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3200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ea"/>
              <a:buAutoNum type="circleNumDbPlain"/>
            </a:pP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Ý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NGH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Ĩ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ko-KR" altLang="ko-KR" sz="3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‘기 전에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Hành động </a:t>
            </a:r>
            <a:r>
              <a:rPr lang="vi-VN" altLang="ko-KR" sz="32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vế sau thực hiện trước</a:t>
            </a:r>
            <a:r>
              <a:rPr lang="vi-VN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3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vi-VN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 đó  </a:t>
            </a:r>
            <a:r>
              <a:rPr lang="vi-VN" altLang="ko-KR" sz="32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hành động của vế trước mới xẩy ra</a:t>
            </a:r>
            <a:r>
              <a:rPr lang="vi-VN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endParaRPr lang="en-US" altLang="ko-KR" sz="3200" kern="100" dirty="0">
              <a:solidFill>
                <a:srgbClr val="FF00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vi-VN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thường dùng </a:t>
            </a:r>
            <a:endParaRPr lang="ko-KR" altLang="ko-KR" sz="3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vi-VN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theo thứ tự thời gian,nghĩa là: ‘</a:t>
            </a:r>
            <a:r>
              <a:rPr lang="vi-VN" altLang="ko-KR" sz="32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Trước khi</a:t>
            </a:r>
            <a:r>
              <a:rPr lang="vi-VN" altLang="ko-KR" sz="3200" b="1" kern="100" dirty="0">
                <a:solidFill>
                  <a:srgbClr val="FF0000"/>
                </a:solidFill>
                <a:latin typeface="Courier New" panose="02070309020205020404" pitchFamily="49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ko-KR" altLang="ko-KR" sz="3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965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15900" y="486521"/>
            <a:ext cx="9791700" cy="5091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36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í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ko-KR" sz="36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ụ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3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한국에 </a:t>
            </a:r>
            <a:r>
              <a:rPr lang="ko-KR" altLang="ko-KR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유학가</a:t>
            </a:r>
            <a:r>
              <a:rPr lang="ko-KR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</a:t>
            </a:r>
            <a:r>
              <a:rPr lang="ko-KR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전에 </a:t>
            </a:r>
            <a:r>
              <a:rPr lang="ko-KR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한국어를 배울 겁니다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3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ẽ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trước</a:t>
            </a:r>
            <a:r>
              <a:rPr lang="en-US" altLang="ko-KR" sz="32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Du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Quốc</a:t>
            </a:r>
            <a:endParaRPr lang="ko-KR" altLang="ko-KR" sz="3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식사하</a:t>
            </a:r>
            <a:r>
              <a:rPr lang="ko-KR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 전에 </a:t>
            </a:r>
            <a:r>
              <a:rPr lang="ko-KR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손을 씻습니다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3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R</a:t>
            </a:r>
            <a:r>
              <a:rPr lang="vi-VN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ửa tay </a:t>
            </a:r>
            <a:r>
              <a:rPr lang="vi-VN" altLang="ko-KR" sz="32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trước khi</a:t>
            </a:r>
            <a:r>
              <a:rPr lang="vi-VN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endParaRPr lang="ko-KR" altLang="ko-KR" sz="3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놀</a:t>
            </a:r>
            <a:r>
              <a:rPr lang="ko-KR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 전에 </a:t>
            </a:r>
            <a:r>
              <a:rPr lang="ko-KR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공부를 합니다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3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ọc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trước</a:t>
            </a:r>
            <a:r>
              <a:rPr lang="en-US" altLang="ko-KR" sz="32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chơi</a:t>
            </a:r>
            <a:endParaRPr lang="ko-KR" altLang="ko-KR" sz="3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125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635494"/>
              </p:ext>
            </p:extLst>
          </p:nvPr>
        </p:nvGraphicFramePr>
        <p:xfrm>
          <a:off x="278446" y="1399064"/>
          <a:ext cx="8804594" cy="2210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6179">
                  <a:extLst>
                    <a:ext uri="{9D8B030D-6E8A-4147-A177-3AD203B41FA5}">
                      <a16:colId xmlns:a16="http://schemas.microsoft.com/office/drawing/2014/main" val="2980521814"/>
                    </a:ext>
                  </a:extLst>
                </a:gridCol>
                <a:gridCol w="2224443">
                  <a:extLst>
                    <a:ext uri="{9D8B030D-6E8A-4147-A177-3AD203B41FA5}">
                      <a16:colId xmlns:a16="http://schemas.microsoft.com/office/drawing/2014/main" val="3348099352"/>
                    </a:ext>
                  </a:extLst>
                </a:gridCol>
                <a:gridCol w="1317798">
                  <a:extLst>
                    <a:ext uri="{9D8B030D-6E8A-4147-A177-3AD203B41FA5}">
                      <a16:colId xmlns:a16="http://schemas.microsoft.com/office/drawing/2014/main" val="31092487"/>
                    </a:ext>
                  </a:extLst>
                </a:gridCol>
                <a:gridCol w="1543246">
                  <a:extLst>
                    <a:ext uri="{9D8B030D-6E8A-4147-A177-3AD203B41FA5}">
                      <a16:colId xmlns:a16="http://schemas.microsoft.com/office/drawing/2014/main" val="259442443"/>
                    </a:ext>
                  </a:extLst>
                </a:gridCol>
                <a:gridCol w="2852928">
                  <a:extLst>
                    <a:ext uri="{9D8B030D-6E8A-4147-A177-3AD203B41FA5}">
                      <a16:colId xmlns:a16="http://schemas.microsoft.com/office/drawing/2014/main" val="305373363"/>
                    </a:ext>
                  </a:extLst>
                </a:gridCol>
              </a:tblGrid>
              <a:tr h="646779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(X)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사다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+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기 전에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 khi 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사기 전에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 khi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7492747"/>
                  </a:ext>
                </a:extLst>
              </a:tr>
              <a:tr h="142795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(O)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찾다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Tìm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찾기 전에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 khi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Tìm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8608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9697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91147" y="465936"/>
            <a:ext cx="8103553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49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49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HÌNH TH</a:t>
            </a:r>
            <a:r>
              <a:rPr kumimoji="0" lang="vi-VN" altLang="ko-K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ỨC:</a:t>
            </a:r>
            <a:endParaRPr kumimoji="0" lang="en-US" altLang="ko-KR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0" marR="0" lvl="0" indent="149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vi-VN" altLang="ko-K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ea"/>
              <a:buAutoNum type="circleNumDbPlain"/>
              <a:tabLst/>
            </a:pP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Danh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ko-KR" altLang="en-US" sz="2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전에</a:t>
            </a:r>
            <a:r>
              <a:rPr lang="ko-K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 </a:t>
            </a:r>
            <a:r>
              <a:rPr kumimoji="0" lang="vi-VN" altLang="ko-K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Trần thuật về thời gian </a:t>
            </a:r>
            <a:endParaRPr kumimoji="0" lang="en-US" altLang="ko-KR" sz="2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0" marR="0" lvl="0" indent="149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vi-VN" altLang="ko-K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49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kumimoji="0" lang="ko-KR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 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5</a:t>
            </a:r>
            <a:r>
              <a:rPr kumimoji="0" lang="ko-KR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년</a:t>
            </a:r>
            <a:r>
              <a:rPr kumimoji="0" lang="ko-KR" altLang="en-US" sz="2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전에 </a:t>
            </a:r>
            <a:r>
              <a:rPr kumimoji="0" lang="ko-KR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고등학생이었습니다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marL="0" marR="0" lvl="0" indent="149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kumimoji="0" lang="vi-VN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 đã </a:t>
            </a:r>
            <a:r>
              <a:rPr kumimoji="0" lang="ko-KR" altLang="vi-VN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ㅣ</a:t>
            </a:r>
            <a:r>
              <a:rPr kumimoji="0" lang="vi-VN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 Học Sinh Trung Học 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5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năm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</a:t>
            </a:r>
            <a:r>
              <a:rPr kumimoji="0" lang="vi-VN" altLang="ko-KR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ước</a:t>
            </a:r>
            <a:r>
              <a:rPr kumimoji="0" lang="vi-VN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đây</a:t>
            </a:r>
            <a:endParaRPr kumimoji="0" lang="en-US" altLang="ko-K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0" marR="0" lvl="0" indent="149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vi-VN" altLang="ko-K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49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kumimoji="0" lang="ko-KR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 </a:t>
            </a:r>
            <a:r>
              <a:rPr kumimoji="0" lang="ko-KR" altLang="vi-VN" sz="2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식사 전에는 </a:t>
            </a:r>
            <a:r>
              <a:rPr kumimoji="0" lang="ko-KR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물을 안 마십니다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marL="0" marR="0" lvl="0" indent="149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uống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nước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trước</a:t>
            </a:r>
            <a:r>
              <a:rPr kumimoji="0" lang="en-US" altLang="ko-KR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endParaRPr kumimoji="0" lang="en-US" altLang="ko-K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0" marR="0" lvl="0" indent="149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49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kumimoji="0" lang="ko-KR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 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10</a:t>
            </a:r>
            <a:r>
              <a:rPr kumimoji="0" lang="ko-KR" altLang="en-US" sz="2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분 전에는 </a:t>
            </a:r>
            <a:r>
              <a:rPr kumimoji="0" lang="ko-KR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회사에 있었습니다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kumimoji="0" lang="en-US" altLang="ko-K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49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vi-VN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 Công Ty 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10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phút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</a:t>
            </a:r>
            <a:r>
              <a:rPr kumimoji="0" lang="vi-VN" altLang="ko-KR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ước</a:t>
            </a:r>
            <a:r>
              <a:rPr kumimoji="0" lang="vi-VN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kumimoji="0" lang="vi-VN" altLang="ko-K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197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541298"/>
              </p:ext>
            </p:extLst>
          </p:nvPr>
        </p:nvGraphicFramePr>
        <p:xfrm>
          <a:off x="202564" y="426052"/>
          <a:ext cx="7790816" cy="18558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3815">
                  <a:extLst>
                    <a:ext uri="{9D8B030D-6E8A-4147-A177-3AD203B41FA5}">
                      <a16:colId xmlns:a16="http://schemas.microsoft.com/office/drawing/2014/main" val="305630573"/>
                    </a:ext>
                  </a:extLst>
                </a:gridCol>
                <a:gridCol w="2748365">
                  <a:extLst>
                    <a:ext uri="{9D8B030D-6E8A-4147-A177-3AD203B41FA5}">
                      <a16:colId xmlns:a16="http://schemas.microsoft.com/office/drawing/2014/main" val="621918371"/>
                    </a:ext>
                  </a:extLst>
                </a:gridCol>
                <a:gridCol w="2418636">
                  <a:extLst>
                    <a:ext uri="{9D8B030D-6E8A-4147-A177-3AD203B41FA5}">
                      <a16:colId xmlns:a16="http://schemas.microsoft.com/office/drawing/2014/main" val="3169695666"/>
                    </a:ext>
                  </a:extLst>
                </a:gridCol>
              </a:tblGrid>
              <a:tr h="1042883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수업 전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ước khi học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점심 시간 전에 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ước giờ ăn Trưa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일 년 전에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37174537"/>
                  </a:ext>
                </a:extLst>
              </a:tr>
              <a:tr h="81300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이틀 전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ước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한 시간 전에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오분 전에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phút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ước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5853663"/>
                  </a:ext>
                </a:extLst>
              </a:tr>
            </a:tbl>
          </a:graphicData>
        </a:graphic>
      </p:graphicFrame>
      <p:sp>
        <p:nvSpPr>
          <p:cNvPr id="3" name="직사각형 2"/>
          <p:cNvSpPr/>
          <p:nvPr/>
        </p:nvSpPr>
        <p:spPr>
          <a:xfrm>
            <a:off x="129412" y="2411858"/>
            <a:ext cx="8623300" cy="1680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ea"/>
              <a:buAutoNum type="circleNumDbPlain"/>
            </a:pP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 PH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ẦN CÂU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"/>
            </a:pPr>
            <a:r>
              <a:rPr lang="vi-VN" altLang="ko-KR" sz="28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Lược bỏ ‘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28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thành ‘</a:t>
            </a:r>
            <a:r>
              <a:rPr lang="ko-KR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 전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8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thường dùng trong văn nói</a:t>
            </a:r>
            <a:endParaRPr lang="en-US" altLang="ko-KR" sz="28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154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21285" y="-279400"/>
            <a:ext cx="8870315" cy="3305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ko-KR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32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í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ko-KR" sz="32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ụ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* </a:t>
            </a:r>
            <a:r>
              <a:rPr lang="ko-KR" altLang="en-US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잠 자</a:t>
            </a:r>
            <a:r>
              <a:rPr lang="ko-KR" altLang="en-US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 전 </a:t>
            </a:r>
            <a:r>
              <a:rPr lang="ko-KR" altLang="en-US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교안을 짜요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en-US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출근하기 전 노래를 연습해요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ko-KR" sz="28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ạn</a:t>
            </a:r>
            <a:r>
              <a:rPr lang="en-US" altLang="ko-KR" sz="28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Giáo</a:t>
            </a:r>
            <a:r>
              <a:rPr lang="en-US" altLang="ko-KR" sz="28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Án</a:t>
            </a:r>
            <a:r>
              <a:rPr lang="en-US" altLang="ko-KR" sz="28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trước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8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ngủ</a:t>
            </a:r>
            <a:r>
              <a:rPr lang="en-US" altLang="ko-KR" sz="28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*  </a:t>
            </a:r>
            <a:r>
              <a:rPr lang="ko-KR" altLang="en-US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출근 하</a:t>
            </a:r>
            <a:r>
              <a:rPr lang="ko-KR" altLang="en-US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 전 </a:t>
            </a:r>
            <a:r>
              <a:rPr lang="ko-KR" altLang="en-US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노래를 연습해요</a:t>
            </a:r>
            <a:endParaRPr lang="en-US" altLang="ko-KR" sz="2800" kern="100" dirty="0">
              <a:latin typeface="Times New Roman" panose="02020603050405020304" pitchFamily="18" charset="0"/>
              <a:ea typeface="바탕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ập</a:t>
            </a:r>
            <a:r>
              <a:rPr lang="en-US" altLang="ko-KR" sz="28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hát</a:t>
            </a:r>
            <a:r>
              <a:rPr lang="en-US" altLang="ko-KR" sz="28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trước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8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làm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-279400" y="3127849"/>
            <a:ext cx="10426699" cy="3437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8000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LUY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ỆN TẬP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1.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점심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빵을 먹으면 </a:t>
            </a:r>
            <a:endParaRPr lang="en-US" altLang="ko-KR" sz="28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밥이 맛이 없어요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점심 식사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ếu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Bánh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trước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giờ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trưa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thì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Cơm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sẽ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ngon</a:t>
            </a:r>
            <a:endParaRPr lang="en-US" altLang="ko-KR" sz="28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2.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기차가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8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한시간</a:t>
            </a:r>
            <a:r>
              <a:rPr lang="ko-KR" altLang="ko-KR" sz="28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출발했습니다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 시간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ỏa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khởi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hành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trước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8575" y="3711575"/>
            <a:ext cx="1749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식사 전에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33700" y="5384860"/>
            <a:ext cx="977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전에</a:t>
            </a:r>
          </a:p>
        </p:txBody>
      </p:sp>
    </p:spTree>
    <p:extLst>
      <p:ext uri="{BB962C8B-B14F-4D97-AF65-F5344CB8AC3E}">
        <p14:creationId xmlns:p14="http://schemas.microsoft.com/office/powerpoint/2010/main" val="357501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304800" y="547566"/>
            <a:ext cx="11544300" cy="5757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8000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LUY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ỆN TẬP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</a:p>
          <a:p>
            <a:pPr marL="508000"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3.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 보통 </a:t>
            </a:r>
            <a:r>
              <a:rPr lang="ko-KR" altLang="ko-KR" sz="2800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세수하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먼저 이를 닦아요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세수하다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altLang="ko-KR" sz="28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ường đánh răng </a:t>
            </a:r>
            <a:r>
              <a:rPr lang="vi-VN" altLang="ko-KR" sz="28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trước khi</a:t>
            </a:r>
            <a:r>
              <a:rPr lang="vi-VN" altLang="ko-KR" sz="2800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8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rửa mặt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4.  </a:t>
            </a:r>
            <a:r>
              <a:rPr lang="ko-KR" altLang="ko-KR" sz="2800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귀국하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제주도에 꼭 한 번 </a:t>
            </a:r>
            <a:endParaRPr lang="en-US" altLang="ko-KR" sz="28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 보고 싶어요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귀국하다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ko-KR" sz="28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ước khi</a:t>
            </a:r>
            <a:r>
              <a:rPr lang="vi-VN" altLang="ko-KR" sz="2800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8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về nước tôi rất muốn đi đảo Tế Châu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5.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해외여행을 </a:t>
            </a:r>
            <a:r>
              <a:rPr lang="ko-KR" altLang="ko-KR" sz="2800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떠나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계획을 </a:t>
            </a:r>
            <a:endParaRPr lang="en-US" altLang="ko-KR" sz="28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세워야 합니다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떠나다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ko-KR" sz="28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ước khi</a:t>
            </a:r>
            <a:r>
              <a:rPr lang="vi-VN" altLang="ko-KR" sz="2800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8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đi Du Lịch Nước Ngoài thì phải lên kế hoạch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2800" y="1778000"/>
            <a:ext cx="154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기 전에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65300" y="2862783"/>
            <a:ext cx="1485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기 전에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51200" y="4546574"/>
            <a:ext cx="142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기 전에</a:t>
            </a:r>
          </a:p>
        </p:txBody>
      </p:sp>
    </p:spTree>
    <p:extLst>
      <p:ext uri="{BB962C8B-B14F-4D97-AF65-F5344CB8AC3E}">
        <p14:creationId xmlns:p14="http://schemas.microsoft.com/office/powerpoint/2010/main" val="292571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-152400" y="526280"/>
            <a:ext cx="4686300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8000"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</a:t>
            </a:r>
            <a:r>
              <a:rPr lang="en-US" altLang="ko-KR" sz="3600" b="1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ỆN TẬP</a:t>
            </a:r>
            <a:r>
              <a:rPr lang="en-US" altLang="ko-KR" sz="3600" b="1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165100" y="1630504"/>
            <a:ext cx="6794500" cy="2244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케이크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만들다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/ </a:t>
            </a:r>
            <a:r>
              <a:rPr lang="ko-KR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잡채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만들다 </a:t>
            </a:r>
            <a:endParaRPr lang="ko-KR" altLang="ko-KR" sz="28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lvl="0" indent="76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ến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xào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thập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cẩm,nấu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1524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언제 케이크를 만들었어요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lang="ko-KR" altLang="ko-KR" sz="28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ạn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Bánh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Kem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lúc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vậy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5100" y="4036488"/>
            <a:ext cx="6070600" cy="111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b="1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800" b="1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b="1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잡채 만들기 전에 만들었어요</a:t>
            </a:r>
            <a:r>
              <a:rPr lang="en-US" altLang="ko-KR" sz="2800" b="1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b="1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indent="533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ì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ước khi </a:t>
            </a:r>
            <a:r>
              <a:rPr lang="vi-VN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xào miến</a:t>
            </a:r>
            <a:endParaRPr lang="ko-KR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809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메트로폴리탄">
  <a:themeElements>
    <a:clrScheme name="메트로폴리탄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메트로폴리탄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메트로폴리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501</Words>
  <Application>Microsoft Office PowerPoint</Application>
  <PresentationFormat>와이드스크린</PresentationFormat>
  <Paragraphs>94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7" baseType="lpstr">
      <vt:lpstr>HY견명조</vt:lpstr>
      <vt:lpstr>맑은 고딕</vt:lpstr>
      <vt:lpstr>Arial</vt:lpstr>
      <vt:lpstr>Calibri Light</vt:lpstr>
      <vt:lpstr>Courier New</vt:lpstr>
      <vt:lpstr>Times New Roman</vt:lpstr>
      <vt:lpstr>Wingdings</vt:lpstr>
      <vt:lpstr>메트로폴리탄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22</cp:revision>
  <dcterms:created xsi:type="dcterms:W3CDTF">2020-06-09T23:32:38Z</dcterms:created>
  <dcterms:modified xsi:type="dcterms:W3CDTF">2020-06-12T00:36:59Z</dcterms:modified>
</cp:coreProperties>
</file>