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8" r:id="rId3"/>
    <p:sldId id="277" r:id="rId4"/>
    <p:sldId id="275" r:id="rId5"/>
    <p:sldId id="279" r:id="rId6"/>
    <p:sldId id="274" r:id="rId7"/>
    <p:sldId id="273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114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628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1697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9239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6934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7031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6169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9703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1731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1488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7161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2938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085850" y="984250"/>
            <a:ext cx="10560050" cy="8315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43.[NG</a:t>
            </a:r>
            <a:r>
              <a:rPr lang="vi-VN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 PHÁP]</a:t>
            </a:r>
            <a:r>
              <a:rPr lang="vi-VN" altLang="ko-KR" sz="66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ĐỘNG </a:t>
            </a:r>
            <a:endParaRPr lang="en-US" altLang="ko-KR" sz="6600" kern="100" dirty="0">
              <a:latin typeface="Times New Roman" panose="02020603050405020304" pitchFamily="18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66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TỪ-TÍNH TỪ-DANH TỪ</a:t>
            </a:r>
            <a:endParaRPr lang="en-US" altLang="ko-KR" sz="6600" kern="100" dirty="0">
              <a:latin typeface="Times New Roman" panose="02020603050405020304" pitchFamily="18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66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</a:t>
            </a:r>
            <a:r>
              <a:rPr lang="en-US" altLang="ko-KR" sz="66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66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어요</a:t>
            </a:r>
            <a:endParaRPr lang="ko-KR" altLang="ko-KR" sz="6600" kern="100" dirty="0">
              <a:solidFill>
                <a:srgbClr val="8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kern="100" dirty="0">
              <a:solidFill>
                <a:srgbClr val="8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6600" b="1" i="0" u="none" strike="noStrike" kern="1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6600" b="0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1214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41300" y="378365"/>
            <a:ext cx="9080500" cy="5479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ko-KR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3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어요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altLang="ko-KR" sz="28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tố kết thúc câu thể hiện sự tường thuật sự việc nào đó hoặc nghi vấn, mệnh lệnh, khuyến nghị.</a:t>
            </a:r>
            <a:endParaRPr lang="en-US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 mang tính nghi thức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</a:t>
            </a:r>
            <a:r>
              <a:rPr lang="vi-VN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ghi vấn hình thức không thay đổi, ở đuôi câu phát âm cao: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không?, hãy, hãy cùng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Ngữ pháp tương tự</a:t>
            </a:r>
            <a:r>
              <a:rPr lang="vi-VN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‘~(</a:t>
            </a:r>
            <a:r>
              <a:rPr lang="ko-KR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스</a:t>
            </a:r>
            <a:r>
              <a:rPr lang="vi-VN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ㅂ니다</a:t>
            </a:r>
            <a:r>
              <a:rPr lang="vi-VN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mang tính nghi thức trang trọng, còn</a:t>
            </a:r>
            <a:r>
              <a:rPr lang="vi-VN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</a:t>
            </a:r>
            <a:r>
              <a:rPr lang="vi-VN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어요</a:t>
            </a:r>
            <a:r>
              <a:rPr lang="vi-VN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 dùng trong giao tiếp hàng ngày mang tính nhẹ nhàng gần gũi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677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66700" y="631808"/>
            <a:ext cx="6096000" cy="5465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주말에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보통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thường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gì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tuần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주말에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보통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친구들과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영화를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봐요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ường xem phim với bạn vào cuối tuần.</a:t>
            </a: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보통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아침에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커피를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마셔요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ường uống Cà Phê vào buổi sáng.</a:t>
            </a: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주말에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보통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가족들과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외식을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ường đi ăn với gia đình vào cuối tuần.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4725" y="254000"/>
            <a:ext cx="4714875" cy="26924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5513" y="3364383"/>
            <a:ext cx="4764087" cy="244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801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626707"/>
              </p:ext>
            </p:extLst>
          </p:nvPr>
        </p:nvGraphicFramePr>
        <p:xfrm>
          <a:off x="363638" y="749179"/>
          <a:ext cx="9771761" cy="39136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2711">
                  <a:extLst>
                    <a:ext uri="{9D8B030D-6E8A-4147-A177-3AD203B41FA5}">
                      <a16:colId xmlns:a16="http://schemas.microsoft.com/office/drawing/2014/main" val="696629797"/>
                    </a:ext>
                  </a:extLst>
                </a:gridCol>
                <a:gridCol w="1782502">
                  <a:extLst>
                    <a:ext uri="{9D8B030D-6E8A-4147-A177-3AD203B41FA5}">
                      <a16:colId xmlns:a16="http://schemas.microsoft.com/office/drawing/2014/main" val="2458791075"/>
                    </a:ext>
                  </a:extLst>
                </a:gridCol>
                <a:gridCol w="1875098">
                  <a:extLst>
                    <a:ext uri="{9D8B030D-6E8A-4147-A177-3AD203B41FA5}">
                      <a16:colId xmlns:a16="http://schemas.microsoft.com/office/drawing/2014/main" val="2307879353"/>
                    </a:ext>
                  </a:extLst>
                </a:gridCol>
                <a:gridCol w="3711450">
                  <a:extLst>
                    <a:ext uri="{9D8B030D-6E8A-4147-A177-3AD203B41FA5}">
                      <a16:colId xmlns:a16="http://schemas.microsoft.com/office/drawing/2014/main" val="3135991804"/>
                    </a:ext>
                  </a:extLst>
                </a:gridCol>
              </a:tblGrid>
              <a:tr h="358655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alt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alt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ㅏ</a:t>
                      </a: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alt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ㅗ</a:t>
                      </a: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altLang="ko-KR" sz="2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아요</a:t>
                      </a: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요</a:t>
                      </a: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201000"/>
                  </a:ext>
                </a:extLst>
              </a:tr>
              <a:tr h="358655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ko-KR" sz="200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좋다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ko-KR" altLang="ko-KR" sz="2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좋아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요</a:t>
                      </a: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205751"/>
                  </a:ext>
                </a:extLst>
              </a:tr>
              <a:tr h="358655">
                <a:tc rowSpan="3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alt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alt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ㅓ</a:t>
                      </a: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ko-KR" alt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ㅜ</a:t>
                      </a: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ko-KR" alt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ㅡ</a:t>
                      </a: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ko-KR" alt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ㅐ</a:t>
                      </a: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ko-KR" alt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ㅔㅣ</a:t>
                      </a: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</a:t>
                      </a:r>
                      <a:endParaRPr lang="ko-KR" alt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서다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Đứng</a:t>
                      </a:r>
                      <a:endParaRPr lang="ko-KR" altLang="ko-KR" sz="20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어요</a:t>
                      </a: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서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요</a:t>
                      </a: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884396"/>
                  </a:ext>
                </a:extLst>
              </a:tr>
              <a:tr h="358655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먹어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요</a:t>
                      </a: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662929"/>
                  </a:ext>
                </a:extLst>
              </a:tr>
              <a:tr h="358655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마시다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Uống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마셔요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627879"/>
                  </a:ext>
                </a:extLst>
              </a:tr>
              <a:tr h="35865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하다</a:t>
                      </a: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공부하다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ko-KR" altLang="ko-KR" sz="20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alt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여요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공부해요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35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0873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63638" y="4920775"/>
            <a:ext cx="7505700" cy="1452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Nếu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nguyên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ㅏ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ㅗ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kết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hợp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아요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ngoài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nguyên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ㅏ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ㅗ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kết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hợp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‘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어요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’, 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động</a:t>
            </a:r>
            <a:r>
              <a:rPr lang="en-US" altLang="ko-KR" sz="2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하다</a:t>
            </a:r>
            <a:r>
              <a:rPr lang="ko-KR" altLang="ko-KR" sz="2400" b="1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kết</a:t>
            </a:r>
            <a:r>
              <a:rPr lang="en-US" altLang="ko-KR" sz="2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hợp</a:t>
            </a:r>
            <a:r>
              <a:rPr lang="en-US" altLang="ko-KR" sz="2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 ‘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여요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911361"/>
              </p:ext>
            </p:extLst>
          </p:nvPr>
        </p:nvGraphicFramePr>
        <p:xfrm>
          <a:off x="363638" y="749179"/>
          <a:ext cx="9771761" cy="39136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2711">
                  <a:extLst>
                    <a:ext uri="{9D8B030D-6E8A-4147-A177-3AD203B41FA5}">
                      <a16:colId xmlns:a16="http://schemas.microsoft.com/office/drawing/2014/main" val="696629797"/>
                    </a:ext>
                  </a:extLst>
                </a:gridCol>
                <a:gridCol w="1782502">
                  <a:extLst>
                    <a:ext uri="{9D8B030D-6E8A-4147-A177-3AD203B41FA5}">
                      <a16:colId xmlns:a16="http://schemas.microsoft.com/office/drawing/2014/main" val="2458791075"/>
                    </a:ext>
                  </a:extLst>
                </a:gridCol>
                <a:gridCol w="1875098">
                  <a:extLst>
                    <a:ext uri="{9D8B030D-6E8A-4147-A177-3AD203B41FA5}">
                      <a16:colId xmlns:a16="http://schemas.microsoft.com/office/drawing/2014/main" val="2307879353"/>
                    </a:ext>
                  </a:extLst>
                </a:gridCol>
                <a:gridCol w="3711450">
                  <a:extLst>
                    <a:ext uri="{9D8B030D-6E8A-4147-A177-3AD203B41FA5}">
                      <a16:colId xmlns:a16="http://schemas.microsoft.com/office/drawing/2014/main" val="3135991804"/>
                    </a:ext>
                  </a:extLst>
                </a:gridCol>
              </a:tblGrid>
              <a:tr h="35865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bỏ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르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모르다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아요</a:t>
                      </a: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몰라요</a:t>
                      </a: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201000"/>
                  </a:ext>
                </a:extLst>
              </a:tr>
              <a:tr h="35865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ㄷ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듣다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어요</a:t>
                      </a: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들어요</a:t>
                      </a: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205751"/>
                  </a:ext>
                </a:extLst>
              </a:tr>
              <a:tr h="35865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ㅂ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덥다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Nóng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어요</a:t>
                      </a: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더워요</a:t>
                      </a: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884396"/>
                  </a:ext>
                </a:extLst>
              </a:tr>
              <a:tr h="35865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bỏ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ㅡ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크다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커요</a:t>
                      </a: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662929"/>
                  </a:ext>
                </a:extLst>
              </a:tr>
              <a:tr h="35865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có </a:t>
                      </a:r>
                      <a:endParaRPr lang="ko-KR" sz="20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 âm cuối</a:t>
                      </a:r>
                      <a:endParaRPr lang="ko-KR" sz="20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사과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Táo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이에요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예요</a:t>
                      </a: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사과이에요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예요</a:t>
                      </a: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Táo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627879"/>
                  </a:ext>
                </a:extLst>
              </a:tr>
              <a:tr h="35865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</a:t>
                      </a:r>
                      <a:endParaRPr lang="ko-KR" sz="20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 âm cuối</a:t>
                      </a:r>
                      <a:endParaRPr lang="ko-KR" sz="20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수박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ưa hấu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이에요</a:t>
                      </a: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수박이에요</a:t>
                      </a:r>
                      <a:r>
                        <a:rPr lang="en-US" altLang="ko-KR" sz="2000" b="0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ưa hấu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40" marR="6284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35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8400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72679" y="224752"/>
            <a:ext cx="8776442" cy="645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 </a:t>
            </a:r>
            <a:r>
              <a:rPr lang="en-US" altLang="ko-KR" sz="32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bảng</a:t>
            </a:r>
            <a:r>
              <a:rPr lang="en-US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biểu</a:t>
            </a:r>
            <a:r>
              <a:rPr lang="en-US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3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8900346"/>
              </p:ext>
            </p:extLst>
          </p:nvPr>
        </p:nvGraphicFramePr>
        <p:xfrm>
          <a:off x="272679" y="1251497"/>
          <a:ext cx="8390889" cy="50523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9331">
                  <a:extLst>
                    <a:ext uri="{9D8B030D-6E8A-4147-A177-3AD203B41FA5}">
                      <a16:colId xmlns:a16="http://schemas.microsoft.com/office/drawing/2014/main" val="567016311"/>
                    </a:ext>
                  </a:extLst>
                </a:gridCol>
                <a:gridCol w="1370129">
                  <a:extLst>
                    <a:ext uri="{9D8B030D-6E8A-4147-A177-3AD203B41FA5}">
                      <a16:colId xmlns:a16="http://schemas.microsoft.com/office/drawing/2014/main" val="1338574996"/>
                    </a:ext>
                  </a:extLst>
                </a:gridCol>
                <a:gridCol w="1389600">
                  <a:extLst>
                    <a:ext uri="{9D8B030D-6E8A-4147-A177-3AD203B41FA5}">
                      <a16:colId xmlns:a16="http://schemas.microsoft.com/office/drawing/2014/main" val="2704999948"/>
                    </a:ext>
                  </a:extLst>
                </a:gridCol>
                <a:gridCol w="1307618">
                  <a:extLst>
                    <a:ext uri="{9D8B030D-6E8A-4147-A177-3AD203B41FA5}">
                      <a16:colId xmlns:a16="http://schemas.microsoft.com/office/drawing/2014/main" val="2754375114"/>
                    </a:ext>
                  </a:extLst>
                </a:gridCol>
                <a:gridCol w="1306593">
                  <a:extLst>
                    <a:ext uri="{9D8B030D-6E8A-4147-A177-3AD203B41FA5}">
                      <a16:colId xmlns:a16="http://schemas.microsoft.com/office/drawing/2014/main" val="3774454156"/>
                    </a:ext>
                  </a:extLst>
                </a:gridCol>
                <a:gridCol w="1307618">
                  <a:extLst>
                    <a:ext uri="{9D8B030D-6E8A-4147-A177-3AD203B41FA5}">
                      <a16:colId xmlns:a16="http://schemas.microsoft.com/office/drawing/2014/main" val="3377135257"/>
                    </a:ext>
                  </a:extLst>
                </a:gridCol>
              </a:tblGrid>
              <a:tr h="55415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ừ cơ bản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~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어요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ừ cơ bản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~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어요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vi-VN" sz="20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ừ cơ bản</a:t>
                      </a:r>
                      <a:endParaRPr lang="ko-KR" sz="20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~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어요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722767"/>
                  </a:ext>
                </a:extLst>
              </a:tr>
              <a:tr h="74969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만나다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Gặp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자르다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Cắt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앉다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ồi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778864"/>
                  </a:ext>
                </a:extLst>
              </a:tr>
              <a:tr h="74969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살다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쉬다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Nghỉ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청소하다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Dọn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dẹp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792956"/>
                  </a:ext>
                </a:extLst>
              </a:tr>
              <a:tr h="74969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전화하다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thoại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입다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Mặc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그리다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Vẽ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803232"/>
                  </a:ext>
                </a:extLst>
              </a:tr>
              <a:tr h="74969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오다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팔다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쇼핑하다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Mua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sắm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6094997"/>
                  </a:ext>
                </a:extLst>
              </a:tr>
              <a:tr h="74969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쓰다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ử dụng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걷다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춥다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Lạnh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5006142"/>
                  </a:ext>
                </a:extLst>
              </a:tr>
              <a:tr h="74969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예쁘다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833946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2204413" y="1973011"/>
            <a:ext cx="954108" cy="3828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만나요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2186657" y="2725930"/>
            <a:ext cx="954107" cy="3828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살아요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117207" y="3467251"/>
            <a:ext cx="1210588" cy="3828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전화해요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2329959" y="4231745"/>
            <a:ext cx="697627" cy="3828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와요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314896" y="4941684"/>
            <a:ext cx="697627" cy="3828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써요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2200804" y="5729328"/>
            <a:ext cx="954107" cy="3828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예뻐요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4959621" y="1973011"/>
            <a:ext cx="954107" cy="3828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잘라요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4959620" y="2725930"/>
            <a:ext cx="954107" cy="3828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쉬세요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4954252" y="3480261"/>
            <a:ext cx="954107" cy="3828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입어요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4988976" y="4244755"/>
            <a:ext cx="954107" cy="3828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팔아요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4988975" y="4952906"/>
            <a:ext cx="954107" cy="3828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걸어요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7534920" y="1964139"/>
            <a:ext cx="954108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앉아요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7429829" y="2714544"/>
            <a:ext cx="1210589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청소해요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7558069" y="3453374"/>
            <a:ext cx="954108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그려요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7372287" y="4193455"/>
            <a:ext cx="1210589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쇼핑해요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7512103" y="4928567"/>
            <a:ext cx="954108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0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추워요</a:t>
            </a:r>
          </a:p>
        </p:txBody>
      </p:sp>
    </p:spTree>
    <p:extLst>
      <p:ext uri="{BB962C8B-B14F-4D97-AF65-F5344CB8AC3E}">
        <p14:creationId xmlns:p14="http://schemas.microsoft.com/office/powerpoint/2010/main" val="369367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06400" y="317871"/>
            <a:ext cx="11277600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TẬP2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en-US" altLang="ko-KR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</a:t>
            </a:r>
            <a:r>
              <a:rPr lang="ko-KR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어요</a:t>
            </a:r>
            <a:r>
              <a:rPr lang="en-US" altLang="ko-KR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3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06399" y="1713498"/>
            <a:ext cx="784634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지금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5810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Bây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ờ tôi đang đến Trường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요즘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한국어를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공부하다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5810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Dạo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겨울에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아주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춥다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581025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 Hàn Quốc rất lạnh vào mùa Đông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미용실에서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머리를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자르다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5810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cắt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tọc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Tiệm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대학생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5810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Sinh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Viên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197257" y="1701895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가요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455053" y="2705121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공부해요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443478" y="3698590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추워요</a:t>
            </a:r>
            <a:endParaRPr lang="ko-KR" altLang="en-US" sz="2400" u="sng" dirty="0">
              <a:solidFill>
                <a:srgbClr val="C0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043776" y="4655516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잘라요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347057" y="5658742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이에요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886" y="1123971"/>
            <a:ext cx="476250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2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527</Words>
  <Application>Microsoft Office PowerPoint</Application>
  <PresentationFormat>와이드스크린</PresentationFormat>
  <Paragraphs>155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2" baseType="lpstr">
      <vt:lpstr>HY견명조</vt:lpstr>
      <vt:lpstr>맑은 고딕</vt:lpstr>
      <vt:lpstr>Arial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13</cp:revision>
  <dcterms:created xsi:type="dcterms:W3CDTF">2020-07-07T00:46:32Z</dcterms:created>
  <dcterms:modified xsi:type="dcterms:W3CDTF">2020-07-24T09:24:57Z</dcterms:modified>
</cp:coreProperties>
</file>