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77" r:id="rId4"/>
    <p:sldId id="275" r:id="rId5"/>
    <p:sldId id="279" r:id="rId6"/>
    <p:sldId id="274" r:id="rId7"/>
    <p:sldId id="273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114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6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3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93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03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16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70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7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4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16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A608-37E5-425E-9912-719B59403560}" type="datetimeFigureOut">
              <a:rPr lang="ko-KR" altLang="en-US" smtClean="0"/>
              <a:t>2020-07-24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D145-1049-4CA2-8F79-8BAA8635E9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293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85850" y="984250"/>
            <a:ext cx="10560050" cy="831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43.[NG</a:t>
            </a:r>
            <a:r>
              <a:rPr lang="vi-VN" altLang="ko-KR" sz="66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Ữ PHÁP]</a:t>
            </a:r>
            <a:r>
              <a:rPr lang="vi-VN" altLang="ko-KR" sz="66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ĐỘNG </a:t>
            </a:r>
            <a:endParaRPr lang="en-US" altLang="ko-KR" sz="6600" kern="100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66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TỪ-TÍNH TỪ-DANH TỪ</a:t>
            </a:r>
            <a:endParaRPr lang="en-US" altLang="ko-KR" sz="6600" kern="100" dirty="0">
              <a:latin typeface="Times New Roman" panose="02020603050405020304" pitchFamily="18" charset="0"/>
              <a:ea typeface="바탕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6600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~</a:t>
            </a:r>
            <a:r>
              <a:rPr lang="ko-KR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en-US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6600" b="1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어요</a:t>
            </a:r>
            <a:endParaRPr lang="ko-KR" altLang="ko-KR" sz="6600" kern="1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6600" kern="100" dirty="0">
              <a:solidFill>
                <a:srgbClr val="8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1" i="0" u="none" strike="noStrike" kern="1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ko-KR" altLang="ko-KR" sz="6600" b="0" i="0" u="none" strike="noStrike" kern="1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0858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21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1300" y="378365"/>
            <a:ext cx="9080500" cy="547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①</a:t>
            </a:r>
            <a:r>
              <a:rPr lang="ko-KR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NGH</a:t>
            </a: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3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어요</a:t>
            </a:r>
            <a:r>
              <a:rPr lang="en-US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ko-KR" sz="2800" kern="100" dirty="0"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ĩ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tố kết thúc câu thể hiện sự tường thuật sự việc nào đó hoặc nghi vấn, mệnh lệnh, khuyến nghị.</a:t>
            </a:r>
            <a:endParaRPr lang="en-US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không mang tính nghi thức</a:t>
            </a: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</a:t>
            </a: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ghi vấn hình thức không thay đổi, ở đuôi câu phát âm cao:</a:t>
            </a:r>
            <a:r>
              <a:rPr lang="vi-VN" altLang="ko-KR" sz="28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800" b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không?, hãy, hãy cùng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Ngữ pháp tương tự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‘~(</a:t>
            </a:r>
            <a:r>
              <a:rPr lang="ko-KR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스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800" kern="100" dirty="0" err="1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ㅂ니다</a:t>
            </a:r>
            <a:r>
              <a:rPr lang="vi-VN" altLang="ko-KR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mang tính nghi thức trang trọng, còn</a:t>
            </a:r>
            <a:r>
              <a:rPr lang="vi-VN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vi-VN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어요</a:t>
            </a:r>
            <a:r>
              <a:rPr lang="vi-VN" altLang="ko-KR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vi-VN" altLang="ko-KR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được dùng trong giao tiếp hàng ngày mang tính nhẹ nhàng gần gũi</a:t>
            </a:r>
            <a:endParaRPr lang="ko-KR" altLang="ko-KR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7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66700" y="631808"/>
            <a:ext cx="6096000" cy="5465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o-KR" altLang="ko-KR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주말에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보통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Bạn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thường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gì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vào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Cuối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tuần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나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주말에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보통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친구들과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영화를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봐요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ường xem phim với bạn vào cuối tuần.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보통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아침에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커피를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마셔요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ường uống Cà Phê vào buổi sáng.</a:t>
            </a:r>
            <a:endParaRPr lang="en-US" altLang="ko-KR" sz="2400" kern="100" dirty="0">
              <a:solidFill>
                <a:srgbClr val="000000"/>
              </a:solidFill>
              <a:latin typeface="Times New Roman" panose="02020603050405020304" pitchFamily="18" charset="0"/>
              <a:ea typeface="HY견명조" panose="02030600000101010101" pitchFamily="18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주말에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보통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가족들과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외식을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해요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ường đi ăn với gia đình vào cuối tuần.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725" y="254000"/>
            <a:ext cx="4714875" cy="26924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3" y="3364383"/>
            <a:ext cx="4764087" cy="244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0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26707"/>
              </p:ext>
            </p:extLst>
          </p:nvPr>
        </p:nvGraphicFramePr>
        <p:xfrm>
          <a:off x="363638" y="749179"/>
          <a:ext cx="9771761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711">
                  <a:extLst>
                    <a:ext uri="{9D8B030D-6E8A-4147-A177-3AD203B41FA5}">
                      <a16:colId xmlns:a16="http://schemas.microsoft.com/office/drawing/2014/main" val="696629797"/>
                    </a:ext>
                  </a:extLst>
                </a:gridCol>
                <a:gridCol w="1782502">
                  <a:extLst>
                    <a:ext uri="{9D8B030D-6E8A-4147-A177-3AD203B41FA5}">
                      <a16:colId xmlns:a16="http://schemas.microsoft.com/office/drawing/2014/main" val="2458791075"/>
                    </a:ext>
                  </a:extLst>
                </a:gridCol>
                <a:gridCol w="1875098">
                  <a:extLst>
                    <a:ext uri="{9D8B030D-6E8A-4147-A177-3AD203B41FA5}">
                      <a16:colId xmlns:a16="http://schemas.microsoft.com/office/drawing/2014/main" val="2307879353"/>
                    </a:ext>
                  </a:extLst>
                </a:gridCol>
                <a:gridCol w="3711450">
                  <a:extLst>
                    <a:ext uri="{9D8B030D-6E8A-4147-A177-3AD203B41FA5}">
                      <a16:colId xmlns:a16="http://schemas.microsoft.com/office/drawing/2014/main" val="3135991804"/>
                    </a:ext>
                  </a:extLst>
                </a:gridCol>
              </a:tblGrid>
              <a:tr h="358655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alt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ㅏ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ㅗ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alt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가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01000"/>
                  </a:ext>
                </a:extLst>
              </a:tr>
              <a:tr h="35865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좋다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ko-KR" altLang="ko-KR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좋아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05751"/>
                  </a:ext>
                </a:extLst>
              </a:tr>
              <a:tr h="358655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o-KR" alt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ㅓ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ㅜ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ㅡ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ㅐ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o-KR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ㅔㅣ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alt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kern="100" dirty="0"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서다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endParaRPr lang="ko-KR" altLang="ko-KR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서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84396"/>
                  </a:ext>
                </a:extLst>
              </a:tr>
              <a:tr h="35865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ko-KR" sz="20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먹어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62929"/>
                  </a:ext>
                </a:extLst>
              </a:tr>
              <a:tr h="358655"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kern="100" dirty="0"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마시다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endParaRPr lang="ko-KR" sz="2000" kern="100" dirty="0"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마셔요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27879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o-KR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하다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2000" kern="100" dirty="0"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공부하다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ko-KR" altLang="ko-KR" sz="20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alt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여요</a:t>
                      </a:r>
                      <a:endParaRPr lang="ko-KR" sz="2000" b="0" kern="100" dirty="0">
                        <a:solidFill>
                          <a:srgbClr val="C00000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공부해요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7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63638" y="4920775"/>
            <a:ext cx="7505700" cy="145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·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Nếu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nguyên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ㅏ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ㅗ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sẽ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+‘</a:t>
            </a:r>
            <a:r>
              <a:rPr lang="ko-KR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아요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ngoài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nguyên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âm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ㅏ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ㅗ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‘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어요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’,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động</a:t>
            </a:r>
            <a:r>
              <a:rPr lang="en-US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từ</a:t>
            </a:r>
            <a:r>
              <a:rPr lang="en-US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하다</a:t>
            </a:r>
            <a:r>
              <a:rPr lang="ko-KR" altLang="ko-KR" sz="2400" b="1" kern="100" dirty="0">
                <a:solidFill>
                  <a:srgbClr val="FF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kết</a:t>
            </a:r>
            <a:r>
              <a:rPr lang="en-US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hợp</a:t>
            </a:r>
            <a:r>
              <a:rPr lang="en-US" altLang="ko-KR" sz="24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với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바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+ ‘</a:t>
            </a:r>
            <a:r>
              <a:rPr lang="ko-KR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여요</a:t>
            </a:r>
            <a:r>
              <a:rPr lang="en-US" altLang="ko-KR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911361"/>
              </p:ext>
            </p:extLst>
          </p:nvPr>
        </p:nvGraphicFramePr>
        <p:xfrm>
          <a:off x="363638" y="749179"/>
          <a:ext cx="9771761" cy="3913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2711">
                  <a:extLst>
                    <a:ext uri="{9D8B030D-6E8A-4147-A177-3AD203B41FA5}">
                      <a16:colId xmlns:a16="http://schemas.microsoft.com/office/drawing/2014/main" val="696629797"/>
                    </a:ext>
                  </a:extLst>
                </a:gridCol>
                <a:gridCol w="1782502">
                  <a:extLst>
                    <a:ext uri="{9D8B030D-6E8A-4147-A177-3AD203B41FA5}">
                      <a16:colId xmlns:a16="http://schemas.microsoft.com/office/drawing/2014/main" val="2458791075"/>
                    </a:ext>
                  </a:extLst>
                </a:gridCol>
                <a:gridCol w="1875098">
                  <a:extLst>
                    <a:ext uri="{9D8B030D-6E8A-4147-A177-3AD203B41FA5}">
                      <a16:colId xmlns:a16="http://schemas.microsoft.com/office/drawing/2014/main" val="2307879353"/>
                    </a:ext>
                  </a:extLst>
                </a:gridCol>
                <a:gridCol w="3711450">
                  <a:extLst>
                    <a:ext uri="{9D8B030D-6E8A-4147-A177-3AD203B41FA5}">
                      <a16:colId xmlns:a16="http://schemas.microsoft.com/office/drawing/2014/main" val="3135991804"/>
                    </a:ext>
                  </a:extLst>
                </a:gridCol>
              </a:tblGrid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르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모르다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몰라요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201000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ㄷ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듣다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들어요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205751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덥다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더워요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84396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‘</a:t>
                      </a: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ㅡ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’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크다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커요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62929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사과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이에요</a:t>
                      </a:r>
                      <a:r>
                        <a:rPr lang="en-US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예요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사과이에요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예요</a:t>
                      </a:r>
                      <a:r>
                        <a:rPr lang="en-US" alt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627879"/>
                  </a:ext>
                </a:extLst>
              </a:tr>
              <a:tr h="3586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 âm cuối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수박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 hấu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rgbClr val="C00000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이에요</a:t>
                      </a: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 err="1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수박이에요</a:t>
                      </a:r>
                      <a:r>
                        <a:rPr lang="en-US" altLang="ko-KR" sz="20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ưa hấu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2840" marR="6284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5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0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72679" y="224752"/>
            <a:ext cx="8776442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TẬP1: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bảng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biểu</a:t>
            </a:r>
            <a:r>
              <a:rPr lang="en-US" altLang="ko-KR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900346"/>
              </p:ext>
            </p:extLst>
          </p:nvPr>
        </p:nvGraphicFramePr>
        <p:xfrm>
          <a:off x="272679" y="1251497"/>
          <a:ext cx="8390889" cy="50523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9331">
                  <a:extLst>
                    <a:ext uri="{9D8B030D-6E8A-4147-A177-3AD203B41FA5}">
                      <a16:colId xmlns:a16="http://schemas.microsoft.com/office/drawing/2014/main" val="567016311"/>
                    </a:ext>
                  </a:extLst>
                </a:gridCol>
                <a:gridCol w="1370129">
                  <a:extLst>
                    <a:ext uri="{9D8B030D-6E8A-4147-A177-3AD203B41FA5}">
                      <a16:colId xmlns:a16="http://schemas.microsoft.com/office/drawing/2014/main" val="1338574996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704999948"/>
                    </a:ext>
                  </a:extLst>
                </a:gridCol>
                <a:gridCol w="1307618">
                  <a:extLst>
                    <a:ext uri="{9D8B030D-6E8A-4147-A177-3AD203B41FA5}">
                      <a16:colId xmlns:a16="http://schemas.microsoft.com/office/drawing/2014/main" val="2754375114"/>
                    </a:ext>
                  </a:extLst>
                </a:gridCol>
                <a:gridCol w="1306593">
                  <a:extLst>
                    <a:ext uri="{9D8B030D-6E8A-4147-A177-3AD203B41FA5}">
                      <a16:colId xmlns:a16="http://schemas.microsoft.com/office/drawing/2014/main" val="3774454156"/>
                    </a:ext>
                  </a:extLst>
                </a:gridCol>
                <a:gridCol w="1307618">
                  <a:extLst>
                    <a:ext uri="{9D8B030D-6E8A-4147-A177-3AD203B41FA5}">
                      <a16:colId xmlns:a16="http://schemas.microsoft.com/office/drawing/2014/main" val="3377135257"/>
                    </a:ext>
                  </a:extLst>
                </a:gridCol>
              </a:tblGrid>
              <a:tr h="55415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cơ bản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cơ bản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0" kern="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cơ bản</a:t>
                      </a:r>
                      <a:endParaRPr lang="ko-KR" sz="2000" b="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아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어요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722767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만나다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HY견명조" panose="02030600000101010101" pitchFamily="18" charset="-127"/>
                        <a:ea typeface="HY견명조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자르다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Cắt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앉다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778864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살다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쉬다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청소하다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792956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전화하다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입다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Mặc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그리다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803232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오다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팔다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쇼핑하다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sắm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94997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쓰다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ử dụng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걷다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춥다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006142"/>
                  </a:ext>
                </a:extLst>
              </a:tr>
              <a:tr h="74969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HY견명조" panose="02030600000101010101" pitchFamily="18" charset="-127"/>
                          <a:ea typeface="HY견명조" panose="02030600000101010101" pitchFamily="18" charset="-127"/>
                          <a:cs typeface="Times New Roman" panose="02020603050405020304" pitchFamily="18" charset="0"/>
                        </a:rPr>
                        <a:t>예쁘다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2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o-KR" sz="2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833946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2204413" y="1973011"/>
            <a:ext cx="954108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만나요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186657" y="2725930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살아요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17207" y="3467251"/>
            <a:ext cx="1210588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전화해요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329959" y="4231745"/>
            <a:ext cx="69762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와요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14896" y="4941684"/>
            <a:ext cx="69762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써요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200804" y="5729328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예뻐요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959621" y="1973011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잘라요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959620" y="2725930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쉬세요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954252" y="3480261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입어요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988976" y="4244755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팔아요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988975" y="4952906"/>
            <a:ext cx="954107" cy="3828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걸어요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7534920" y="1964139"/>
            <a:ext cx="95410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앉아요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29829" y="2714544"/>
            <a:ext cx="121058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청소해요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7558069" y="3453374"/>
            <a:ext cx="95410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그려요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7372287" y="4193455"/>
            <a:ext cx="1210589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쇼핑해요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7512103" y="4928567"/>
            <a:ext cx="954108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ko-KR" altLang="ko-KR" sz="2000" kern="1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  <a:cs typeface="Times New Roman" panose="02020603050405020304" pitchFamily="18" charset="0"/>
              </a:rPr>
              <a:t>추워요</a:t>
            </a:r>
          </a:p>
        </p:txBody>
      </p:sp>
    </p:spTree>
    <p:extLst>
      <p:ext uri="{BB962C8B-B14F-4D97-AF65-F5344CB8AC3E}">
        <p14:creationId xmlns:p14="http://schemas.microsoft.com/office/powerpoint/2010/main" val="36936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06400" y="317871"/>
            <a:ext cx="112776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LUYỆN TẬP2</a:t>
            </a:r>
            <a:r>
              <a:rPr lang="en-US" altLang="ko-KR" sz="36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: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Hãy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áp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dụng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‘~</a:t>
            </a:r>
            <a:r>
              <a:rPr lang="ko-KR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</a:t>
            </a:r>
            <a:r>
              <a:rPr lang="en-US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/</a:t>
            </a:r>
            <a:r>
              <a:rPr lang="ko-KR" altLang="ko-KR" sz="3200" kern="100" dirty="0"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어요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’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để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hoàn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thành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những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câu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sau</a:t>
            </a:r>
            <a:r>
              <a:rPr lang="en-US" altLang="ko-KR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06399" y="1713498"/>
            <a:ext cx="78463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지금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학교에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Bây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gi</a:t>
            </a: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ờ tôi đang đến Trường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2.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요즘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한국어를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공부하다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Dạo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này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đang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tiếng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Hàn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Quốc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한국은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겨울에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아주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8A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춥다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vi-VN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Ở Hàn Quốc rất lạnh vào mùa Đông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4.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미용실에서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머리를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자르다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cắt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tọc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ở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Tiệm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5.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저는</a:t>
            </a:r>
            <a:r>
              <a:rPr lang="ko-KR" altLang="ko-KR" sz="2400" kern="100" dirty="0">
                <a:solidFill>
                  <a:srgbClr val="000000"/>
                </a:solidFill>
                <a:latin typeface="맑은 고딕" panose="020B0503020000020004" pitchFamily="50" charset="-12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대학생</a:t>
            </a:r>
            <a:r>
              <a:rPr lang="en-US" altLang="ko-KR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           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. (</a:t>
            </a:r>
            <a:r>
              <a:rPr lang="ko-KR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이다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581025"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Tôi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là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Sinh</a:t>
            </a:r>
            <a:r>
              <a:rPr lang="en-US" altLang="ko-KR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4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Viên</a:t>
            </a:r>
            <a:endParaRPr lang="ko-KR" altLang="ko-KR" sz="24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197257" y="170189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가요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55053" y="270512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공부해요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443478" y="369859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추워요</a:t>
            </a:r>
            <a:endParaRPr lang="ko-KR" altLang="en-US" sz="2400" u="sng" dirty="0">
              <a:solidFill>
                <a:srgbClr val="C0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43776" y="46555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잘라요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47057" y="565874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sz="2400" u="sng" kern="100" dirty="0">
                <a:solidFill>
                  <a:srgbClr val="C00000"/>
                </a:solidFill>
                <a:latin typeface="Times New Roman" panose="02020603050405020304" pitchFamily="18" charset="0"/>
                <a:ea typeface="HY견명조" panose="02030600000101010101" pitchFamily="18" charset="-127"/>
                <a:cs typeface="Times New Roman" panose="02020603050405020304" pitchFamily="18" charset="0"/>
              </a:rPr>
              <a:t>이에요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886" y="1123971"/>
            <a:ext cx="476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527</Words>
  <Application>Microsoft Office PowerPoint</Application>
  <PresentationFormat>와이드스크린</PresentationFormat>
  <Paragraphs>155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HY견명조</vt:lpstr>
      <vt:lpstr>맑은 고딕</vt:lpstr>
      <vt:lpstr>Arial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이 유락</cp:lastModifiedBy>
  <cp:revision>13</cp:revision>
  <dcterms:created xsi:type="dcterms:W3CDTF">2020-07-07T00:46:32Z</dcterms:created>
  <dcterms:modified xsi:type="dcterms:W3CDTF">2020-07-24T09:24:57Z</dcterms:modified>
</cp:coreProperties>
</file>