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94" r:id="rId1"/>
  </p:sldMasterIdLst>
  <p:handoutMasterIdLst>
    <p:handoutMasterId r:id="rId24"/>
  </p:handoutMasterIdLst>
  <p:sldIdLst>
    <p:sldId id="285" r:id="rId2"/>
    <p:sldId id="350" r:id="rId3"/>
    <p:sldId id="334" r:id="rId4"/>
    <p:sldId id="335" r:id="rId5"/>
    <p:sldId id="336" r:id="rId6"/>
    <p:sldId id="339" r:id="rId7"/>
    <p:sldId id="340" r:id="rId8"/>
    <p:sldId id="341" r:id="rId9"/>
    <p:sldId id="342" r:id="rId10"/>
    <p:sldId id="349" r:id="rId11"/>
    <p:sldId id="351" r:id="rId12"/>
    <p:sldId id="352" r:id="rId13"/>
    <p:sldId id="343" r:id="rId14"/>
    <p:sldId id="344" r:id="rId15"/>
    <p:sldId id="353" r:id="rId16"/>
    <p:sldId id="345" r:id="rId17"/>
    <p:sldId id="346" r:id="rId18"/>
    <p:sldId id="347" r:id="rId19"/>
    <p:sldId id="331" r:id="rId20"/>
    <p:sldId id="332" r:id="rId21"/>
    <p:sldId id="333" r:id="rId22"/>
    <p:sldId id="327" r:id="rId23"/>
  </p:sldIdLst>
  <p:sldSz cx="9144000" cy="5143500" type="screen16x9"/>
  <p:notesSz cx="6662738" cy="9906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4025" indent="31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8">
          <p15:clr>
            <a:srgbClr val="A4A3A4"/>
          </p15:clr>
        </p15:guide>
        <p15:guide id="3" orient="horz" pos="1618">
          <p15:clr>
            <a:srgbClr val="A4A3A4"/>
          </p15:clr>
        </p15:guide>
        <p15:guide id="4" pos="28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32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768" y="91"/>
      </p:cViewPr>
      <p:guideLst>
        <p:guide orient="horz" pos="1618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430" y="114"/>
      </p:cViewPr>
      <p:guideLst>
        <p:guide orient="horz" pos="3120"/>
        <p:guide pos="2098"/>
        <p:guide orient="horz" pos="1618"/>
        <p:guide pos="28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2B43-B31F-4667-B0AB-D681CC90D663}" type="datetimeFigureOut">
              <a:rPr lang="ko-KR" altLang="en-US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pPr/>
              <a:t>2020-07-17</a:t>
            </a:fld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7136-6897-4A8E-B58D-6A3A878533DE}" type="slidenum">
              <a:rPr lang="ko-KR" altLang="en-US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pPr/>
              <a:t>‹#›</a:t>
            </a:fld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525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3" descr="전등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519238"/>
            <a:ext cx="7302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058863"/>
            <a:ext cx="18018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224088" y="2082800"/>
            <a:ext cx="4695825" cy="652463"/>
          </a:xfrm>
          <a:prstGeom prst="roundRect">
            <a:avLst>
              <a:gd name="adj" fmla="val 12067"/>
            </a:avLst>
          </a:prstGeom>
          <a:solidFill>
            <a:srgbClr val="17375E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1109" tIns="30554" rIns="61109" bIns="30554" anchor="ctr"/>
          <a:lstStyle/>
          <a:p>
            <a:pPr algn="ctr" eaLnBrk="1" latinLnBrk="1" hangingPunct="1">
              <a:defRPr/>
            </a:pPr>
            <a:endParaRPr lang="ko-KR" altLang="en-US" sz="24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2303747" y="2247715"/>
            <a:ext cx="4536505" cy="324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250" y="3363913"/>
            <a:ext cx="1800225" cy="5175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58131" y="1212148"/>
            <a:ext cx="9144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lvl="0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4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9" y="3402012"/>
            <a:ext cx="1512168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pPr lvl="0"/>
            <a:r>
              <a:rPr lang="ko-KR" altLang="en-US"/>
              <a:t>이 름</a:t>
            </a:r>
          </a:p>
        </p:txBody>
      </p:sp>
    </p:spTree>
    <p:extLst>
      <p:ext uri="{BB962C8B-B14F-4D97-AF65-F5344CB8AC3E}">
        <p14:creationId xmlns:p14="http://schemas.microsoft.com/office/powerpoint/2010/main" val="82361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67544" y="1563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수고하셨습니다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87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중단원 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/>
          <p:cNvSpPr>
            <a:spLocks noGrp="1"/>
          </p:cNvSpPr>
          <p:nvPr>
            <p:ph idx="1"/>
          </p:nvPr>
        </p:nvSpPr>
        <p:spPr>
          <a:xfrm>
            <a:off x="1583592" y="1797447"/>
            <a:ext cx="6228768" cy="21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899" tIns="33949" rIns="67899" bIns="33949">
            <a:spAutoFit/>
          </a:bodyPr>
          <a:lstStyle>
            <a:lvl1pPr marL="339503" indent="-339503" algn="just" rtl="0" eaLnBrk="0" fontAlgn="base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kumimoji="1" lang="ko-KR" altLang="en-US" sz="2400" b="1" kern="1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  <a:lvl2pPr marL="594131" indent="-254626" algn="just" rtl="0" eaLnBrk="0" fontAlgn="base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 kumimoji="1" lang="ko-KR" altLang="en-US" sz="2400" b="1" kern="1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2pPr>
            <a:lvl3pPr marL="933634" indent="-254626" algn="just" rtl="0" eaLnBrk="0" fontAlgn="base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ea"/>
              <a:buAutoNum type="circleNumDbPlain"/>
              <a:defRPr kumimoji="1" lang="ko-KR" altLang="en-US" sz="2400" b="1" kern="12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3pPr>
            <a:lvl4pPr algn="just" rtl="0" eaLnBrk="0" fontAlgn="base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 kumimoji="1" lang="ko-KR" altLang="en-US" sz="2400" b="1" kern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algn="just" rtl="0" eaLnBrk="0" fontAlgn="base" latinLnBrk="1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 kumimoji="1" lang="ko-KR" altLang="en-US" sz="2400" b="1" kern="12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39575" y="1059582"/>
            <a:ext cx="6048673" cy="521841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문, 선택지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44702" y="1777912"/>
            <a:ext cx="5249347" cy="59814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557213" y="1777421"/>
            <a:ext cx="5236836" cy="5984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556895" y="2677610"/>
            <a:ext cx="4859655" cy="1826024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678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지문, 선택지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5" y="205804"/>
            <a:ext cx="6048673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56894" y="1777912"/>
            <a:ext cx="5237551" cy="11371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557213" y="1777421"/>
            <a:ext cx="5236836" cy="11376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556895" y="3117610"/>
            <a:ext cx="4859655" cy="1826024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27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테두리 없음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5386954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761993" y="3239685"/>
            <a:ext cx="4859655" cy="1825200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53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문, 선택지 2열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5" y="205804"/>
            <a:ext cx="6048673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56894" y="1777912"/>
            <a:ext cx="6807684" cy="198904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557212" y="1777421"/>
            <a:ext cx="6806755" cy="1989907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lt"/>
              <a:buAutoNum type="alphaUcPeriod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lt"/>
              <a:buAutoNum type="alphaUcPeriod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lt"/>
              <a:buAutoNum type="alphaUcPeriod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lt"/>
              <a:buAutoNum type="alphaUcPeriod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lt"/>
              <a:buAutoNum type="alphaUcPeriod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556895" y="3950208"/>
            <a:ext cx="3125089" cy="99342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339725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679450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019175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3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681984" y="3950208"/>
            <a:ext cx="3125089" cy="99342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339725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679450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019175" indent="0">
              <a:lnSpc>
                <a:spcPct val="150000"/>
              </a:lnSpc>
              <a:buFont typeface="+mj-ea"/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 startAt="3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9967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_좌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1" y="1139509"/>
            <a:ext cx="6112730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3217597" y="1580802"/>
            <a:ext cx="4859655" cy="1825200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832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문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56895" y="1777911"/>
            <a:ext cx="6040964" cy="295524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557214" y="1777421"/>
            <a:ext cx="6040140" cy="29569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403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가지 문제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56895" y="1555715"/>
            <a:ext cx="5830310" cy="70045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endParaRPr lang="ko-KR" altLang="en-US" sz="16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557213" y="1555225"/>
            <a:ext cx="5829515" cy="7008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556895" y="2334205"/>
            <a:ext cx="4859655" cy="571365"/>
          </a:xfrm>
          <a:prstGeom prst="rect">
            <a:avLst/>
          </a:prstGeom>
        </p:spPr>
        <p:txBody>
          <a:bodyPr anchor="ctr"/>
          <a:lstStyle>
            <a:lvl1pPr marL="342900" indent="-342900"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72435" y="3083216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5"/>
          </p:nvPr>
        </p:nvSpPr>
        <p:spPr>
          <a:xfrm>
            <a:off x="556895" y="3576512"/>
            <a:ext cx="5830310" cy="1421750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94778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가지 문제"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45214" y="205804"/>
            <a:ext cx="6480000" cy="521841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0" lang="ko-KR" alt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9413"/>
            <a:ext cx="1952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372912" y="1139509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556895" y="1756705"/>
            <a:ext cx="4859655" cy="571365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372435" y="2821966"/>
            <a:ext cx="6013816" cy="337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5"/>
          </p:nvPr>
        </p:nvSpPr>
        <p:spPr>
          <a:xfrm>
            <a:off x="556895" y="3356512"/>
            <a:ext cx="5830310" cy="1421750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68262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 marL="102235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 marL="1362075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 marL="1701800" indent="-342900">
              <a:lnSpc>
                <a:spcPct val="150000"/>
              </a:lnSpc>
              <a:buFont typeface="+mj-ea"/>
              <a:buAutoNum type="circleNumDbPlain"/>
              <a:defRPr sz="16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423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75" r:id="rId1"/>
    <p:sldLayoutId id="2147485777" r:id="rId2"/>
    <p:sldLayoutId id="2147485788" r:id="rId3"/>
    <p:sldLayoutId id="2147485780" r:id="rId4"/>
    <p:sldLayoutId id="2147485789" r:id="rId5"/>
    <p:sldLayoutId id="2147485781" r:id="rId6"/>
    <p:sldLayoutId id="2147485782" r:id="rId7"/>
    <p:sldLayoutId id="2147485783" r:id="rId8"/>
    <p:sldLayoutId id="2147485790" r:id="rId9"/>
    <p:sldLayoutId id="2147485779" r:id="rId10"/>
    <p:sldLayoutId id="2147485791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HY견고딕" panose="02030600000101010101" pitchFamily="18" charset="-127"/>
          <a:ea typeface="HY견고딕" panose="02030600000101010101" pitchFamily="18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339480" algn="l" rtl="0" eaLnBrk="1" fontAlgn="base" latinLnBrk="1" hangingPunct="1">
        <a:spcBef>
          <a:spcPct val="0"/>
        </a:spcBef>
        <a:spcAft>
          <a:spcPct val="0"/>
        </a:spcAft>
        <a:defRPr sz="2450">
          <a:solidFill>
            <a:schemeClr val="bg1"/>
          </a:solidFill>
          <a:latin typeface="-윤고딕340" pitchFamily="18" charset="-127"/>
          <a:ea typeface="-윤고딕340" pitchFamily="18" charset="-127"/>
        </a:defRPr>
      </a:lvl6pPr>
      <a:lvl7pPr marL="678961" algn="l" rtl="0" eaLnBrk="1" fontAlgn="base" latinLnBrk="1" hangingPunct="1">
        <a:spcBef>
          <a:spcPct val="0"/>
        </a:spcBef>
        <a:spcAft>
          <a:spcPct val="0"/>
        </a:spcAft>
        <a:defRPr sz="2450">
          <a:solidFill>
            <a:schemeClr val="bg1"/>
          </a:solidFill>
          <a:latin typeface="-윤고딕340" pitchFamily="18" charset="-127"/>
          <a:ea typeface="-윤고딕340" pitchFamily="18" charset="-127"/>
        </a:defRPr>
      </a:lvl7pPr>
      <a:lvl8pPr marL="1018442" algn="l" rtl="0" eaLnBrk="1" fontAlgn="base" latinLnBrk="1" hangingPunct="1">
        <a:spcBef>
          <a:spcPct val="0"/>
        </a:spcBef>
        <a:spcAft>
          <a:spcPct val="0"/>
        </a:spcAft>
        <a:defRPr sz="2450">
          <a:solidFill>
            <a:schemeClr val="bg1"/>
          </a:solidFill>
          <a:latin typeface="-윤고딕340" pitchFamily="18" charset="-127"/>
          <a:ea typeface="-윤고딕340" pitchFamily="18" charset="-127"/>
        </a:defRPr>
      </a:lvl8pPr>
      <a:lvl9pPr marL="1357923" algn="l" rtl="0" eaLnBrk="1" fontAlgn="base" latinLnBrk="1" hangingPunct="1">
        <a:spcBef>
          <a:spcPct val="0"/>
        </a:spcBef>
        <a:spcAft>
          <a:spcPct val="0"/>
        </a:spcAft>
        <a:defRPr sz="2450">
          <a:solidFill>
            <a:schemeClr val="bg1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52413" indent="-252413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n-cs"/>
        </a:defRPr>
      </a:lvl1pPr>
      <a:lvl2pPr marL="549275" indent="-2095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n-cs"/>
        </a:defRPr>
      </a:lvl2pPr>
      <a:lvl3pPr marL="846138" indent="-166688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n-cs"/>
        </a:defRPr>
      </a:lvl3pPr>
      <a:lvl4pPr marL="1185863" indent="-166688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n-cs"/>
        </a:defRPr>
      </a:lvl4pPr>
      <a:lvl5pPr marL="1525588" indent="-166688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n-cs"/>
        </a:defRPr>
      </a:lvl5pPr>
      <a:lvl6pPr marL="1867143" indent="-169741" algn="l" defTabSz="678961" rtl="0" eaLnBrk="1" latinLnBrk="1" hangingPunct="1">
        <a:spcBef>
          <a:spcPct val="20000"/>
        </a:spcBef>
        <a:buFont typeface="Arial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206624" indent="-169741" algn="l" defTabSz="678961" rtl="0" eaLnBrk="1" latinLnBrk="1" hangingPunct="1">
        <a:spcBef>
          <a:spcPct val="20000"/>
        </a:spcBef>
        <a:buFont typeface="Arial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546105" indent="-169741" algn="l" defTabSz="678961" rtl="0" eaLnBrk="1" latinLnBrk="1" hangingPunct="1">
        <a:spcBef>
          <a:spcPct val="20000"/>
        </a:spcBef>
        <a:buFont typeface="Arial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2885587" indent="-169741" algn="l" defTabSz="678961" rtl="0" eaLnBrk="1" latinLnBrk="1" hangingPunct="1">
        <a:spcBef>
          <a:spcPct val="20000"/>
        </a:spcBef>
        <a:buFont typeface="Arial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1pPr>
      <a:lvl2pPr marL="339480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8961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018442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4pPr>
      <a:lvl5pPr marL="1357923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5pPr>
      <a:lvl6pPr marL="1697403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6pPr>
      <a:lvl7pPr marL="2036885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7pPr>
      <a:lvl8pPr marL="2376364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8pPr>
      <a:lvl9pPr marL="2715846" algn="l" defTabSz="678961" rtl="0" eaLnBrk="1" latinLnBrk="1" hangingPunct="1">
        <a:defRPr sz="14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TOPIK </a:t>
            </a:r>
            <a:r>
              <a:rPr lang="ko-KR" altLang="en-US" dirty="0"/>
              <a:t>읽기 유형</a:t>
            </a:r>
            <a:r>
              <a:rPr lang="en-US" altLang="ko-KR" dirty="0"/>
              <a:t>4 </a:t>
            </a:r>
            <a:r>
              <a:rPr lang="ko-KR" altLang="en-US" dirty="0"/>
              <a:t>통합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유형</a:t>
            </a:r>
            <a:r>
              <a:rPr lang="en-US" altLang="ko-KR" dirty="0"/>
              <a:t>4-①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715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4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TOPIK </a:t>
            </a:r>
            <a:r>
              <a:rPr lang="ko-KR" altLang="en-US" dirty="0"/>
              <a:t>읽기 유형</a:t>
            </a:r>
            <a:r>
              <a:rPr lang="en-US" altLang="ko-KR" dirty="0"/>
              <a:t>4 </a:t>
            </a:r>
            <a:r>
              <a:rPr lang="ko-KR" altLang="en-US" dirty="0"/>
              <a:t>통합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유형</a:t>
            </a:r>
            <a:r>
              <a:rPr lang="en-US" altLang="ko-KR" dirty="0"/>
              <a:t>4-②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715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268538" y="484188"/>
            <a:ext cx="1684337" cy="439737"/>
            <a:chOff x="1819275" y="1450931"/>
            <a:chExt cx="1684338" cy="285794"/>
          </a:xfrm>
        </p:grpSpPr>
        <p:sp>
          <p:nvSpPr>
            <p:cNvPr id="13317" name="TextBox 22"/>
            <p:cNvSpPr txBox="1">
              <a:spLocks noChangeArrowheads="1"/>
            </p:cNvSpPr>
            <p:nvPr/>
          </p:nvSpPr>
          <p:spPr bwMode="auto">
            <a:xfrm>
              <a:off x="2173287" y="1450931"/>
              <a:ext cx="1007556" cy="22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7899" tIns="33949" rIns="67899" bIns="33949">
              <a:spAutoFit/>
            </a:bodyPr>
            <a:lstStyle/>
            <a:p>
              <a:pPr eaLnBrk="1" latinLnBrk="1" hangingPunct="1"/>
              <a:r>
                <a:rPr lang="ko-KR" altLang="en-US" b="1" dirty="0">
                  <a:solidFill>
                    <a:srgbClr val="FFFF00"/>
                  </a:solidFill>
                  <a:latin typeface="나눔고딕 ExtraBold" pitchFamily="50" charset="-127"/>
                  <a:ea typeface="나눔고딕 ExtraBold" pitchFamily="50" charset="-127"/>
                </a:rPr>
                <a:t>목     차</a:t>
              </a:r>
            </a:p>
          </p:txBody>
        </p:sp>
        <p:pic>
          <p:nvPicPr>
            <p:cNvPr id="13318" name="그림 40" descr="강사명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275" y="1570038"/>
              <a:ext cx="1684338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808038" y="1203325"/>
            <a:ext cx="2611437" cy="3516313"/>
          </a:xfrm>
        </p:spPr>
        <p:txBody>
          <a:bodyPr/>
          <a:lstStyle/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1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1 -</a:t>
            </a:r>
            <a:r>
              <a:rPr lang="ko-KR" altLang="en-US" sz="1400" dirty="0"/>
              <a:t> 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2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1 - </a:t>
            </a:r>
            <a:r>
              <a:rPr lang="ko-KR" altLang="en-US" sz="1400" dirty="0"/>
              <a:t>②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3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2 - </a:t>
            </a:r>
            <a:r>
              <a:rPr lang="ko-KR" altLang="en-US" sz="1400" dirty="0"/>
              <a:t>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4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2 -</a:t>
            </a:r>
            <a:r>
              <a:rPr sz="1400" dirty="0"/>
              <a:t> ② 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5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3 -</a:t>
            </a:r>
            <a:r>
              <a:rPr sz="1400" dirty="0"/>
              <a:t> 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6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3 -</a:t>
            </a:r>
            <a:r>
              <a:rPr sz="1400" dirty="0"/>
              <a:t> </a:t>
            </a:r>
            <a:r>
              <a:rPr lang="ko-KR" altLang="en-US" sz="1400" dirty="0"/>
              <a:t>②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7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4 - </a:t>
            </a:r>
            <a:r>
              <a:rPr lang="ko-KR" altLang="en-US" sz="1400" dirty="0"/>
              <a:t>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sz="1400" dirty="0">
                <a:solidFill>
                  <a:srgbClr val="FF0000"/>
                </a:solidFill>
              </a:rPr>
              <a:t>강 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유형 </a:t>
            </a:r>
            <a:r>
              <a:rPr lang="en-US" altLang="ko-KR" sz="1400" dirty="0">
                <a:solidFill>
                  <a:srgbClr val="FF0000"/>
                </a:solidFill>
              </a:rPr>
              <a:t>4 -</a:t>
            </a:r>
            <a:r>
              <a:rPr lang="ko-KR" altLang="en-US" sz="1400" dirty="0">
                <a:solidFill>
                  <a:srgbClr val="FF0000"/>
                </a:solidFill>
              </a:rPr>
              <a:t> ②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13316" name="내용 개체 틀 2"/>
          <p:cNvSpPr txBox="1">
            <a:spLocks/>
          </p:cNvSpPr>
          <p:nvPr/>
        </p:nvSpPr>
        <p:spPr bwMode="auto">
          <a:xfrm>
            <a:off x="3471863" y="1131888"/>
            <a:ext cx="2540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899" tIns="33949" rIns="67899" bIns="33949">
            <a:spAutoFit/>
          </a:bodyPr>
          <a:lstStyle/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9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5 -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①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13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①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 ③</a:t>
            </a: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 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8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요리를 못합니다</a:t>
            </a:r>
            <a:r>
              <a:rPr lang="en-US" altLang="ko-KR" dirty="0"/>
              <a:t>. </a:t>
            </a:r>
            <a:r>
              <a:rPr lang="ko-KR" altLang="en-US" dirty="0"/>
              <a:t>그래서 매일 구내 식당에서 밥을 먹습니다</a:t>
            </a:r>
            <a:r>
              <a:rPr lang="en-US" altLang="ko-KR" dirty="0"/>
              <a:t>. </a:t>
            </a:r>
            <a:r>
              <a:rPr lang="ko-KR" altLang="en-US" dirty="0"/>
              <a:t>구내 식당은 음식 값이 싸고 밥이 맛있습니다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구내 식당에 날마다 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구내 식당에 밥이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구내 식당은 조금 비쌉니다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맛있는 음식을 잘 만듭니다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32359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Nấu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매일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식당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Căn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tin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밥을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먹다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cơm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〮값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맛있다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Ngon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싸다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Rẻ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비싸다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Đắt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tin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tin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thì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cơm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560832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tin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thì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hơi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đắt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nấu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được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những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món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ngon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9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어제 동생과 눈썰매장에 처음 갔습니다</a:t>
            </a:r>
            <a:r>
              <a:rPr lang="en-US" altLang="ko-KR" dirty="0"/>
              <a:t>. </a:t>
            </a:r>
            <a:r>
              <a:rPr lang="ko-KR" altLang="en-US" dirty="0"/>
              <a:t>그곳에는 눈썰매를 타는 사람들이 많았습니다</a:t>
            </a:r>
            <a:r>
              <a:rPr lang="en-US" altLang="ko-KR" dirty="0"/>
              <a:t>. </a:t>
            </a:r>
            <a:r>
              <a:rPr lang="ko-KR" altLang="en-US" dirty="0"/>
              <a:t>우리도 즐겁게 눈썰매를 탔습니다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눈썰매장에서 동생을 만났습니다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눈썰매장에 혼자 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어제 눈썰매를 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자주 눈썰매장에 갑니다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108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qua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동생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Em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눈썰매장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Sân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처음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đầu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tiên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즐겁게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Vui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vẻ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420243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gặp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sân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sân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một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mình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qua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chơi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79171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thường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xuyên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sân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786765"/>
            <a:ext cx="5788660" cy="4187190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910080" y="172085"/>
            <a:ext cx="4520565" cy="5226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8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눈썰매장</a:t>
            </a:r>
            <a:r>
              <a:rPr sz="28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 </a:t>
            </a:r>
            <a:r>
              <a:rPr sz="28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Sân</a:t>
            </a: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trượt</a:t>
            </a:r>
            <a:r>
              <a:rPr sz="28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tuyết</a:t>
            </a:r>
            <a:r>
              <a:rPr sz="28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28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33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sz="2600" dirty="0"/>
              <a:t>유형 </a:t>
            </a:r>
            <a:r>
              <a:rPr lang="en-US" altLang="ko-KR" sz="2600" dirty="0"/>
              <a:t>4(43~45): </a:t>
            </a:r>
            <a:r>
              <a:rPr lang="ko-KR" altLang="en-US" sz="2600" dirty="0"/>
              <a:t>글</a:t>
            </a:r>
            <a:r>
              <a:rPr lang="en-US" altLang="ko-KR" sz="2600" dirty="0"/>
              <a:t>, </a:t>
            </a:r>
            <a:r>
              <a:rPr lang="ko-KR" altLang="en-US" sz="2600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10.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어제 영화를 봤습니다</a:t>
            </a:r>
            <a:r>
              <a:rPr lang="en-US" altLang="ko-KR" dirty="0"/>
              <a:t>. </a:t>
            </a:r>
            <a:r>
              <a:rPr lang="ko-KR" altLang="en-US" dirty="0"/>
              <a:t>그 영화가 재미있어서 아버지께 표 두 장을 사 드렸습니다</a:t>
            </a:r>
            <a:r>
              <a:rPr lang="en-US" altLang="ko-KR" dirty="0"/>
              <a:t>. </a:t>
            </a:r>
            <a:r>
              <a:rPr lang="ko-KR" altLang="en-US" dirty="0"/>
              <a:t>아버지는 내일 할머니와 영화를 보러 가실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아버지와 영화를 봤습니다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아버지는 저에게 영화 표를 주셨습니다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할머니는 내일 영화를 보실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아버지는 영화 표를 사셨습니다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qua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영화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Phim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điện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ảnh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봤습니다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재미있다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Thú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vị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아버지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Bố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〮표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Vé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〮사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드리다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(사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ai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đó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내일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mai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할머니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Bà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nội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가시다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để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phim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bố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Bố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vé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phim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mai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nội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phim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Bố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vé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phim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11.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한국 사람이지만 프랑스에서 살고 있습니다</a:t>
            </a:r>
            <a:r>
              <a:rPr lang="en-US" altLang="ko-KR" dirty="0"/>
              <a:t>. </a:t>
            </a:r>
            <a:r>
              <a:rPr lang="ko-KR" altLang="en-US" dirty="0"/>
              <a:t>그래서 한국어와 불어를 모두 잘합니다</a:t>
            </a:r>
            <a:r>
              <a:rPr lang="en-US" altLang="ko-KR" dirty="0"/>
              <a:t>. </a:t>
            </a:r>
            <a:r>
              <a:rPr lang="ko-KR" altLang="en-US" dirty="0"/>
              <a:t>지금은 중국어를 배우고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불어를 배우고 싶습니다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지금 한국에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한국어를 잘 못합니다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중국어를 공부합니다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56374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사람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Người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Quốc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프랑스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Nước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Pháp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살고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Sống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프랑스어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Pháp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〮잘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Làm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tốt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중국어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Trung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Quốc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배우고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Đang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đang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Pháp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hiện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giờ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đang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Quốc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thể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nói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Trung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Quốc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12.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친구와 비행기로 </a:t>
            </a:r>
            <a:r>
              <a:rPr lang="ko-KR" altLang="en-US" dirty="0" err="1"/>
              <a:t>괌에</a:t>
            </a:r>
            <a:r>
              <a:rPr lang="ko-KR" altLang="en-US" dirty="0"/>
              <a:t> 갔습니다</a:t>
            </a:r>
            <a:r>
              <a:rPr lang="en-US" altLang="ko-KR" dirty="0"/>
              <a:t>. </a:t>
            </a:r>
            <a:r>
              <a:rPr lang="ko-KR" altLang="en-US" dirty="0"/>
              <a:t>거기에서 배를 타고 아름다운 바다를 봤습니다</a:t>
            </a:r>
            <a:r>
              <a:rPr lang="en-US" altLang="ko-KR" dirty="0"/>
              <a:t>. </a:t>
            </a:r>
            <a:r>
              <a:rPr lang="ko-KR" altLang="en-US" dirty="0"/>
              <a:t>내년에는 가족과 </a:t>
            </a:r>
            <a:r>
              <a:rPr lang="ko-KR" altLang="en-US" dirty="0" err="1"/>
              <a:t>괌에</a:t>
            </a:r>
            <a:r>
              <a:rPr lang="ko-KR" altLang="en-US" dirty="0"/>
              <a:t> 가고 싶습니다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가족과 함께 비행기를 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내년에 친구와 </a:t>
            </a:r>
            <a:r>
              <a:rPr lang="ko-KR" altLang="en-US" dirty="0" err="1"/>
              <a:t>괌에</a:t>
            </a:r>
            <a:r>
              <a:rPr lang="ko-KR" altLang="en-US" dirty="0"/>
              <a:t> 가려고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</a:t>
            </a:r>
            <a:r>
              <a:rPr lang="ko-KR" altLang="en-US" dirty="0" err="1"/>
              <a:t>괌에서</a:t>
            </a:r>
            <a:r>
              <a:rPr lang="ko-KR" altLang="en-US" dirty="0"/>
              <a:t> 바다를 구경했습니다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배를 타고 </a:t>
            </a:r>
            <a:r>
              <a:rPr lang="ko-KR" altLang="en-US" dirty="0" err="1"/>
              <a:t>괌에</a:t>
            </a:r>
            <a:r>
              <a:rPr lang="ko-KR" altLang="en-US" dirty="0"/>
              <a:t> 갔습니다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2378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bè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비행기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bay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비행기로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bằng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bay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〮괌 – 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Guam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〮배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Tàu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thuyền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Đẹp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Biển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봤습니다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내년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Năm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tới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năm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sau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가족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đình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341566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bay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đình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mình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dự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định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năm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sau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đảo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Guam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ngắm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biển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đảo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Guam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tàu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đảo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Guam.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sz="2600"/>
              <a:t>유형 </a:t>
            </a:r>
            <a:r>
              <a:rPr lang="en-US" altLang="ko-KR" sz="2600"/>
              <a:t>4(43~45): </a:t>
            </a:r>
            <a:r>
              <a:rPr lang="ko-KR" altLang="en-US" sz="2600"/>
              <a:t>글</a:t>
            </a:r>
            <a:r>
              <a:rPr lang="en-US" altLang="ko-KR" sz="2600"/>
              <a:t>, </a:t>
            </a:r>
            <a:r>
              <a:rPr lang="ko-KR" altLang="en-US" sz="2600"/>
              <a:t>같은 내용 파악</a:t>
            </a:r>
            <a:endParaRPr lang="ko-KR" altLang="en-US" sz="2600" dirty="0"/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13.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   친구가 오늘 이사를 했습니다</a:t>
            </a:r>
            <a:r>
              <a:rPr lang="en-US" altLang="ko-KR" dirty="0"/>
              <a:t>. </a:t>
            </a:r>
            <a:r>
              <a:rPr lang="ko-KR" altLang="en-US" dirty="0"/>
              <a:t>제가 도와줘서 이사가 금방 끝났습니다</a:t>
            </a:r>
            <a:r>
              <a:rPr lang="en-US" altLang="ko-KR" dirty="0"/>
              <a:t>. </a:t>
            </a:r>
            <a:r>
              <a:rPr lang="ko-KR" altLang="en-US" dirty="0"/>
              <a:t>새집에서 친구와 저녁을 먹었습니다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제가 이사를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친구가 저를 도와줬습니다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지난주에 이사를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이사한 집에서 식사를 했습니다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55295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Chuyển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도와줘서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도와주다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Giúp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đỡ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금방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Ngay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sớm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새집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mới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저녁을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먹다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giúp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đỡ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trước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Chúng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268538" y="484188"/>
            <a:ext cx="1684337" cy="439737"/>
            <a:chOff x="1819275" y="1450931"/>
            <a:chExt cx="1684338" cy="285794"/>
          </a:xfrm>
        </p:grpSpPr>
        <p:sp>
          <p:nvSpPr>
            <p:cNvPr id="13317" name="TextBox 22"/>
            <p:cNvSpPr txBox="1">
              <a:spLocks noChangeArrowheads="1"/>
            </p:cNvSpPr>
            <p:nvPr/>
          </p:nvSpPr>
          <p:spPr bwMode="auto">
            <a:xfrm>
              <a:off x="2173287" y="1450931"/>
              <a:ext cx="1007556" cy="22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7899" tIns="33949" rIns="67899" bIns="33949">
              <a:spAutoFit/>
            </a:bodyPr>
            <a:lstStyle/>
            <a:p>
              <a:pPr eaLnBrk="1" latinLnBrk="1" hangingPunct="1"/>
              <a:r>
                <a:rPr lang="ko-KR" altLang="en-US" b="1" dirty="0">
                  <a:solidFill>
                    <a:srgbClr val="FFFF00"/>
                  </a:solidFill>
                  <a:latin typeface="나눔고딕 ExtraBold" pitchFamily="50" charset="-127"/>
                  <a:ea typeface="나눔고딕 ExtraBold" pitchFamily="50" charset="-127"/>
                </a:rPr>
                <a:t>목     차</a:t>
              </a:r>
            </a:p>
          </p:txBody>
        </p:sp>
        <p:pic>
          <p:nvPicPr>
            <p:cNvPr id="13318" name="그림 40" descr="강사명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275" y="1570038"/>
              <a:ext cx="1684338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808038" y="1203325"/>
            <a:ext cx="2611437" cy="3516313"/>
          </a:xfrm>
        </p:spPr>
        <p:txBody>
          <a:bodyPr/>
          <a:lstStyle/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1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1 -</a:t>
            </a:r>
            <a:r>
              <a:rPr lang="ko-KR" altLang="en-US" sz="1400" dirty="0"/>
              <a:t> 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2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1 - </a:t>
            </a:r>
            <a:r>
              <a:rPr lang="ko-KR" altLang="en-US" sz="1400" dirty="0"/>
              <a:t>②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3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2 - </a:t>
            </a:r>
            <a:r>
              <a:rPr lang="ko-KR" altLang="en-US" sz="1400" dirty="0"/>
              <a:t>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4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2 -</a:t>
            </a:r>
            <a:r>
              <a:rPr sz="1400" dirty="0"/>
              <a:t> ② 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5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3 -</a:t>
            </a:r>
            <a:r>
              <a:rPr sz="1400" dirty="0"/>
              <a:t> ①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6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3 -</a:t>
            </a:r>
            <a:r>
              <a:rPr sz="1400" dirty="0"/>
              <a:t> </a:t>
            </a:r>
            <a:r>
              <a:rPr lang="ko-KR" altLang="en-US" sz="1400" dirty="0"/>
              <a:t>②</a:t>
            </a:r>
            <a:endParaRPr lang="en-US" altLang="ko-KR" sz="1400" dirty="0"/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sz="1400" dirty="0">
                <a:solidFill>
                  <a:srgbClr val="FF0000"/>
                </a:solidFill>
              </a:rPr>
              <a:t>강 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유형 </a:t>
            </a:r>
            <a:r>
              <a:rPr lang="en-US" altLang="ko-KR" sz="1400" dirty="0">
                <a:solidFill>
                  <a:srgbClr val="FF0000"/>
                </a:solidFill>
              </a:rPr>
              <a:t>4 - </a:t>
            </a:r>
            <a:r>
              <a:rPr lang="ko-KR" altLang="en-US" sz="1400" dirty="0">
                <a:solidFill>
                  <a:srgbClr val="FF0000"/>
                </a:solidFill>
              </a:rPr>
              <a:t>①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338138" indent="-338138">
              <a:buFont typeface="Wingdings" pitchFamily="2" charset="2"/>
              <a:buChar char="l"/>
            </a:pPr>
            <a:r>
              <a:rPr lang="en-US" altLang="ko-KR" sz="1400" dirty="0"/>
              <a:t>8</a:t>
            </a:r>
            <a:r>
              <a:rPr sz="1400" dirty="0"/>
              <a:t>강 </a:t>
            </a:r>
            <a:r>
              <a:rPr lang="en-US" altLang="ko-KR" sz="1400" dirty="0"/>
              <a:t> </a:t>
            </a:r>
            <a:r>
              <a:rPr lang="ko-KR" altLang="en-US" sz="1400" dirty="0"/>
              <a:t>유형 </a:t>
            </a:r>
            <a:r>
              <a:rPr lang="en-US" altLang="ko-KR" sz="1400" dirty="0"/>
              <a:t>4 -</a:t>
            </a:r>
            <a:r>
              <a:rPr lang="ko-KR" altLang="en-US" sz="1400" dirty="0"/>
              <a:t> ②</a:t>
            </a:r>
            <a:endParaRPr lang="en-US" altLang="ko-KR" sz="1400" dirty="0"/>
          </a:p>
        </p:txBody>
      </p:sp>
      <p:sp>
        <p:nvSpPr>
          <p:cNvPr id="13316" name="내용 개체 틀 2"/>
          <p:cNvSpPr txBox="1">
            <a:spLocks/>
          </p:cNvSpPr>
          <p:nvPr/>
        </p:nvSpPr>
        <p:spPr bwMode="auto">
          <a:xfrm>
            <a:off x="3471863" y="1131888"/>
            <a:ext cx="2540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899" tIns="33949" rIns="67899" bIns="33949">
            <a:spAutoFit/>
          </a:bodyPr>
          <a:lstStyle/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9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5 -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①</a:t>
            </a:r>
            <a:endParaRPr lang="en-US" altLang="ko-KR" sz="1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①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13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①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14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</a:t>
            </a:r>
            <a:endParaRPr lang="en-US" altLang="ko-KR" sz="14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 ③</a:t>
            </a:r>
          </a:p>
          <a:p>
            <a:pPr marL="338138" indent="-338138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16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유형 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7 - 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14.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   아침부터 비가 왔습니다</a:t>
            </a:r>
            <a:r>
              <a:rPr lang="en-US" altLang="ko-KR" dirty="0"/>
              <a:t>. </a:t>
            </a:r>
            <a:r>
              <a:rPr lang="ko-KR" altLang="en-US" dirty="0"/>
              <a:t>저는 우산이 없어서 걱정을 했습니다</a:t>
            </a:r>
            <a:r>
              <a:rPr lang="en-US" altLang="ko-KR" dirty="0"/>
              <a:t>. </a:t>
            </a:r>
            <a:r>
              <a:rPr lang="ko-KR" altLang="en-US" dirty="0"/>
              <a:t>그런데 동생이 우산을 가지고 학교 앞에서 기다리고 있었습니다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어제 비가 내렸습니다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언니를 기다렸습니다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학교 앞에 동생이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학교에 우산을 가지고 왔습니다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616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아침부터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ftừ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buổi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sáng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mưa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Cái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없어서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그런데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Thế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nhưng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동생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Em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trai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/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em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gái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학교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앞에서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Phía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trước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trường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기다리고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Chờ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đợi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424180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qua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mưa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rơi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chờ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gái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Em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đứng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trước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trường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mang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theo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ô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trường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15.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   오늘 누나와 약속이 있었습니다</a:t>
            </a:r>
            <a:r>
              <a:rPr lang="en-US" altLang="ko-KR" dirty="0"/>
              <a:t>. </a:t>
            </a:r>
            <a:r>
              <a:rPr lang="ko-KR" altLang="en-US" dirty="0"/>
              <a:t>그런데 버스를 잘못 타서 약속 장소에 늦게 도착했습니다</a:t>
            </a:r>
            <a:r>
              <a:rPr lang="en-US" altLang="ko-KR" dirty="0"/>
              <a:t>. </a:t>
            </a:r>
            <a:r>
              <a:rPr lang="ko-KR" altLang="en-US" dirty="0"/>
              <a:t>누나는 화가 많이 났습니다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누나를 못 만났습니다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약속 시간에 늦었습니다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약속 장소를 몰랐습니다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누나를 많이 기다렸습니다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74396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4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gái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약속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Cuộc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hẹn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kế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hoạch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그런데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nhưng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버스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bus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잘못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nhầm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늦게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muộn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도착하다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nơi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giận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dữ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285" y="3469640"/>
            <a:ext cx="459549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thể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gặp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445" y="3886200"/>
            <a:ext cx="51403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muộn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giờ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hẹn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445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biết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địa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điểm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chỗ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hẹn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445" y="4709160"/>
            <a:ext cx="463486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phải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chờ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mình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rất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lâu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4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5"/>
          </a:xfrm>
        </p:spPr>
        <p:txBody>
          <a:bodyPr/>
          <a:lstStyle/>
          <a:p>
            <a:r>
              <a:rPr lang="ko-KR" altLang="en-US" sz="2600" dirty="0"/>
              <a:t>유형 </a:t>
            </a:r>
            <a:r>
              <a:rPr lang="en-US" altLang="ko-KR" sz="2600" dirty="0"/>
              <a:t>4(43~45): </a:t>
            </a:r>
            <a:r>
              <a:rPr lang="ko-KR" altLang="en-US" sz="2600" dirty="0"/>
              <a:t>글</a:t>
            </a:r>
            <a:r>
              <a:rPr lang="en-US" altLang="ko-KR" sz="2600" dirty="0"/>
              <a:t>, </a:t>
            </a:r>
            <a:r>
              <a:rPr lang="ko-KR" altLang="en-US" sz="2600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b="0" dirty="0"/>
              <a:t>1.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매일 저녁 산책을 하고 학원에 갑니다</a:t>
            </a:r>
            <a:r>
              <a:rPr lang="en-US" altLang="ko-KR" dirty="0"/>
              <a:t>. </a:t>
            </a:r>
            <a:r>
              <a:rPr lang="ko-KR" altLang="en-US" dirty="0"/>
              <a:t>학원 식당에서 저녁을 먹고 수업을 듣습니다</a:t>
            </a:r>
            <a:r>
              <a:rPr lang="en-US" altLang="ko-KR" dirty="0"/>
              <a:t>. </a:t>
            </a:r>
            <a:r>
              <a:rPr lang="ko-KR" altLang="en-US" dirty="0"/>
              <a:t>그리고 커피숍에서 아르바이트를 합니다</a:t>
            </a:r>
            <a:r>
              <a:rPr lang="en-US" altLang="ko-KR" dirty="0"/>
              <a:t>.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① 저는 저녁마다 산책을 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② </a:t>
            </a:r>
            <a:r>
              <a:rPr lang="ko-KR" altLang="en-US" dirty="0"/>
              <a:t>저는 저녁을 먹고 학원에 갑니다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③ </a:t>
            </a:r>
            <a:r>
              <a:rPr lang="ko-KR" altLang="en-US" dirty="0"/>
              <a:t>저는 아르바이트를 하고 학원에 갑니다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④ </a:t>
            </a:r>
            <a:r>
              <a:rPr lang="ko-KR" altLang="en-US" dirty="0"/>
              <a:t>저는 학원 식당에서 아르바이트를 합니다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32359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016500" y="634365"/>
            <a:ext cx="3011170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★ words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매일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산책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dạo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학원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Trung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tâm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식당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수업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tiết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커피숍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quán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cafe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아르바이트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làm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thêm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028064" y="3469640"/>
            <a:ext cx="298831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bộ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buổi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33331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rồi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65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làm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thêm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sau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làm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thêm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5" animBg="1"/>
      <p:bldP spid="7" grpId="0" animBg="1"/>
      <p:bldP spid="8" grpId="1" animBg="1"/>
      <p:bldP spid="9" grpId="2" animBg="1"/>
      <p:bldP spid="10" grpId="3" animBg="1"/>
      <p:bldP spid="1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2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다음 주 화요일에 과학 시험이 있습니다</a:t>
            </a:r>
            <a:r>
              <a:rPr lang="en-US" altLang="ko-KR" dirty="0"/>
              <a:t>. </a:t>
            </a:r>
            <a:r>
              <a:rPr lang="ko-KR" altLang="en-US" dirty="0"/>
              <a:t>그 시험은 아주 어렵습니다</a:t>
            </a:r>
            <a:r>
              <a:rPr lang="en-US" altLang="ko-KR" dirty="0"/>
              <a:t>. </a:t>
            </a:r>
            <a:r>
              <a:rPr lang="ko-KR" altLang="en-US" dirty="0"/>
              <a:t>그래서 날마다 도서관에 가서 공부합니다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① 저는 과학을 좋아합니다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② </a:t>
            </a:r>
            <a:r>
              <a:rPr lang="ko-KR" altLang="en-US" dirty="0"/>
              <a:t>저는 요즘 열심히 공부합니다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③ </a:t>
            </a:r>
            <a:r>
              <a:rPr lang="ko-KR" altLang="en-US" dirty="0"/>
              <a:t>이번 주에 과학 시험이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④ </a:t>
            </a:r>
            <a:r>
              <a:rPr lang="ko-KR" altLang="en-US" dirty="0"/>
              <a:t>저는 화요일마다 어려운 시험이 있습니다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74396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3116580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★ words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다음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sau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화요일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Thứ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3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과학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Khoa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Bài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어렵다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Khó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Vì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vậy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thế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nên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날마다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ngày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도서관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Thư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공부하다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thích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hoá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333248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gần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đây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tập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chăm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chỉ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60438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này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bài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môn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khoa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528764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bài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thứ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3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5" animBg="1"/>
      <p:bldP spid="7" grpId="0" animBg="1"/>
      <p:bldP spid="8" grpId="1" animBg="1"/>
      <p:bldP spid="9" grpId="2" animBg="1"/>
      <p:bldP spid="10" grpId="3" animBg="1"/>
      <p:bldP spid="11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3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누나가 지난달에 고향으로 돌아갔습니다</a:t>
            </a:r>
            <a:r>
              <a:rPr lang="en-US" altLang="ko-KR" dirty="0"/>
              <a:t>. </a:t>
            </a:r>
            <a:r>
              <a:rPr lang="ko-KR" altLang="en-US" dirty="0"/>
              <a:t>누나는 저에게 컴퓨터를 주었습니다</a:t>
            </a:r>
            <a:r>
              <a:rPr lang="en-US" altLang="ko-KR" dirty="0"/>
              <a:t>. </a:t>
            </a:r>
            <a:r>
              <a:rPr lang="ko-KR" altLang="en-US" dirty="0"/>
              <a:t>그 컴퓨터는 커서 좋습니다</a:t>
            </a:r>
            <a:r>
              <a:rPr lang="en-US" altLang="ko-KR" dirty="0"/>
              <a:t>.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① 저는 컴퓨터를 샀습니다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② </a:t>
            </a:r>
            <a:r>
              <a:rPr lang="ko-KR" altLang="en-US" dirty="0"/>
              <a:t>저는 이 컴퓨터가 마음에 듭니다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③ </a:t>
            </a:r>
            <a:r>
              <a:rPr lang="ko-KR" altLang="en-US" dirty="0"/>
              <a:t>저는 고향에 큰 컴퓨터가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④ </a:t>
            </a:r>
            <a:r>
              <a:rPr lang="ko-KR" altLang="en-US" dirty="0"/>
              <a:t>저는 누나에게 컴퓨터를 주었습니다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74396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3221355" cy="1616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★ words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gái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달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Tháng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trước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고향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Quê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hương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돌아가다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Quay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lại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컴퓨터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tính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To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커서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좋습니다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Thích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vì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nó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to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tính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333248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rất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hài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lòng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chiếc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tính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này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quê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có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một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chiếc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tính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to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chị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máy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tính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sz="2600"/>
              <a:t>유형 </a:t>
            </a:r>
            <a:r>
              <a:rPr lang="en-US" altLang="ko-KR" sz="2600"/>
              <a:t>4(43~45): </a:t>
            </a:r>
            <a:r>
              <a:rPr lang="ko-KR" altLang="en-US" sz="2600"/>
              <a:t>글</a:t>
            </a:r>
            <a:r>
              <a:rPr lang="en-US" altLang="ko-KR" sz="2600"/>
              <a:t>, </a:t>
            </a:r>
            <a:r>
              <a:rPr lang="ko-KR" altLang="en-US" sz="2600"/>
              <a:t>같은 내용 파악</a:t>
            </a:r>
            <a:endParaRPr lang="ko-KR" altLang="en-US" sz="2600" dirty="0"/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4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기타를 배웁니다</a:t>
            </a:r>
            <a:r>
              <a:rPr lang="en-US" altLang="ko-KR" dirty="0"/>
              <a:t>. </a:t>
            </a:r>
            <a:r>
              <a:rPr lang="ko-KR" altLang="en-US" dirty="0"/>
              <a:t>주말마다 학원에 가서 기타를 연습합니다</a:t>
            </a:r>
            <a:r>
              <a:rPr lang="en-US" altLang="ko-KR" dirty="0"/>
              <a:t>. </a:t>
            </a:r>
            <a:r>
              <a:rPr lang="ko-KR" altLang="en-US" dirty="0"/>
              <a:t>가끔 어머니가 학원에 와서 구경을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어머니는 주말마다 학원에 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어머니는 기타 공부를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학원에서 기타를 배웁니다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주말에는 학원을 가지 않습니다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301117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★ words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guitar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배우다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주말마다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cuối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학원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               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연습하다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Luyện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tập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가끔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Thỉnh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thoảng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어머니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Mẹ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구경을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Xem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ngắm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469640"/>
            <a:ext cx="298767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Mẹ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mỗi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cuối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443611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Mẹ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chơi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guitar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chơi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guitar ở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không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học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cuối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tuần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5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오늘 저녁에 친구가 옵니다</a:t>
            </a:r>
            <a:r>
              <a:rPr lang="en-US" altLang="ko-KR" dirty="0"/>
              <a:t>. </a:t>
            </a:r>
            <a:r>
              <a:rPr lang="ko-KR" altLang="en-US" dirty="0"/>
              <a:t>그래서 아침에 음식도 사고 집도 청소했습니다</a:t>
            </a:r>
            <a:r>
              <a:rPr lang="en-US" altLang="ko-KR" dirty="0"/>
              <a:t>. </a:t>
            </a:r>
            <a:r>
              <a:rPr lang="ko-KR" altLang="en-US" dirty="0"/>
              <a:t>회사가 끝나면 집에 일찍 가서 음식을 준비할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친구와 저녁을 먹을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저녁에 청소를 할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음식을 벌써 준비했습니다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친구가 음식을 사 올 겁니다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3323590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304030" cy="1616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nay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저녁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Buổi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저녁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nay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친구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bè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Vì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vậy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thế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nên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아침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Buổi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sáng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음식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Đồ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청소하다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Dọn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dẹp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회사가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끝나다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끝나다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Xong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việc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일찍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Sớm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준비하다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Chuẩn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bị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0" y="3469640"/>
            <a:ext cx="426720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333248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dọn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dẹp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buổi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tối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chuẩn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bị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sẵn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đồ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từ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trước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Bạn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đồ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đến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4"/>
          </a:xfrm>
        </p:spPr>
        <p:txBody>
          <a:bodyPr/>
          <a:lstStyle/>
          <a:p>
            <a:r>
              <a:rPr lang="ko-KR" altLang="en-US" dirty="0"/>
              <a:t>유형 </a:t>
            </a:r>
            <a:r>
              <a:rPr lang="en-US" altLang="ko-KR" dirty="0"/>
              <a:t>4(43~45): </a:t>
            </a:r>
            <a:r>
              <a:rPr lang="ko-KR" altLang="en-US" dirty="0"/>
              <a:t>글</a:t>
            </a:r>
            <a:r>
              <a:rPr lang="en-US" altLang="ko-KR" dirty="0"/>
              <a:t>, </a:t>
            </a:r>
            <a:r>
              <a:rPr lang="ko-KR" altLang="en-US" dirty="0"/>
              <a:t>같은 내용 파악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6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저는 마음이 아프고 힘들 때 선생님을 만납니다</a:t>
            </a:r>
            <a:r>
              <a:rPr lang="en-US" altLang="ko-KR" dirty="0"/>
              <a:t>. </a:t>
            </a:r>
            <a:r>
              <a:rPr lang="ko-KR" altLang="en-US" dirty="0"/>
              <a:t>선생님을 만나서 제 생각을 선생님께 이야기합니다</a:t>
            </a:r>
            <a:r>
              <a:rPr lang="en-US" altLang="ko-KR" dirty="0"/>
              <a:t>. </a:t>
            </a:r>
            <a:r>
              <a:rPr lang="ko-KR" altLang="en-US" dirty="0"/>
              <a:t>그러면 기분이 좋고 즐겁습니다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선생님을 만나면 마음이 아픕니다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선생님의 이야기를 잘 듣습니다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힘들 때 선생님과 이야기를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기분이 좋을 때 선생님을 만납니다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301117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마음이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아프다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Đau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lòng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힘들다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Khó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khăn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,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mệt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mỏi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선생님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Giáo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생각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Suy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nghĩ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이야기하다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Nói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chuyện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그러면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đó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기분이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좋다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Cảm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thấy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tốt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즐겁다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Vui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vẻ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009650" y="3469640"/>
            <a:ext cx="413512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thấy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đau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lòng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nếu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gặp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của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mình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810" y="3886200"/>
            <a:ext cx="333248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lắng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nghe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câu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chuyện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của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01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Khi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mệt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mỏi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nói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chuyện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03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Khi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cảm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thấy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tâm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trạng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vui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vẻ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sẽ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tìm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gặp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viên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45185" y="205740"/>
            <a:ext cx="6049010" cy="522605"/>
          </a:xfrm>
        </p:spPr>
        <p:txBody>
          <a:bodyPr/>
          <a:lstStyle/>
          <a:p>
            <a:r>
              <a:rPr lang="ko-KR" altLang="en-US" sz="2600"/>
              <a:t>유형 </a:t>
            </a:r>
            <a:r>
              <a:rPr lang="en-US" altLang="ko-KR" sz="2600"/>
              <a:t>4(43~45): </a:t>
            </a:r>
            <a:r>
              <a:rPr lang="ko-KR" altLang="en-US" sz="2600"/>
              <a:t>글</a:t>
            </a:r>
            <a:r>
              <a:rPr lang="en-US" altLang="ko-KR" sz="2600"/>
              <a:t>, </a:t>
            </a:r>
            <a:r>
              <a:rPr lang="ko-KR" altLang="en-US" sz="2600"/>
              <a:t>같은 내용 파악</a:t>
            </a:r>
            <a:endParaRPr lang="ko-KR" altLang="en-US" sz="2600" dirty="0"/>
          </a:p>
        </p:txBody>
      </p:sp>
      <p:sp>
        <p:nvSpPr>
          <p:cNvPr id="2" name="내용 개체 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7</a:t>
            </a:r>
            <a:r>
              <a:rPr lang="en-US" altLang="ko-KR" sz="1800" b="0" dirty="0"/>
              <a:t>. </a:t>
            </a:r>
            <a:r>
              <a:rPr lang="ko-KR" altLang="en-US" sz="1800" b="0" dirty="0"/>
              <a:t>다음의 내용과 같은 것을 고르십시오</a:t>
            </a:r>
            <a:r>
              <a:rPr lang="en-US" altLang="ko-KR" sz="1800" b="0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557530" y="1777365"/>
            <a:ext cx="5237480" cy="1138555"/>
          </a:xfrm>
        </p:spPr>
        <p:txBody>
          <a:bodyPr/>
          <a:lstStyle/>
          <a:p>
            <a:r>
              <a:rPr lang="ko-KR" altLang="en-US" dirty="0"/>
              <a:t>오늘은 제 생일입니다</a:t>
            </a:r>
            <a:r>
              <a:rPr lang="en-US" altLang="ko-KR" dirty="0"/>
              <a:t>. </a:t>
            </a:r>
            <a:r>
              <a:rPr lang="ko-KR" altLang="en-US" dirty="0"/>
              <a:t>그래서 형과 밥을 먹고 파티를 했습니다</a:t>
            </a:r>
            <a:r>
              <a:rPr lang="en-US" altLang="ko-KR" dirty="0"/>
              <a:t>. </a:t>
            </a:r>
            <a:r>
              <a:rPr lang="ko-KR" altLang="en-US" dirty="0"/>
              <a:t>형은 저에게 셔츠를 사 주었습니다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556895" y="3117850"/>
            <a:ext cx="4860290" cy="1826895"/>
          </a:xfrm>
        </p:spPr>
        <p:txBody>
          <a:bodyPr/>
          <a:lstStyle/>
          <a:p>
            <a:r>
              <a:rPr lang="ko-KR" altLang="en-US" dirty="0"/>
              <a:t>저는 오늘 형 셔츠를 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쇼핑하고 형과 식사했습니다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생일 선물을 받았습니다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가족과 생일 파티를 했습니다</a:t>
            </a:r>
            <a:r>
              <a:rPr lang="en-US" altLang="ko-KR" dirty="0"/>
              <a:t>.</a:t>
            </a:r>
          </a:p>
        </p:txBody>
      </p:sp>
      <p:sp>
        <p:nvSpPr>
          <p:cNvPr id="6" name="타원 5"/>
          <p:cNvSpPr/>
          <p:nvPr/>
        </p:nvSpPr>
        <p:spPr>
          <a:xfrm>
            <a:off x="638810" y="4153535"/>
            <a:ext cx="236220" cy="20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605" y="680720"/>
            <a:ext cx="4167505" cy="1870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★ </a:t>
            </a:r>
            <a:r>
              <a:rPr lang="ko-KR" alt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단어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★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nay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〮제(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저의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của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생일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sinh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nhật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그래서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vì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vậy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〮형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anh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trai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파티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bữa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tiệc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〮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셔츠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áo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sơ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mi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en-US"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〮사 </a:t>
            </a:r>
            <a:r>
              <a:rPr sz="1100" dirty="0" err="1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주다</a:t>
            </a: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–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(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cái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gì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)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1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ai</a:t>
            </a:r>
            <a:r>
              <a:rPr sz="11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  <a:p>
            <a:pPr marL="0" indent="0" algn="l" defTabSz="50800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100" dirty="0">
                <a:solidFill>
                  <a:srgbClr val="FFFF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</a:t>
            </a:r>
            <a:endParaRPr lang="ko-KR" altLang="en-US" sz="1100" dirty="0">
              <a:solidFill>
                <a:srgbClr val="FFFF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019174" y="3469640"/>
            <a:ext cx="3700144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Hôm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nay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áo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sơ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mi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cho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anh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trai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016000" y="3886200"/>
            <a:ext cx="6130925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mua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sắm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ăn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anh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trai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10" y="4292600"/>
            <a:ext cx="418465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nhận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được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quà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sinh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nhật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810" y="4709160"/>
            <a:ext cx="4217670" cy="27686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Tôi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đã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tổ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chức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tiệc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sinh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nhật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cùng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với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gia</a:t>
            </a:r>
            <a:r>
              <a:rPr sz="1200" dirty="0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FFFF00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đình</a:t>
            </a:r>
            <a:endParaRPr lang="ko-KR" altLang="en-US" sz="1200" dirty="0">
              <a:solidFill>
                <a:srgbClr val="FFFF00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칠판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칠판 테마" id="{79B717BB-EDF7-4CE2-B1FF-CC9C47730053}" vid="{D3F7E5C9-0125-4529-BE1C-98214DB34E2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Pages>22</Pages>
  <Words>2349</Words>
  <Characters>0</Characters>
  <Application>Microsoft Office PowerPoint</Application>
  <DocSecurity>0</DocSecurity>
  <PresentationFormat>화면 슬라이드 쇼(16:9)</PresentationFormat>
  <Lines>0</Lines>
  <Paragraphs>309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HY견고딕</vt:lpstr>
      <vt:lpstr>굴림</vt:lpstr>
      <vt:lpstr>나눔고딕 ExtraBold</vt:lpstr>
      <vt:lpstr>맑은 고딕</vt:lpstr>
      <vt:lpstr>-윤고딕340</vt:lpstr>
      <vt:lpstr>Arial</vt:lpstr>
      <vt:lpstr>Wingdings</vt:lpstr>
      <vt:lpstr>칠판 테마</vt:lpstr>
      <vt:lpstr>TOPIK 읽기 유형4 통합</vt:lpstr>
      <vt:lpstr>PowerPoint 프레젠테이션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감사합니다.</vt:lpstr>
      <vt:lpstr>TOPIK 읽기 유형4 통합</vt:lpstr>
      <vt:lpstr>PowerPoint 프레젠테이션</vt:lpstr>
      <vt:lpstr>유형 4(43~45): 글, 같은 내용 파악</vt:lpstr>
      <vt:lpstr>유형 4(43~45): 글, 같은 내용 파악</vt:lpstr>
      <vt:lpstr>PowerPoint 프레젠테이션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유형 4(43~45): 글, 같은 내용 파악</vt:lpstr>
      <vt:lpstr>감사합니다.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</dc:creator>
  <cp:lastModifiedBy>이 유락</cp:lastModifiedBy>
  <cp:revision>7</cp:revision>
  <dcterms:modified xsi:type="dcterms:W3CDTF">2020-07-17T01:42:21Z</dcterms:modified>
</cp:coreProperties>
</file>