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339" r:id="rId3"/>
    <p:sldId id="338" r:id="rId4"/>
    <p:sldId id="337" r:id="rId5"/>
    <p:sldId id="336" r:id="rId6"/>
    <p:sldId id="335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9918700" cy="11812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35.[NGỮ PHÁP]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6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ỘNG TỪ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ko-KR" altLang="ko-KR" sz="66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시다</a:t>
            </a:r>
            <a:endParaRPr lang="ko-KR" altLang="ko-KR" sz="6600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000" y="223831"/>
            <a:ext cx="10083800" cy="639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시다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ngh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đề nghị cùng thực hiện hành động nào đó.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어요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’= ‘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hãy</a:t>
            </a:r>
            <a:endParaRPr lang="en-US" altLang="ko-KR" sz="2400" b="1" kern="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저녁에 같이 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운동합시다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주말에 같이 영화를 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봅시다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이번 휴가에는 제주도에 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갑시다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저녁에 삼계탕을 </a:t>
            </a:r>
            <a:r>
              <a:rPr lang="ko-KR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먹읍시다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lẩu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550" y="4010025"/>
            <a:ext cx="30130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1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5748" y="174667"/>
            <a:ext cx="2993705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THỨC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32650"/>
              </p:ext>
            </p:extLst>
          </p:nvPr>
        </p:nvGraphicFramePr>
        <p:xfrm>
          <a:off x="244796" y="753480"/>
          <a:ext cx="8112126" cy="4837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0202">
                  <a:extLst>
                    <a:ext uri="{9D8B030D-6E8A-4147-A177-3AD203B41FA5}">
                      <a16:colId xmlns:a16="http://schemas.microsoft.com/office/drawing/2014/main" val="323550556"/>
                    </a:ext>
                  </a:extLst>
                </a:gridCol>
                <a:gridCol w="1403000">
                  <a:extLst>
                    <a:ext uri="{9D8B030D-6E8A-4147-A177-3AD203B41FA5}">
                      <a16:colId xmlns:a16="http://schemas.microsoft.com/office/drawing/2014/main" val="788638714"/>
                    </a:ext>
                  </a:extLst>
                </a:gridCol>
                <a:gridCol w="1734892">
                  <a:extLst>
                    <a:ext uri="{9D8B030D-6E8A-4147-A177-3AD203B41FA5}">
                      <a16:colId xmlns:a16="http://schemas.microsoft.com/office/drawing/2014/main" val="916616313"/>
                    </a:ext>
                  </a:extLst>
                </a:gridCol>
                <a:gridCol w="1584032">
                  <a:extLst>
                    <a:ext uri="{9D8B030D-6E8A-4147-A177-3AD203B41FA5}">
                      <a16:colId xmlns:a16="http://schemas.microsoft.com/office/drawing/2014/main" val="3092760406"/>
                    </a:ext>
                  </a:extLst>
                </a:gridCol>
              </a:tblGrid>
              <a:tr h="6949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시다</a:t>
                      </a:r>
                      <a:endParaRPr lang="en-US" alt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갑시다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670187"/>
                  </a:ext>
                </a:extLst>
              </a:tr>
              <a:tr h="6949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만듭시다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141172"/>
                  </a:ext>
                </a:extLst>
              </a:tr>
              <a:tr h="104249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돕다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도웁시다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838534"/>
                  </a:ext>
                </a:extLst>
              </a:tr>
              <a:tr h="6949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읍시다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읽읍시다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025563"/>
                  </a:ext>
                </a:extLst>
              </a:tr>
              <a:tr h="101461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들읍시다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635556"/>
                  </a:ext>
                </a:extLst>
              </a:tr>
              <a:tr h="6949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낫다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나읍시다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29477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44796" y="5745484"/>
            <a:ext cx="9320052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ㅂ시다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읍시다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416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8600" y="175716"/>
            <a:ext cx="94615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0000"/>
                </a:solidFill>
                <a:latin typeface="Segoe UI Symbol" panose="020B0502040204020203" pitchFamily="34" charset="0"/>
                <a:cs typeface="Segoe UI Symbol" panose="020B0502040204020203" pitchFamily="34" charset="0"/>
              </a:rPr>
              <a:t>☞</a:t>
            </a:r>
            <a:r>
              <a:rPr lang="en-US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LƯU Ý: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①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TỪ. (X)</a:t>
            </a:r>
            <a:endParaRPr lang="en-US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모두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예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쁩시다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(X)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※TÍNH TỪ.(O)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부지런하다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충실하다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정직하다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냉정하다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성실하다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…</a:t>
            </a:r>
            <a:endParaRPr lang="en-US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모두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침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착합시다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2400" b="1" kern="100" dirty="0">
                <a:solidFill>
                  <a:srgbClr val="FF0000"/>
                </a:solidFill>
                <a:latin typeface="바탕" panose="02030600000101010101" pitchFamily="18" charset="-127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Ý, HỎI Ý KIẾN 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을까요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?’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 HỎI,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 LẠI 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읍시다</a:t>
            </a:r>
            <a:r>
              <a:rPr lang="en-US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endParaRPr lang="en-US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점심에 같이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복어탕을</a:t>
            </a:r>
            <a:r>
              <a:rPr lang="ko-KR" altLang="ko-KR" sz="2400" b="1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먹을까요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en-US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Trưa nay chúng ta 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n canh cá Nóc</a:t>
            </a:r>
            <a:r>
              <a:rPr lang="vi-VN" altLang="ko-KR" sz="2400" b="1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nhé?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복어탕을</a:t>
            </a:r>
            <a:r>
              <a:rPr lang="ko-KR" altLang="ko-KR" sz="2400" b="1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먹읍시다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Vâng,</a:t>
            </a:r>
            <a:r>
              <a:rPr lang="vi-VN" altLang="ko-KR" sz="2400" b="1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chúng ta hãy 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n canh cá Nóc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87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55600" y="488138"/>
            <a:ext cx="8559800" cy="3130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lnSpc>
                <a:spcPct val="107000"/>
              </a:lnSpc>
              <a:spcAft>
                <a:spcPts val="1200"/>
              </a:spcAft>
            </a:pPr>
            <a:r>
              <a:rPr lang="vi-VN" altLang="ko-KR" sz="2400" b="1" kern="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en-US" altLang="ko-KR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CÂU PHỦ </a:t>
            </a:r>
            <a:r>
              <a:rPr lang="vi-VN" altLang="ko-KR" sz="2400" b="1" kern="0" dirty="0">
                <a:solidFill>
                  <a:srgbClr val="FF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vi-VN" altLang="ko-KR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ỊNH </a:t>
            </a:r>
            <a:r>
              <a:rPr lang="vi-VN" altLang="ko-KR" sz="2400" b="1" kern="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 맙시다</a:t>
            </a:r>
            <a:r>
              <a:rPr lang="vi-VN" altLang="ko-KR" sz="2400" b="1" kern="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đừng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latinLnBrk="0">
              <a:lnSpc>
                <a:spcPct val="107000"/>
              </a:lnSpc>
              <a:spcAft>
                <a:spcPts val="1200"/>
              </a:spcAft>
            </a:pPr>
            <a:r>
              <a:rPr lang="ko-KR" altLang="ko-KR" sz="2400" kern="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시험지에 답을 연필로 쓰</a:t>
            </a:r>
            <a:r>
              <a:rPr lang="ko-KR" altLang="ko-KR" sz="2400" b="1" kern="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 맙시다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latinLnBrk="0">
              <a:lnSpc>
                <a:spcPct val="107000"/>
              </a:lnSpc>
              <a:spcAft>
                <a:spcPts val="1200"/>
              </a:spcAft>
            </a:pPr>
            <a:r>
              <a:rPr lang="vi-VN" altLang="ko-KR" sz="2400" b="1" kern="0" dirty="0">
                <a:solidFill>
                  <a:srgbClr val="FF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vi-VN" altLang="ko-KR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ừng </a:t>
            </a:r>
            <a:r>
              <a:rPr lang="vi-VN" altLang="ko-KR" sz="24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viết đáp án bằng bút Chì lên giấy thi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2400" b="1" kern="100" dirty="0">
                <a:solidFill>
                  <a:srgbClr val="FF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KẾT HỢP CÁC TRỢ TỪ : 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같이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함께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같이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합시다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Chúng ta hãy 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cùng học nha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b="1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함께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노래를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합시다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vi-VN" altLang="ko-KR" sz="2400" b="1" kern="100" dirty="0">
                <a:solidFill>
                  <a:srgbClr val="FF0000"/>
                </a:solidFill>
                <a:cs typeface="Times New Roman" panose="02020603050405020304" pitchFamily="18" charset="0"/>
              </a:rPr>
              <a:t>Chúng ta hãy 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cùng hát nha.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3708400"/>
            <a:ext cx="47867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6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0"/>
            <a:ext cx="11353800" cy="6958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cs typeface="Times New Roman" panose="02020603050405020304" pitchFamily="18" charset="0"/>
              </a:rPr>
              <a:t>LUYỆN TẬP1: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cs typeface="Times New Roman" panose="02020603050405020304" pitchFamily="18" charset="0"/>
              </a:rPr>
              <a:t>Hãy áp dụng ngữ pháp </a:t>
            </a:r>
            <a:r>
              <a:rPr lang="vi-VN" altLang="ko-KR" sz="2400" b="1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vi-VN" altLang="ko-KR" sz="2400" b="1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ㄹ까요</a:t>
            </a:r>
            <a:r>
              <a:rPr lang="vi-VN" altLang="ko-KR" sz="2400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400" kern="100" dirty="0">
                <a:cs typeface="Times New Roman" panose="02020603050405020304" pitchFamily="18" charset="0"/>
              </a:rPr>
              <a:t>và </a:t>
            </a:r>
            <a:r>
              <a:rPr lang="vi-VN" altLang="ko-KR" sz="2400" b="1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vi-VN" altLang="ko-KR" sz="2400" b="1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 err="1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ㅂ시다</a:t>
            </a:r>
            <a:r>
              <a:rPr lang="vi-VN" altLang="ko-KR" sz="2400" b="1" kern="100" dirty="0">
                <a:solidFill>
                  <a:srgbClr val="C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solidFill>
                  <a:srgbClr val="000000"/>
                </a:solidFill>
                <a:cs typeface="Times New Roman" panose="02020603050405020304" pitchFamily="18" charset="0"/>
              </a:rPr>
              <a:t>để hoàn thành đoạn hội thoại sau: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해물탕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시키다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lẩu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u="sng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ko-KR" sz="2400" b="1" u="sng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해물탕은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매워요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불고기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u="sng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u="sng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u="sng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Nướng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lẩu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cay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 같이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수영하다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오늘은 추워요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수영장에는 다음에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81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팝송을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K-POP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 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62102" y="964121"/>
            <a:ext cx="1569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시킬까요</a:t>
            </a:r>
            <a:r>
              <a:rPr lang="en-US" altLang="ko-KR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4569628" y="198269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먹읍시다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498523" y="2978118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수영할까요</a:t>
            </a:r>
            <a:r>
              <a:rPr lang="en-US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5969000" y="393402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갑시다</a:t>
            </a:r>
            <a:endParaRPr lang="ko-KR" altLang="en-US" sz="2400" u="sng" dirty="0"/>
          </a:p>
        </p:txBody>
      </p:sp>
      <p:sp>
        <p:nvSpPr>
          <p:cNvPr id="7" name="직사각형 6"/>
          <p:cNvSpPr/>
          <p:nvPr/>
        </p:nvSpPr>
        <p:spPr>
          <a:xfrm>
            <a:off x="2168973" y="4938730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들을까요</a:t>
            </a:r>
            <a:r>
              <a:rPr lang="en-US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u="sng" dirty="0"/>
          </a:p>
        </p:txBody>
      </p:sp>
      <p:sp>
        <p:nvSpPr>
          <p:cNvPr id="8" name="직사각형 7"/>
          <p:cNvSpPr/>
          <p:nvPr/>
        </p:nvSpPr>
        <p:spPr>
          <a:xfrm>
            <a:off x="3227427" y="592001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들읍시다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2474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519</Words>
  <Application>Microsoft Office PowerPoint</Application>
  <PresentationFormat>와이드스크린</PresentationFormat>
  <Paragraphs>91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HY견명조</vt:lpstr>
      <vt:lpstr>맑은 고딕</vt:lpstr>
      <vt:lpstr>바탕</vt:lpstr>
      <vt:lpstr>Arial</vt:lpstr>
      <vt:lpstr>Calibri Light</vt:lpstr>
      <vt:lpstr>Segoe UI Symbol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53</cp:revision>
  <dcterms:created xsi:type="dcterms:W3CDTF">2020-06-09T23:32:38Z</dcterms:created>
  <dcterms:modified xsi:type="dcterms:W3CDTF">2020-08-20T00:51:08Z</dcterms:modified>
</cp:coreProperties>
</file>