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8" r:id="rId2"/>
    <p:sldMasterId id="2147483696" r:id="rId3"/>
    <p:sldMasterId id="2147483672" r:id="rId4"/>
    <p:sldMasterId id="2147483660" r:id="rId5"/>
    <p:sldMasterId id="2147483684" r:id="rId6"/>
  </p:sldMasterIdLst>
  <p:notesMasterIdLst>
    <p:notesMasterId r:id="rId14"/>
  </p:notesMasterIdLst>
  <p:sldIdLst>
    <p:sldId id="256" r:id="rId7"/>
    <p:sldId id="267" r:id="rId8"/>
    <p:sldId id="269" r:id="rId9"/>
    <p:sldId id="276" r:id="rId10"/>
    <p:sldId id="277" r:id="rId11"/>
    <p:sldId id="278" r:id="rId12"/>
    <p:sldId id="259" r:id="rId1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D13F"/>
    <a:srgbClr val="FFAD19"/>
    <a:srgbClr val="F8A40C"/>
    <a:srgbClr val="FCEA04"/>
    <a:srgbClr val="FF3300"/>
    <a:srgbClr val="FFC819"/>
    <a:srgbClr val="FFE181"/>
    <a:srgbClr val="FFD03B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73" autoAdjust="0"/>
    <p:restoredTop sz="96149" autoAdjust="0"/>
  </p:normalViewPr>
  <p:slideViewPr>
    <p:cSldViewPr snapToGrid="0">
      <p:cViewPr varScale="1">
        <p:scale>
          <a:sx n="86" d="100"/>
          <a:sy n="86" d="100"/>
        </p:scale>
        <p:origin x="85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1DEEA1-1470-4FD8-A661-3262CBEA9EA4}" type="datetimeFigureOut">
              <a:rPr lang="ko-KR" altLang="en-US" smtClean="0"/>
              <a:t>2020-06-05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B13617-EE44-46E6-AAA9-48E56666FF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5261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864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0F9093B-3E44-4CF7-A50A-105DA46E0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B8009EB-BA4F-4246-A716-59AF6E4E9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A31C84-8899-49E1-BD78-1221ECB40F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4475FAC-061E-4459-9304-82E0A6AD9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AE6643D-8AA8-4C24-8817-701895673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3973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C5FB202-F6E9-4C28-B0E0-0CC3C631EA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75505F6-7699-4C03-9D53-D581232A1B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18616A8-AA99-4A22-8736-702A4598E5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83387DE-EA8A-4444-B61B-87701A1D7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5C9E6B7-849A-41A7-837D-0C2A9ACE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3394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D9B816-8E4D-4DA0-A8E6-C96986DB1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56105C0-28C6-44B3-ACD1-2154A0720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DF0E875-9A57-49B6-AC15-6D97AF4507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083CBD8-6651-4B06-8423-EBBE068E7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A58FAEF-A998-4EBA-8CB3-6E580752A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7980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15CA9C-1230-491A-8E99-06FE7744F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6AC2D-F756-4F25-A798-DDB49010D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1A2A681-EC0A-4F94-9EC8-3FE890760C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EE6CBD3-6195-48E6-8DBA-EFC0B8A11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E2A1D1-2A0E-4578-BB58-6F5C798DF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10802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88ABA9-003F-47F4-9A34-6ADDBEA84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0F73C14-C009-41DB-89E9-3F20F4691F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8AF11A-772E-494A-97AE-026DDB63F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515C659-B68C-45A8-A330-992AF0E1D7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7E20EAB-A754-472E-94EC-89FB38A07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64BAD24-5EDE-4B47-8573-AB45A8852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782129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1FD99E-AEF1-4830-9AA1-40D79A012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D0F9E21-996E-4992-89CD-1A17C8B75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0652CDD-6BD6-41C5-AF61-6279E60053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DC5056A-195A-4C13-BB75-660B1BCB2E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CAE89C4-5F82-4126-9BB0-D1E7BA76B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248710C-CBD5-4E8A-A9C3-B6F1247F1D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811F609-8F31-4F82-A91D-02792380A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B4A96D8-F164-4F08-BD59-F57AB5646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897471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53BC783-0529-4EE6-A013-AFC466742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51C13AB-019D-4BD4-8E57-FC549C39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8DE8E7F-ED75-415B-8876-9A2F16B14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D481EED-F8F5-4E4D-8CBE-D1CC2D716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655319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520C563-E399-49C4-AE8E-90469347FE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6FB981B-C195-4A70-9DD0-F1953B06C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F034616-CE22-4A15-BEA1-83E7B01DE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5754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C9E964-E154-4FDF-A74A-60181A635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E6E4241-073C-411B-9578-8B6CEF84F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4D6F1A9-43EE-4819-A812-0AFB6A1E6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64C44A9-1E0C-4AF9-8453-E7478BD2A9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251F74A-E62D-4E1F-B027-C78E9CAFA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04F1BD-7CC3-4936-AB55-A79D08271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0278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C55B160-DECC-49D3-A714-4CFE80356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BE548DF-64E2-46CC-B13D-1F495DC370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C4AD1E3-3884-4952-B837-7E075E4D34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210D46D-1696-41EB-9BE2-62AE18CCF7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F7BFC-B965-421F-BC57-A03946B42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405FB50-BC27-4489-B56F-6B528B3A5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5561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9D816890-9019-4846-BD31-6CC153A07D6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80000">
                <a:srgbClr val="253861"/>
              </a:gs>
              <a:gs pos="0">
                <a:srgbClr val="5A83D3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1511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순서도: 수동 입력 2">
            <a:extLst>
              <a:ext uri="{FF2B5EF4-FFF2-40B4-BE49-F238E27FC236}">
                <a16:creationId xmlns:a16="http://schemas.microsoft.com/office/drawing/2014/main" id="{72C30934-25A5-4301-84FC-18115911A115}"/>
              </a:ext>
            </a:extLst>
          </p:cNvPr>
          <p:cNvSpPr/>
          <p:nvPr/>
        </p:nvSpPr>
        <p:spPr>
          <a:xfrm flipH="1">
            <a:off x="-13063" y="5647350"/>
            <a:ext cx="9146371" cy="131868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10000 h 18000"/>
              <a:gd name="connsiteX1" fmla="*/ 9964 w 10000"/>
              <a:gd name="connsiteY1" fmla="*/ 0 h 18000"/>
              <a:gd name="connsiteX2" fmla="*/ 10000 w 10000"/>
              <a:gd name="connsiteY2" fmla="*/ 18000 h 18000"/>
              <a:gd name="connsiteX3" fmla="*/ 0 w 10000"/>
              <a:gd name="connsiteY3" fmla="*/ 18000 h 18000"/>
              <a:gd name="connsiteX4" fmla="*/ 0 w 10000"/>
              <a:gd name="connsiteY4" fmla="*/ 10000 h 18000"/>
              <a:gd name="connsiteX0" fmla="*/ 0 w 10000"/>
              <a:gd name="connsiteY0" fmla="*/ 10254 h 18254"/>
              <a:gd name="connsiteX1" fmla="*/ 9820 w 10000"/>
              <a:gd name="connsiteY1" fmla="*/ 0 h 18254"/>
              <a:gd name="connsiteX2" fmla="*/ 10000 w 10000"/>
              <a:gd name="connsiteY2" fmla="*/ 18254 h 18254"/>
              <a:gd name="connsiteX3" fmla="*/ 0 w 10000"/>
              <a:gd name="connsiteY3" fmla="*/ 18254 h 18254"/>
              <a:gd name="connsiteX4" fmla="*/ 0 w 10000"/>
              <a:gd name="connsiteY4" fmla="*/ 10254 h 18254"/>
              <a:gd name="connsiteX0" fmla="*/ 0 w 9820"/>
              <a:gd name="connsiteY0" fmla="*/ 10254 h 18508"/>
              <a:gd name="connsiteX1" fmla="*/ 9820 w 9820"/>
              <a:gd name="connsiteY1" fmla="*/ 0 h 18508"/>
              <a:gd name="connsiteX2" fmla="*/ 9815 w 9820"/>
              <a:gd name="connsiteY2" fmla="*/ 18508 h 18508"/>
              <a:gd name="connsiteX3" fmla="*/ 0 w 9820"/>
              <a:gd name="connsiteY3" fmla="*/ 18254 h 18508"/>
              <a:gd name="connsiteX4" fmla="*/ 0 w 9820"/>
              <a:gd name="connsiteY4" fmla="*/ 10254 h 18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20" h="18508">
                <a:moveTo>
                  <a:pt x="0" y="10254"/>
                </a:moveTo>
                <a:lnTo>
                  <a:pt x="9820" y="0"/>
                </a:lnTo>
                <a:cubicBezTo>
                  <a:pt x="9818" y="6169"/>
                  <a:pt x="9817" y="12339"/>
                  <a:pt x="9815" y="18508"/>
                </a:cubicBezTo>
                <a:lnTo>
                  <a:pt x="0" y="18254"/>
                </a:lnTo>
                <a:lnTo>
                  <a:pt x="0" y="1025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순서도: 수동 입력 2">
            <a:extLst>
              <a:ext uri="{FF2B5EF4-FFF2-40B4-BE49-F238E27FC236}">
                <a16:creationId xmlns:a16="http://schemas.microsoft.com/office/drawing/2014/main" id="{FEE28842-6480-4155-BE9A-CEDA84B7DA8C}"/>
              </a:ext>
            </a:extLst>
          </p:cNvPr>
          <p:cNvSpPr/>
          <p:nvPr/>
        </p:nvSpPr>
        <p:spPr>
          <a:xfrm>
            <a:off x="9444073" y="5625548"/>
            <a:ext cx="2760990" cy="131868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10000 h 18000"/>
              <a:gd name="connsiteX1" fmla="*/ 9964 w 10000"/>
              <a:gd name="connsiteY1" fmla="*/ 0 h 18000"/>
              <a:gd name="connsiteX2" fmla="*/ 10000 w 10000"/>
              <a:gd name="connsiteY2" fmla="*/ 18000 h 18000"/>
              <a:gd name="connsiteX3" fmla="*/ 0 w 10000"/>
              <a:gd name="connsiteY3" fmla="*/ 18000 h 18000"/>
              <a:gd name="connsiteX4" fmla="*/ 0 w 10000"/>
              <a:gd name="connsiteY4" fmla="*/ 10000 h 1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8000">
                <a:moveTo>
                  <a:pt x="0" y="10000"/>
                </a:moveTo>
                <a:lnTo>
                  <a:pt x="9964" y="0"/>
                </a:lnTo>
                <a:lnTo>
                  <a:pt x="10000" y="18000"/>
                </a:lnTo>
                <a:lnTo>
                  <a:pt x="0" y="18000"/>
                </a:lnTo>
                <a:lnTo>
                  <a:pt x="0" y="10000"/>
                </a:lnTo>
                <a:close/>
              </a:path>
            </a:pathLst>
          </a:custGeom>
          <a:solidFill>
            <a:srgbClr val="FCEA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이등변 삼각형 10">
            <a:extLst>
              <a:ext uri="{FF2B5EF4-FFF2-40B4-BE49-F238E27FC236}">
                <a16:creationId xmlns:a16="http://schemas.microsoft.com/office/drawing/2014/main" id="{BCFDD14E-7F0D-4379-8B52-BB157814A9A2}"/>
              </a:ext>
            </a:extLst>
          </p:cNvPr>
          <p:cNvSpPr/>
          <p:nvPr userDrawn="1"/>
        </p:nvSpPr>
        <p:spPr>
          <a:xfrm>
            <a:off x="7053470" y="6097919"/>
            <a:ext cx="4434484" cy="850457"/>
          </a:xfrm>
          <a:prstGeom prst="triangle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50"/>
          </a:p>
        </p:txBody>
      </p:sp>
      <p:sp>
        <p:nvSpPr>
          <p:cNvPr id="10" name="이등변 삼각형 9">
            <a:extLst>
              <a:ext uri="{FF2B5EF4-FFF2-40B4-BE49-F238E27FC236}">
                <a16:creationId xmlns:a16="http://schemas.microsoft.com/office/drawing/2014/main" id="{BCFDD14E-7F0D-4379-8B52-BB157814A9A2}"/>
              </a:ext>
            </a:extLst>
          </p:cNvPr>
          <p:cNvSpPr/>
          <p:nvPr/>
        </p:nvSpPr>
        <p:spPr>
          <a:xfrm>
            <a:off x="7158649" y="6151470"/>
            <a:ext cx="4206037" cy="806645"/>
          </a:xfrm>
          <a:prstGeom prst="triangle">
            <a:avLst/>
          </a:prstGeom>
          <a:solidFill>
            <a:srgbClr val="FFAD19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1C7E6D22-809A-490D-8C16-63F1F0D7CD35}"/>
              </a:ext>
            </a:extLst>
          </p:cNvPr>
          <p:cNvGrpSpPr/>
          <p:nvPr userDrawn="1"/>
        </p:nvGrpSpPr>
        <p:grpSpPr>
          <a:xfrm rot="5400000" flipV="1">
            <a:off x="841388" y="3975881"/>
            <a:ext cx="1385135" cy="4852644"/>
            <a:chOff x="11332219" y="-651205"/>
            <a:chExt cx="1003682" cy="3516271"/>
          </a:xfrm>
        </p:grpSpPr>
        <p:sp>
          <p:nvSpPr>
            <p:cNvPr id="8" name="이등변 삼각형 7">
              <a:extLst>
                <a:ext uri="{FF2B5EF4-FFF2-40B4-BE49-F238E27FC236}">
                  <a16:creationId xmlns:a16="http://schemas.microsoft.com/office/drawing/2014/main" id="{D4E3D3D4-276A-4B2C-83F8-258F9C345498}"/>
                </a:ext>
              </a:extLst>
            </p:cNvPr>
            <p:cNvSpPr/>
            <p:nvPr/>
          </p:nvSpPr>
          <p:spPr>
            <a:xfrm rot="2700000">
              <a:off x="10821304" y="-140290"/>
              <a:ext cx="2025512" cy="1003682"/>
            </a:xfrm>
            <a:prstGeom prst="triangle">
              <a:avLst/>
            </a:prstGeom>
            <a:solidFill>
              <a:srgbClr val="FF3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" name="이등변 삼각형 8">
              <a:extLst>
                <a:ext uri="{FF2B5EF4-FFF2-40B4-BE49-F238E27FC236}">
                  <a16:creationId xmlns:a16="http://schemas.microsoft.com/office/drawing/2014/main" id="{4184E132-CBD0-4E43-8466-44E6FDDB0615}"/>
                </a:ext>
              </a:extLst>
            </p:cNvPr>
            <p:cNvSpPr/>
            <p:nvPr/>
          </p:nvSpPr>
          <p:spPr>
            <a:xfrm rot="16200000">
              <a:off x="11120808" y="361342"/>
              <a:ext cx="1432533" cy="709849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" name="이등변 삼각형 9">
              <a:extLst>
                <a:ext uri="{FF2B5EF4-FFF2-40B4-BE49-F238E27FC236}">
                  <a16:creationId xmlns:a16="http://schemas.microsoft.com/office/drawing/2014/main" id="{324D0459-C707-4872-B4C2-AC27D1C4B5CE}"/>
                </a:ext>
              </a:extLst>
            </p:cNvPr>
            <p:cNvSpPr/>
            <p:nvPr/>
          </p:nvSpPr>
          <p:spPr>
            <a:xfrm rot="5400000">
              <a:off x="11120808" y="1070773"/>
              <a:ext cx="1432533" cy="709849"/>
            </a:xfrm>
            <a:prstGeom prst="triangle">
              <a:avLst/>
            </a:prstGeom>
            <a:solidFill>
              <a:srgbClr val="FFD03B">
                <a:alpha val="52157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F63039BD-228F-49F1-96CC-96B1ED3D2C2A}"/>
                </a:ext>
              </a:extLst>
            </p:cNvPr>
            <p:cNvSpPr/>
            <p:nvPr/>
          </p:nvSpPr>
          <p:spPr>
            <a:xfrm rot="16200000">
              <a:off x="11120808" y="1793875"/>
              <a:ext cx="1432533" cy="709849"/>
            </a:xfrm>
            <a:prstGeom prst="triangle">
              <a:avLst/>
            </a:prstGeom>
            <a:solidFill>
              <a:srgbClr val="FFD1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2C836F4F-0B1F-4DBB-AF66-35E9E936FBA2}"/>
              </a:ext>
            </a:extLst>
          </p:cNvPr>
          <p:cNvGrpSpPr/>
          <p:nvPr userDrawn="1"/>
        </p:nvGrpSpPr>
        <p:grpSpPr>
          <a:xfrm rot="16200000" flipV="1">
            <a:off x="9996409" y="-1930011"/>
            <a:ext cx="1385135" cy="4852644"/>
            <a:chOff x="11332219" y="-651205"/>
            <a:chExt cx="1003682" cy="3516271"/>
          </a:xfrm>
        </p:grpSpPr>
        <p:sp>
          <p:nvSpPr>
            <p:cNvPr id="13" name="이등변 삼각형 12">
              <a:extLst>
                <a:ext uri="{FF2B5EF4-FFF2-40B4-BE49-F238E27FC236}">
                  <a16:creationId xmlns:a16="http://schemas.microsoft.com/office/drawing/2014/main" id="{F18DF0B2-3EF7-4C13-913C-7A602335AB51}"/>
                </a:ext>
              </a:extLst>
            </p:cNvPr>
            <p:cNvSpPr/>
            <p:nvPr/>
          </p:nvSpPr>
          <p:spPr>
            <a:xfrm rot="2700000">
              <a:off x="10821304" y="-140290"/>
              <a:ext cx="2025512" cy="1003682"/>
            </a:xfrm>
            <a:prstGeom prst="triangle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이등변 삼각형 13">
              <a:extLst>
                <a:ext uri="{FF2B5EF4-FFF2-40B4-BE49-F238E27FC236}">
                  <a16:creationId xmlns:a16="http://schemas.microsoft.com/office/drawing/2014/main" id="{4103B001-2D3B-4F1A-BD3C-1FEB7F1D7A17}"/>
                </a:ext>
              </a:extLst>
            </p:cNvPr>
            <p:cNvSpPr/>
            <p:nvPr/>
          </p:nvSpPr>
          <p:spPr>
            <a:xfrm rot="16200000">
              <a:off x="11120808" y="361342"/>
              <a:ext cx="1432533" cy="709849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" name="이등변 삼각형 14">
              <a:extLst>
                <a:ext uri="{FF2B5EF4-FFF2-40B4-BE49-F238E27FC236}">
                  <a16:creationId xmlns:a16="http://schemas.microsoft.com/office/drawing/2014/main" id="{5C376A9A-D92A-434D-8B89-098DCC6996D5}"/>
                </a:ext>
              </a:extLst>
            </p:cNvPr>
            <p:cNvSpPr/>
            <p:nvPr/>
          </p:nvSpPr>
          <p:spPr>
            <a:xfrm rot="5400000">
              <a:off x="11120808" y="1070773"/>
              <a:ext cx="1432533" cy="709849"/>
            </a:xfrm>
            <a:prstGeom prst="triangle">
              <a:avLst/>
            </a:prstGeom>
            <a:solidFill>
              <a:srgbClr val="FFD03B">
                <a:alpha val="52157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" name="이등변 삼각형 15">
              <a:extLst>
                <a:ext uri="{FF2B5EF4-FFF2-40B4-BE49-F238E27FC236}">
                  <a16:creationId xmlns:a16="http://schemas.microsoft.com/office/drawing/2014/main" id="{072EF767-42D8-427A-8E53-71463465FC79}"/>
                </a:ext>
              </a:extLst>
            </p:cNvPr>
            <p:cNvSpPr/>
            <p:nvPr/>
          </p:nvSpPr>
          <p:spPr>
            <a:xfrm rot="16200000">
              <a:off x="11120808" y="1793875"/>
              <a:ext cx="1432533" cy="709849"/>
            </a:xfrm>
            <a:prstGeom prst="triangle">
              <a:avLst/>
            </a:prstGeom>
            <a:solidFill>
              <a:srgbClr val="FFD1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B900B27F-AF84-40A6-A694-88B424F70A8C}"/>
              </a:ext>
            </a:extLst>
          </p:cNvPr>
          <p:cNvGrpSpPr/>
          <p:nvPr userDrawn="1"/>
        </p:nvGrpSpPr>
        <p:grpSpPr>
          <a:xfrm flipH="1">
            <a:off x="0" y="0"/>
            <a:ext cx="3223760" cy="6860141"/>
            <a:chOff x="8968240" y="0"/>
            <a:chExt cx="3223760" cy="6860141"/>
          </a:xfrm>
        </p:grpSpPr>
        <p:sp>
          <p:nvSpPr>
            <p:cNvPr id="8" name="이등변 삼각형 7">
              <a:extLst>
                <a:ext uri="{FF2B5EF4-FFF2-40B4-BE49-F238E27FC236}">
                  <a16:creationId xmlns:a16="http://schemas.microsoft.com/office/drawing/2014/main" id="{2B0DC318-7587-4743-BDEA-A2B29F12AC42}"/>
                </a:ext>
              </a:extLst>
            </p:cNvPr>
            <p:cNvSpPr/>
            <p:nvPr/>
          </p:nvSpPr>
          <p:spPr>
            <a:xfrm flipV="1">
              <a:off x="11273150" y="0"/>
              <a:ext cx="918850" cy="4191556"/>
            </a:xfrm>
            <a:prstGeom prst="triangle">
              <a:avLst>
                <a:gd name="adj" fmla="val 100000"/>
              </a:avLst>
            </a:prstGeom>
            <a:solidFill>
              <a:srgbClr val="FFFF00">
                <a:alpha val="64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422BAAC5-2BC7-4856-8771-84132DC168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68240" y="4511930"/>
              <a:ext cx="3223758" cy="2346068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이등변 삼각형 9">
              <a:extLst>
                <a:ext uri="{FF2B5EF4-FFF2-40B4-BE49-F238E27FC236}">
                  <a16:creationId xmlns:a16="http://schemas.microsoft.com/office/drawing/2014/main" id="{27C78903-0034-4EF3-9FEE-C53D6A2AC02A}"/>
                </a:ext>
              </a:extLst>
            </p:cNvPr>
            <p:cNvSpPr/>
            <p:nvPr/>
          </p:nvSpPr>
          <p:spPr>
            <a:xfrm>
              <a:off x="10251959" y="4712163"/>
              <a:ext cx="1940039" cy="2145835"/>
            </a:xfrm>
            <a:prstGeom prst="triangle">
              <a:avLst>
                <a:gd name="adj" fmla="val 100000"/>
              </a:avLst>
            </a:prstGeom>
            <a:solidFill>
              <a:srgbClr val="FFCC0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0B189D17-91D4-4427-AD89-4C34FB1A109E}"/>
                </a:ext>
              </a:extLst>
            </p:cNvPr>
            <p:cNvSpPr/>
            <p:nvPr/>
          </p:nvSpPr>
          <p:spPr>
            <a:xfrm>
              <a:off x="10821923" y="2559653"/>
              <a:ext cx="1370077" cy="4300488"/>
            </a:xfrm>
            <a:prstGeom prst="triangle">
              <a:avLst>
                <a:gd name="adj" fmla="val 100000"/>
              </a:avLst>
            </a:prstGeom>
            <a:solidFill>
              <a:srgbClr val="FFD41D">
                <a:alpha val="4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이등변 삼각형 11">
              <a:extLst>
                <a:ext uri="{FF2B5EF4-FFF2-40B4-BE49-F238E27FC236}">
                  <a16:creationId xmlns:a16="http://schemas.microsoft.com/office/drawing/2014/main" id="{C63D5ACD-D8B6-40DF-ACB1-5B5D63FD5522}"/>
                </a:ext>
              </a:extLst>
            </p:cNvPr>
            <p:cNvSpPr/>
            <p:nvPr/>
          </p:nvSpPr>
          <p:spPr>
            <a:xfrm flipV="1">
              <a:off x="11019521" y="0"/>
              <a:ext cx="1172479" cy="2559652"/>
            </a:xfrm>
            <a:prstGeom prst="triangle">
              <a:avLst>
                <a:gd name="adj" fmla="val 100000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3" name="직선 연결선 12">
              <a:extLst>
                <a:ext uri="{FF2B5EF4-FFF2-40B4-BE49-F238E27FC236}">
                  <a16:creationId xmlns:a16="http://schemas.microsoft.com/office/drawing/2014/main" id="{4DB27F78-D763-41F8-B505-516EC1371914}"/>
                </a:ext>
              </a:extLst>
            </p:cNvPr>
            <p:cNvCxnSpPr>
              <a:cxnSpLocks/>
              <a:stCxn id="12" idx="2"/>
            </p:cNvCxnSpPr>
            <p:nvPr/>
          </p:nvCxnSpPr>
          <p:spPr>
            <a:xfrm>
              <a:off x="11019521" y="0"/>
              <a:ext cx="1172479" cy="5840146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5A2F480E-D285-4F35-A07F-F297FDD40B6C}"/>
              </a:ext>
            </a:extLst>
          </p:cNvPr>
          <p:cNvGrpSpPr/>
          <p:nvPr userDrawn="1"/>
        </p:nvGrpSpPr>
        <p:grpSpPr>
          <a:xfrm>
            <a:off x="-2" y="0"/>
            <a:ext cx="12192003" cy="6860141"/>
            <a:chOff x="-2" y="0"/>
            <a:chExt cx="12192003" cy="6860141"/>
          </a:xfrm>
        </p:grpSpPr>
        <p:cxnSp>
          <p:nvCxnSpPr>
            <p:cNvPr id="7" name="직선 연결선 6">
              <a:extLst>
                <a:ext uri="{FF2B5EF4-FFF2-40B4-BE49-F238E27FC236}">
                  <a16:creationId xmlns:a16="http://schemas.microsoft.com/office/drawing/2014/main" id="{422BAAC5-2BC7-4856-8771-84132DC16883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6814616" y="5092607"/>
              <a:ext cx="4385115" cy="1765395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이등변 삼각형 7">
              <a:extLst>
                <a:ext uri="{FF2B5EF4-FFF2-40B4-BE49-F238E27FC236}">
                  <a16:creationId xmlns:a16="http://schemas.microsoft.com/office/drawing/2014/main" id="{27C78903-0034-4EF3-9FEE-C53D6A2AC02A}"/>
                </a:ext>
              </a:extLst>
            </p:cNvPr>
            <p:cNvSpPr/>
            <p:nvPr userDrawn="1"/>
          </p:nvSpPr>
          <p:spPr>
            <a:xfrm>
              <a:off x="7809107" y="4712163"/>
              <a:ext cx="4382891" cy="2145835"/>
            </a:xfrm>
            <a:prstGeom prst="triangle">
              <a:avLst>
                <a:gd name="adj" fmla="val 100000"/>
              </a:avLst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이등변 삼각형 8">
              <a:extLst>
                <a:ext uri="{FF2B5EF4-FFF2-40B4-BE49-F238E27FC236}">
                  <a16:creationId xmlns:a16="http://schemas.microsoft.com/office/drawing/2014/main" id="{A613D3EB-05D5-42A1-BF3A-DC57879D79D4}"/>
                </a:ext>
              </a:extLst>
            </p:cNvPr>
            <p:cNvSpPr/>
            <p:nvPr userDrawn="1"/>
          </p:nvSpPr>
          <p:spPr>
            <a:xfrm>
              <a:off x="10792589" y="783170"/>
              <a:ext cx="1399409" cy="6076971"/>
            </a:xfrm>
            <a:prstGeom prst="triangle">
              <a:avLst>
                <a:gd name="adj" fmla="val 100000"/>
              </a:avLst>
            </a:prstGeom>
            <a:solidFill>
              <a:srgbClr val="FFD41D">
                <a:alpha val="4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이등변 삼각형 9">
              <a:extLst>
                <a:ext uri="{FF2B5EF4-FFF2-40B4-BE49-F238E27FC236}">
                  <a16:creationId xmlns:a16="http://schemas.microsoft.com/office/drawing/2014/main" id="{0B189D17-91D4-4427-AD89-4C34FB1A109E}"/>
                </a:ext>
              </a:extLst>
            </p:cNvPr>
            <p:cNvSpPr/>
            <p:nvPr userDrawn="1"/>
          </p:nvSpPr>
          <p:spPr>
            <a:xfrm>
              <a:off x="8983813" y="2813281"/>
              <a:ext cx="3208188" cy="4046859"/>
            </a:xfrm>
            <a:prstGeom prst="triangle">
              <a:avLst>
                <a:gd name="adj" fmla="val 100000"/>
              </a:avLst>
            </a:prstGeom>
            <a:solidFill>
              <a:srgbClr val="FFD41D">
                <a:alpha val="2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C63D5ACD-D8B6-40DF-ACB1-5B5D63FD5522}"/>
                </a:ext>
              </a:extLst>
            </p:cNvPr>
            <p:cNvSpPr/>
            <p:nvPr userDrawn="1"/>
          </p:nvSpPr>
          <p:spPr>
            <a:xfrm>
              <a:off x="10105121" y="4298347"/>
              <a:ext cx="2086879" cy="2559652"/>
            </a:xfrm>
            <a:prstGeom prst="triangle">
              <a:avLst>
                <a:gd name="adj" fmla="val 100000"/>
              </a:avLst>
            </a:prstGeom>
            <a:solidFill>
              <a:srgbClr val="FFFF0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이등변 삼각형 11">
              <a:extLst>
                <a:ext uri="{FF2B5EF4-FFF2-40B4-BE49-F238E27FC236}">
                  <a16:creationId xmlns:a16="http://schemas.microsoft.com/office/drawing/2014/main" id="{148EDAC0-6641-493B-BF63-1E5DCACCDC57}"/>
                </a:ext>
              </a:extLst>
            </p:cNvPr>
            <p:cNvSpPr/>
            <p:nvPr userDrawn="1"/>
          </p:nvSpPr>
          <p:spPr>
            <a:xfrm flipH="1" flipV="1">
              <a:off x="-2" y="0"/>
              <a:ext cx="727515" cy="1695311"/>
            </a:xfrm>
            <a:prstGeom prst="triangle">
              <a:avLst>
                <a:gd name="adj" fmla="val 100000"/>
              </a:avLst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3" name="직선 연결선 12">
              <a:extLst>
                <a:ext uri="{FF2B5EF4-FFF2-40B4-BE49-F238E27FC236}">
                  <a16:creationId xmlns:a16="http://schemas.microsoft.com/office/drawing/2014/main" id="{4DB27F78-D763-41F8-B505-516EC137191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751431" y="0"/>
              <a:ext cx="1440567" cy="6150352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D5C2ECDA-55FB-429D-A73B-950C41059A36}"/>
              </a:ext>
            </a:extLst>
          </p:cNvPr>
          <p:cNvGrpSpPr/>
          <p:nvPr userDrawn="1"/>
        </p:nvGrpSpPr>
        <p:grpSpPr>
          <a:xfrm flipH="1">
            <a:off x="-2" y="0"/>
            <a:ext cx="12192002" cy="6860141"/>
            <a:chOff x="-2" y="0"/>
            <a:chExt cx="12192002" cy="6860141"/>
          </a:xfrm>
        </p:grpSpPr>
        <p:grpSp>
          <p:nvGrpSpPr>
            <p:cNvPr id="7" name="그룹 6">
              <a:extLst>
                <a:ext uri="{FF2B5EF4-FFF2-40B4-BE49-F238E27FC236}">
                  <a16:creationId xmlns:a16="http://schemas.microsoft.com/office/drawing/2014/main" id="{B0B252F3-F03A-4150-90C4-863AFE075A81}"/>
                </a:ext>
              </a:extLst>
            </p:cNvPr>
            <p:cNvGrpSpPr/>
            <p:nvPr userDrawn="1"/>
          </p:nvGrpSpPr>
          <p:grpSpPr>
            <a:xfrm>
              <a:off x="5749635" y="0"/>
              <a:ext cx="6442365" cy="6860141"/>
              <a:chOff x="5749636" y="0"/>
              <a:chExt cx="6442365" cy="6860141"/>
            </a:xfrm>
          </p:grpSpPr>
          <p:sp>
            <p:nvSpPr>
              <p:cNvPr id="8" name="이등변 삼각형 7">
                <a:extLst>
                  <a:ext uri="{FF2B5EF4-FFF2-40B4-BE49-F238E27FC236}">
                    <a16:creationId xmlns:a16="http://schemas.microsoft.com/office/drawing/2014/main" id="{A613D3EB-05D5-42A1-BF3A-DC57879D79D4}"/>
                  </a:ext>
                </a:extLst>
              </p:cNvPr>
              <p:cNvSpPr/>
              <p:nvPr/>
            </p:nvSpPr>
            <p:spPr>
              <a:xfrm>
                <a:off x="10792589" y="0"/>
                <a:ext cx="1399409" cy="6860141"/>
              </a:xfrm>
              <a:prstGeom prst="triangle">
                <a:avLst>
                  <a:gd name="adj" fmla="val 100000"/>
                </a:avLst>
              </a:prstGeom>
              <a:solidFill>
                <a:srgbClr val="FFD41D">
                  <a:alpha val="5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이등변 삼각형 8">
                <a:extLst>
                  <a:ext uri="{FF2B5EF4-FFF2-40B4-BE49-F238E27FC236}">
                    <a16:creationId xmlns:a16="http://schemas.microsoft.com/office/drawing/2014/main" id="{0B189D17-91D4-4427-AD89-4C34FB1A109E}"/>
                  </a:ext>
                </a:extLst>
              </p:cNvPr>
              <p:cNvSpPr/>
              <p:nvPr/>
            </p:nvSpPr>
            <p:spPr>
              <a:xfrm>
                <a:off x="6276108" y="3574472"/>
                <a:ext cx="5915892" cy="3283527"/>
              </a:xfrm>
              <a:prstGeom prst="triangle">
                <a:avLst>
                  <a:gd name="adj" fmla="val 100000"/>
                </a:avLst>
              </a:prstGeom>
              <a:solidFill>
                <a:schemeClr val="accent4">
                  <a:lumMod val="20000"/>
                  <a:lumOff val="80000"/>
                  <a:alpha val="4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이등변 삼각형 9">
                <a:extLst>
                  <a:ext uri="{FF2B5EF4-FFF2-40B4-BE49-F238E27FC236}">
                    <a16:creationId xmlns:a16="http://schemas.microsoft.com/office/drawing/2014/main" id="{27C78903-0034-4EF3-9FEE-C53D6A2AC02A}"/>
                  </a:ext>
                </a:extLst>
              </p:cNvPr>
              <p:cNvSpPr/>
              <p:nvPr/>
            </p:nvSpPr>
            <p:spPr>
              <a:xfrm>
                <a:off x="5749636" y="5344843"/>
                <a:ext cx="6442365" cy="1513157"/>
              </a:xfrm>
              <a:prstGeom prst="triangle">
                <a:avLst>
                  <a:gd name="adj" fmla="val 100000"/>
                </a:avLst>
              </a:prstGeom>
              <a:solidFill>
                <a:srgbClr val="FFCC00">
                  <a:alpha val="2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148EDAC0-6641-493B-BF63-1E5DCACCDC57}"/>
                </a:ext>
              </a:extLst>
            </p:cNvPr>
            <p:cNvSpPr/>
            <p:nvPr userDrawn="1"/>
          </p:nvSpPr>
          <p:spPr>
            <a:xfrm flipH="1" flipV="1">
              <a:off x="-2" y="0"/>
              <a:ext cx="727515" cy="1695311"/>
            </a:xfrm>
            <a:prstGeom prst="triangle">
              <a:avLst>
                <a:gd name="adj" fmla="val 100000"/>
              </a:avLst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09" y="204186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85850" y="1204772"/>
            <a:ext cx="8600536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6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41.</a:t>
            </a:r>
            <a:r>
              <a:rPr lang="vi-VN" altLang="ko-KR" sz="6000" b="1" dirty="0">
                <a:solidFill>
                  <a:srgbClr val="FFFF00"/>
                </a:solidFill>
                <a:latin typeface="+mj-lt"/>
              </a:rPr>
              <a:t>[NGỮ PHÁP] </a:t>
            </a:r>
            <a:endParaRPr lang="en-US" altLang="ko-KR" sz="6000" dirty="0">
              <a:solidFill>
                <a:srgbClr val="FFFF00"/>
              </a:solidFill>
              <a:latin typeface="+mj-lt"/>
            </a:endParaRPr>
          </a:p>
          <a:p>
            <a:r>
              <a:rPr lang="vi-VN" altLang="ko-KR" sz="6000" b="1" dirty="0">
                <a:solidFill>
                  <a:srgbClr val="FFFF00"/>
                </a:solidFill>
                <a:latin typeface="+mj-lt"/>
              </a:rPr>
              <a:t>Động </a:t>
            </a:r>
            <a:r>
              <a:rPr lang="vi-VN" altLang="ko-KR" sz="6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Từ,Tính Từ,</a:t>
            </a:r>
            <a:endParaRPr lang="en-US" altLang="ko-KR" sz="6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ko-KR" sz="6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 Từ </a:t>
            </a:r>
            <a:endParaRPr lang="en-US" altLang="ko-KR" sz="6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o-KR" altLang="ko-KR" sz="60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en-US" altLang="ko-KR" sz="60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1</a:t>
            </a:r>
            <a:r>
              <a:rPr lang="vi-VN" altLang="ko-KR" sz="6000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</a:t>
            </a:r>
            <a:r>
              <a:rPr lang="vi-VN" altLang="ko-KR" sz="6000" dirty="0">
                <a:solidFill>
                  <a:srgbClr val="FFFF00"/>
                </a:solidFill>
              </a:rPr>
              <a:t>(</a:t>
            </a:r>
            <a:r>
              <a:rPr lang="en-US" altLang="ko-KR" sz="6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altLang="ko-KR" sz="6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6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vi-VN" altLang="ko-KR" sz="6000" i="1" dirty="0">
                <a:solidFill>
                  <a:srgbClr val="FFFF00"/>
                </a:solidFill>
              </a:rPr>
              <a:t>)</a:t>
            </a:r>
            <a:endParaRPr lang="en-US" altLang="ko-KR" sz="6000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435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 txBox="1">
            <a:spLocks noGrp="1"/>
          </p:cNvSpPr>
          <p:nvPr>
            <p:ph idx="1"/>
          </p:nvPr>
        </p:nvSpPr>
        <p:spPr>
          <a:xfrm>
            <a:off x="584812" y="558685"/>
            <a:ext cx="9421830" cy="1290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>
              <a:buNone/>
            </a:pPr>
            <a:r>
              <a:rPr lang="ko-KR" altLang="en-US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① </a:t>
            </a:r>
            <a:r>
              <a:rPr lang="ko-KR" altLang="ko-KR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의미 </a:t>
            </a:r>
            <a:r>
              <a:rPr lang="vi-VN" altLang="ko-KR" b="1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Ý NGH</a:t>
            </a:r>
            <a:r>
              <a:rPr lang="vi-VN" altLang="ko-KR" b="1" dirty="0">
                <a:solidFill>
                  <a:srgbClr val="FFFF00"/>
                </a:solidFill>
                <a:latin typeface="+mj-lt"/>
              </a:rPr>
              <a:t>ĨA:</a:t>
            </a:r>
            <a:r>
              <a:rPr lang="vi-VN" altLang="ko-KR" sz="1800" b="1" dirty="0">
                <a:solidFill>
                  <a:srgbClr val="FFFF00"/>
                </a:solidFill>
                <a:latin typeface="+mj-lt"/>
              </a:rPr>
              <a:t> </a:t>
            </a:r>
            <a:endParaRPr lang="ko-KR" altLang="ko-KR" sz="1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liên kết vế trước với vế sau, nói về một trạng thái hành vi nào đó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vi-VN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không liên quan đến thứ tự của thời gian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</a:t>
            </a:r>
            <a:r>
              <a:rPr lang="vi-VN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ghĩa là: </a:t>
            </a:r>
            <a:r>
              <a:rPr lang="vi-VN" altLang="ko-K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ko-K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vi-VN" altLang="ko-K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ko-K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òn</a:t>
            </a:r>
            <a:r>
              <a:rPr lang="vi-VN" altLang="ko-KR" sz="1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1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779974" y="2158072"/>
            <a:ext cx="50315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나는 학생</a:t>
            </a:r>
            <a:r>
              <a:rPr lang="ko-KR" altLang="ko-KR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이고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형은 </a:t>
            </a:r>
            <a:r>
              <a:rPr lang="ko-KR" altLang="ko-KR" dirty="0" err="1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회사원이에요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</a:t>
            </a:r>
            <a:endParaRPr lang="ko-KR" altLang="ko-KR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òn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736918" y="3065041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정민 씨는 운동도 잘 </a:t>
            </a:r>
            <a:r>
              <a:rPr lang="ko-KR" altLang="ko-KR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하</a:t>
            </a:r>
            <a:r>
              <a:rPr lang="ko-KR" altLang="ko-KR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공부도 잘해요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Jeong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-Min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Thao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그림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58" y="1973589"/>
            <a:ext cx="1669435" cy="1797237"/>
          </a:xfrm>
          <a:prstGeom prst="rect">
            <a:avLst/>
          </a:prstGeom>
        </p:spPr>
      </p:pic>
      <p:sp>
        <p:nvSpPr>
          <p:cNvPr id="2" name="직사각형 1"/>
          <p:cNvSpPr/>
          <p:nvPr/>
        </p:nvSpPr>
        <p:spPr>
          <a:xfrm>
            <a:off x="1131494" y="4249009"/>
            <a:ext cx="6679986" cy="787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저는 불고기를 좋아</a:t>
            </a:r>
            <a:r>
              <a:rPr lang="ko-KR" altLang="ko-KR" b="1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하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kern="100" dirty="0" err="1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뚜안은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삼겹살을 좋아해요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ướng </a:t>
            </a:r>
            <a:r>
              <a:rPr lang="en-US" altLang="ko-KR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Tuấn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131494" y="5204117"/>
            <a:ext cx="6096000" cy="78765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한국은 여름에 </a:t>
            </a:r>
            <a:r>
              <a:rPr lang="ko-KR" altLang="ko-KR" b="1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덥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겨울에 추워요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kern="100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2667000" indent="-2667000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708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598843" y="468568"/>
            <a:ext cx="2807115" cy="10627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just">
              <a:lnSpc>
                <a:spcPct val="107000"/>
              </a:lnSpc>
              <a:spcAft>
                <a:spcPts val="800"/>
              </a:spcAft>
              <a:buAutoNum type="circleNumDbPlain" startAt="2"/>
            </a:pPr>
            <a:r>
              <a:rPr lang="vi-VN" altLang="ko-KR" sz="2800" b="1" dirty="0">
                <a:solidFill>
                  <a:srgbClr val="FFFF00"/>
                </a:solidFill>
                <a:latin typeface="+mj-lt"/>
                <a:ea typeface="HY견명조" panose="02030600000101010101" pitchFamily="18" charset="-127"/>
              </a:rPr>
              <a:t>HÌNH THỨC</a:t>
            </a:r>
            <a:endParaRPr lang="en-US" altLang="ko-KR" sz="2800" b="1" dirty="0">
              <a:solidFill>
                <a:srgbClr val="FFFF00"/>
              </a:solidFill>
              <a:latin typeface="+mj-lt"/>
              <a:ea typeface="HY견명조" panose="02030600000101010101" pitchFamily="18" charset="-127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800" kern="100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492143"/>
              </p:ext>
            </p:extLst>
          </p:nvPr>
        </p:nvGraphicFramePr>
        <p:xfrm>
          <a:off x="363558" y="1233888"/>
          <a:ext cx="7877058" cy="51520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6748">
                  <a:extLst>
                    <a:ext uri="{9D8B030D-6E8A-4147-A177-3AD203B41FA5}">
                      <a16:colId xmlns:a16="http://schemas.microsoft.com/office/drawing/2014/main" val="800218567"/>
                    </a:ext>
                  </a:extLst>
                </a:gridCol>
                <a:gridCol w="2164734">
                  <a:extLst>
                    <a:ext uri="{9D8B030D-6E8A-4147-A177-3AD203B41FA5}">
                      <a16:colId xmlns:a16="http://schemas.microsoft.com/office/drawing/2014/main" val="2519872664"/>
                    </a:ext>
                  </a:extLst>
                </a:gridCol>
                <a:gridCol w="1231387">
                  <a:extLst>
                    <a:ext uri="{9D8B030D-6E8A-4147-A177-3AD203B41FA5}">
                      <a16:colId xmlns:a16="http://schemas.microsoft.com/office/drawing/2014/main" val="1714941362"/>
                    </a:ext>
                  </a:extLst>
                </a:gridCol>
                <a:gridCol w="1427471">
                  <a:extLst>
                    <a:ext uri="{9D8B030D-6E8A-4147-A177-3AD203B41FA5}">
                      <a16:colId xmlns:a16="http://schemas.microsoft.com/office/drawing/2014/main" val="3804782758"/>
                    </a:ext>
                  </a:extLst>
                </a:gridCol>
                <a:gridCol w="2176718">
                  <a:extLst>
                    <a:ext uri="{9D8B030D-6E8A-4147-A177-3AD203B41FA5}">
                      <a16:colId xmlns:a16="http://schemas.microsoft.com/office/drawing/2014/main" val="157529645"/>
                    </a:ext>
                  </a:extLst>
                </a:gridCol>
              </a:tblGrid>
              <a:tr h="909186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동사 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받침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 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가다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고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à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altLang="ko-KR" sz="16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òn</a:t>
                      </a:r>
                      <a:endParaRPr lang="ko-KR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가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고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à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altLang="ko-KR" sz="16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òn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122723"/>
                  </a:ext>
                </a:extLst>
              </a:tr>
              <a:tr h="6061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받침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 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먹다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고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à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altLang="ko-KR" sz="16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òn</a:t>
                      </a:r>
                      <a:endParaRPr lang="ko-KR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먹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고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à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altLang="ko-KR" sz="16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òn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183452"/>
                  </a:ext>
                </a:extLst>
              </a:tr>
              <a:tr h="909186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형용사 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ừ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받침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 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빠르다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Nhanh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고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à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altLang="ko-KR" sz="16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òn</a:t>
                      </a:r>
                      <a:endParaRPr lang="ko-KR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빠르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고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à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altLang="ko-KR" sz="16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òn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Nhanh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800070"/>
                  </a:ext>
                </a:extLst>
              </a:tr>
              <a:tr h="90918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받침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 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맑다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고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à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altLang="ko-KR" sz="16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òn</a:t>
                      </a:r>
                      <a:endParaRPr lang="ko-KR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맑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고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à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altLang="ko-KR" sz="16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òn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8911294"/>
                  </a:ext>
                </a:extLst>
              </a:tr>
              <a:tr h="909186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명사 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Danh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ừ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받침</a:t>
                      </a:r>
                      <a:r>
                        <a:rPr lang="en-US" alt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 </a:t>
                      </a:r>
                      <a:endParaRPr lang="en-US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의사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Bác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SĨ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고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à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altLang="ko-KR" sz="16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òn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altLang="en-US" sz="16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ㅣ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à</a:t>
                      </a:r>
                      <a:endParaRPr lang="ko-KR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의사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고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의사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이고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à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altLang="ko-KR" sz="16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òn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altLang="en-US" sz="16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ㅣ</a:t>
                      </a:r>
                      <a:r>
                        <a:rPr lang="en-US" altLang="ko-KR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à</a:t>
                      </a:r>
                      <a:r>
                        <a:rPr lang="en-US" altLang="ko-KR" sz="1600" b="0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Bác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SĨ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891320"/>
                  </a:ext>
                </a:extLst>
              </a:tr>
              <a:tr h="90918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받침</a:t>
                      </a:r>
                      <a:r>
                        <a:rPr lang="en-US" alt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선생님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altLang="en-US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이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고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à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altLang="ko-KR" sz="16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òn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altLang="en-US" sz="16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ㅣ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à</a:t>
                      </a:r>
                      <a:endParaRPr lang="ko-KR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선생님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이고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à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ko-KR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altLang="ko-KR" sz="16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òn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803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907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598843" y="468568"/>
            <a:ext cx="2807115" cy="10627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just">
              <a:lnSpc>
                <a:spcPct val="107000"/>
              </a:lnSpc>
              <a:spcAft>
                <a:spcPts val="800"/>
              </a:spcAft>
              <a:buAutoNum type="circleNumDbPlain" startAt="2"/>
            </a:pPr>
            <a:r>
              <a:rPr lang="vi-VN" altLang="ko-KR" sz="2800" b="1" dirty="0">
                <a:solidFill>
                  <a:srgbClr val="FFFF00"/>
                </a:solidFill>
                <a:latin typeface="+mj-lt"/>
                <a:ea typeface="HY견명조" panose="02030600000101010101" pitchFamily="18" charset="-127"/>
              </a:rPr>
              <a:t>HÌNH THỨC</a:t>
            </a:r>
            <a:endParaRPr lang="en-US" altLang="ko-KR" sz="2800" b="1" dirty="0">
              <a:solidFill>
                <a:srgbClr val="FFFF00"/>
              </a:solidFill>
              <a:latin typeface="+mj-lt"/>
              <a:ea typeface="HY견명조" panose="02030600000101010101" pitchFamily="18" charset="-127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800" kern="100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712303" y="1738739"/>
            <a:ext cx="7964557" cy="6297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ko-KR" kern="100" dirty="0" err="1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Khi</a:t>
            </a:r>
            <a:r>
              <a:rPr lang="en-US" altLang="ko-KR" kern="1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dùng</a:t>
            </a:r>
            <a:r>
              <a:rPr lang="vi-VN" altLang="ko-KR" kern="1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vi-VN" altLang="ko-KR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Calibri" panose="020F0502020204030204" pitchFamily="34" charset="0"/>
              </a:rPr>
              <a:t>“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Calibri" panose="020F0502020204030204" pitchFamily="34" charset="0"/>
              </a:rPr>
              <a:t>고</a:t>
            </a:r>
            <a:r>
              <a:rPr lang="vi-VN" altLang="ko-KR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Calibri" panose="020F0502020204030204" pitchFamily="34" charset="0"/>
              </a:rPr>
              <a:t>”</a:t>
            </a:r>
            <a:r>
              <a:rPr lang="vi-VN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vi-VN" altLang="ko-KR" kern="1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trong quá khứ </a:t>
            </a:r>
            <a:r>
              <a:rPr lang="vi-VN" altLang="ko-KR" b="1" kern="100" dirty="0">
                <a:latin typeface="Courier New" panose="02070309020205020404" pitchFamily="49" charset="0"/>
                <a:ea typeface="HY견명조" panose="02030600000101010101" pitchFamily="18" charset="-127"/>
                <a:cs typeface="Times New Roman" panose="02020603050405020304" pitchFamily="18" charset="0"/>
              </a:rPr>
              <a:t>“</a:t>
            </a:r>
            <a:r>
              <a:rPr lang="ko-KR" altLang="ko-KR" b="1" kern="100" dirty="0" err="1">
                <a:latin typeface="HY견명조" panose="02030600000101010101" pitchFamily="18" charset="-127"/>
                <a:ea typeface="HY견명조" panose="02030600000101010101" pitchFamily="18" charset="-127"/>
                <a:cs typeface="Courier New" panose="02070309020205020404" pitchFamily="49" charset="0"/>
              </a:rPr>
              <a:t>았</a:t>
            </a:r>
            <a:r>
              <a:rPr lang="vi-VN" altLang="ko-KR" b="1" kern="100" dirty="0">
                <a:latin typeface="Courier New" panose="02070309020205020404" pitchFamily="49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b="1" kern="100" dirty="0" err="1">
                <a:latin typeface="HY견명조" panose="02030600000101010101" pitchFamily="18" charset="-127"/>
                <a:ea typeface="HY견명조" panose="02030600000101010101" pitchFamily="18" charset="-127"/>
                <a:cs typeface="Courier New" panose="02070309020205020404" pitchFamily="49" charset="0"/>
              </a:rPr>
              <a:t>었</a:t>
            </a:r>
            <a:r>
              <a:rPr lang="vi-VN" altLang="ko-KR" b="1" kern="100" dirty="0">
                <a:latin typeface="Courier New" panose="02070309020205020404" pitchFamily="49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b="1" kern="100" dirty="0" err="1">
                <a:latin typeface="HY견명조" panose="02030600000101010101" pitchFamily="18" charset="-127"/>
                <a:ea typeface="HY견명조" panose="02030600000101010101" pitchFamily="18" charset="-127"/>
                <a:cs typeface="Courier New" panose="02070309020205020404" pitchFamily="49" charset="0"/>
              </a:rPr>
              <a:t>였</a:t>
            </a:r>
            <a:r>
              <a:rPr lang="vi-VN" altLang="ko-KR" b="1" kern="100" dirty="0">
                <a:latin typeface="Courier New" panose="02070309020205020404" pitchFamily="49" charset="0"/>
                <a:ea typeface="HY견명조" panose="02030600000101010101" pitchFamily="18" charset="-127"/>
                <a:cs typeface="Times New Roman" panose="02020603050405020304" pitchFamily="18" charset="0"/>
              </a:rPr>
              <a:t>”</a:t>
            </a:r>
            <a:r>
              <a:rPr lang="en-US" altLang="ko-KR" kern="100" dirty="0">
                <a:solidFill>
                  <a:srgbClr val="FFFF00"/>
                </a:solidFill>
                <a:latin typeface="맑은 고딕" panose="020B0503020000020004" pitchFamily="50" charset="-127"/>
                <a:cs typeface="Times New Roman" panose="02020603050405020304" pitchFamily="18" charset="0"/>
              </a:rPr>
              <a:t>,</a:t>
            </a:r>
            <a:r>
              <a:rPr lang="vi-VN" altLang="ko-KR" kern="1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tương lai</a:t>
            </a:r>
            <a:r>
              <a:rPr lang="vi-VN" altLang="ko-KR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”</a:t>
            </a:r>
            <a:r>
              <a:rPr lang="ko-KR" altLang="ko-KR" b="1" kern="100" dirty="0" err="1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겠</a:t>
            </a:r>
            <a:r>
              <a:rPr lang="vi-VN" altLang="ko-KR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”</a:t>
            </a:r>
            <a:r>
              <a:rPr lang="vi-VN" altLang="ko-KR" b="1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,</a:t>
            </a:r>
            <a:r>
              <a:rPr lang="vi-VN" altLang="ko-KR" kern="100" dirty="0">
                <a:solidFill>
                  <a:srgbClr val="C000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thì</a:t>
            </a:r>
            <a:r>
              <a:rPr lang="vi-VN" altLang="ko-KR" b="1" kern="100" dirty="0">
                <a:solidFill>
                  <a:srgbClr val="FF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lang="vi-VN" altLang="ko-KR" b="1" kern="100" dirty="0">
                <a:latin typeface="Courier New" panose="02070309020205020404" pitchFamily="49" charset="0"/>
                <a:ea typeface="HY견명조" panose="02030600000101010101" pitchFamily="18" charset="-127"/>
                <a:cs typeface="Times New Roman" panose="02020603050405020304" pitchFamily="18" charset="0"/>
              </a:rPr>
              <a:t>“</a:t>
            </a:r>
            <a:r>
              <a:rPr lang="ko-KR" altLang="ko-KR" b="1" kern="100" dirty="0" err="1">
                <a:latin typeface="HY견명조" panose="02030600000101010101" pitchFamily="18" charset="-127"/>
                <a:ea typeface="HY견명조" panose="02030600000101010101" pitchFamily="18" charset="-127"/>
                <a:cs typeface="Courier New" panose="02070309020205020404" pitchFamily="49" charset="0"/>
              </a:rPr>
              <a:t>았</a:t>
            </a:r>
            <a:r>
              <a:rPr lang="vi-VN" altLang="ko-KR" b="1" kern="100" dirty="0">
                <a:latin typeface="Courier New" panose="02070309020205020404" pitchFamily="49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endParaRPr lang="en-US" altLang="ko-KR" b="1" kern="100" dirty="0">
              <a:latin typeface="Courier New" panose="02070309020205020404" pitchFamily="49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50000"/>
              </a:lnSpc>
              <a:spcAft>
                <a:spcPts val="800"/>
              </a:spcAft>
            </a:pPr>
            <a:r>
              <a:rPr lang="en-US" altLang="ko-KR" b="1" kern="100" dirty="0">
                <a:solidFill>
                  <a:srgbClr val="C00000"/>
                </a:solidFill>
                <a:latin typeface="Courier New" panose="02070309020205020404" pitchFamily="49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ko-KR" altLang="ko-KR" b="1" kern="100" dirty="0" err="1">
                <a:latin typeface="HY견명조" panose="02030600000101010101" pitchFamily="18" charset="-127"/>
                <a:ea typeface="HY견명조" panose="02030600000101010101" pitchFamily="18" charset="-127"/>
                <a:cs typeface="Courier New" panose="02070309020205020404" pitchFamily="49" charset="0"/>
              </a:rPr>
              <a:t>었</a:t>
            </a:r>
            <a:r>
              <a:rPr lang="vi-VN" altLang="ko-KR" b="1" kern="100" dirty="0">
                <a:latin typeface="Courier New" panose="02070309020205020404" pitchFamily="49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Courier New" panose="02070309020205020404" pitchFamily="49" charset="0"/>
              </a:rPr>
              <a:t>였</a:t>
            </a:r>
            <a:r>
              <a:rPr lang="vi-VN" altLang="ko-KR" b="1" kern="100" dirty="0">
                <a:latin typeface="Courier New" panose="02070309020205020404" pitchFamily="49" charset="0"/>
                <a:ea typeface="HY견명조" panose="02030600000101010101" pitchFamily="18" charset="-127"/>
                <a:cs typeface="Times New Roman" panose="02020603050405020304" pitchFamily="18" charset="0"/>
              </a:rPr>
              <a:t>”</a:t>
            </a:r>
            <a:r>
              <a:rPr lang="vi-VN" altLang="ko-KR" kern="100" dirty="0">
                <a:solidFill>
                  <a:srgbClr val="C000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,</a:t>
            </a:r>
            <a:r>
              <a:rPr lang="vi-VN" altLang="ko-KR" kern="100" dirty="0">
                <a:solidFill>
                  <a:srgbClr val="C000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”</a:t>
            </a:r>
            <a:r>
              <a:rPr lang="ko-KR" altLang="ko-KR" b="1" kern="100" dirty="0" err="1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겠</a:t>
            </a:r>
            <a:r>
              <a:rPr lang="vi-VN" altLang="ko-KR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” </a:t>
            </a:r>
            <a:r>
              <a:rPr lang="en-US" altLang="ko-KR" kern="100" dirty="0" err="1">
                <a:solidFill>
                  <a:srgbClr val="FFFF00"/>
                </a:solidFill>
                <a:cs typeface="Times New Roman" panose="02020603050405020304" pitchFamily="18" charset="0"/>
              </a:rPr>
              <a:t>đều</a:t>
            </a:r>
            <a:r>
              <a:rPr lang="en-US" altLang="ko-KR" kern="100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cs typeface="Times New Roman" panose="02020603050405020304" pitchFamily="18" charset="0"/>
              </a:rPr>
              <a:t>có</a:t>
            </a:r>
            <a:r>
              <a:rPr lang="en-US" altLang="ko-KR" kern="100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cs typeface="Times New Roman" panose="02020603050405020304" pitchFamily="18" charset="0"/>
              </a:rPr>
              <a:t>thế</a:t>
            </a:r>
            <a:r>
              <a:rPr lang="en-US" altLang="ko-KR" kern="100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cs typeface="Times New Roman" panose="02020603050405020304" pitchFamily="18" charset="0"/>
              </a:rPr>
              <a:t>đứng</a:t>
            </a:r>
            <a:r>
              <a:rPr lang="en-US" altLang="ko-KR" kern="100" dirty="0">
                <a:solidFill>
                  <a:srgbClr val="FFFF00"/>
                </a:solidFill>
                <a:cs typeface="Times New Roman" panose="02020603050405020304" pitchFamily="18" charset="0"/>
              </a:rPr>
              <a:t> ở </a:t>
            </a:r>
            <a:r>
              <a:rPr lang="en-US" altLang="ko-KR" kern="100" dirty="0" err="1">
                <a:solidFill>
                  <a:srgbClr val="FFFF00"/>
                </a:solidFill>
                <a:cs typeface="Times New Roman" panose="02020603050405020304" pitchFamily="18" charset="0"/>
              </a:rPr>
              <a:t>vế</a:t>
            </a:r>
            <a:r>
              <a:rPr lang="en-US" altLang="ko-KR" kern="100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cs typeface="Times New Roman" panose="02020603050405020304" pitchFamily="18" charset="0"/>
              </a:rPr>
              <a:t>trước</a:t>
            </a:r>
            <a:r>
              <a:rPr lang="en-US" altLang="ko-KR" kern="100" dirty="0">
                <a:solidFill>
                  <a:srgbClr val="FFFF00"/>
                </a:solidFill>
                <a:cs typeface="Times New Roman" panose="02020603050405020304" pitchFamily="18" charset="0"/>
              </a:rPr>
              <a:t>, </a:t>
            </a:r>
            <a:r>
              <a:rPr lang="en-US" altLang="ko-KR" kern="100" dirty="0" err="1">
                <a:solidFill>
                  <a:srgbClr val="FFFF00"/>
                </a:solidFill>
                <a:cs typeface="Times New Roman" panose="02020603050405020304" pitchFamily="18" charset="0"/>
              </a:rPr>
              <a:t>sau</a:t>
            </a:r>
            <a:r>
              <a:rPr lang="vi-VN" altLang="ko-KR" kern="100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n-US" altLang="ko-KR" kern="1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.</a:t>
            </a:r>
            <a:r>
              <a:rPr lang="vi-VN" altLang="ko-KR" kern="100" dirty="0">
                <a:solidFill>
                  <a:srgbClr val="C000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kern="100" dirty="0">
              <a:solidFill>
                <a:srgbClr val="C000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763983" y="2718015"/>
            <a:ext cx="8113645" cy="2319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ko-KR" altLang="ko-KR" sz="20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Calibri" panose="020F0502020204030204" pitchFamily="34" charset="0"/>
              </a:rPr>
              <a:t>나는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Calibri" panose="020F0502020204030204" pitchFamily="34" charset="0"/>
              </a:rPr>
              <a:t>밥을</a:t>
            </a:r>
            <a:r>
              <a:rPr lang="ko-KR" altLang="ko-KR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Calibri" panose="020F0502020204030204" pitchFamily="34" charset="0"/>
              </a:rPr>
              <a:t>먹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Calibri" panose="020F0502020204030204" pitchFamily="34" charset="0"/>
              </a:rPr>
              <a:t>었고</a:t>
            </a:r>
            <a:r>
              <a:rPr lang="ko-KR" altLang="ko-KR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Calibri" panose="020F0502020204030204" pitchFamily="34" charset="0"/>
              </a:rPr>
              <a:t>언니는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Calibri" panose="020F0502020204030204" pitchFamily="34" charset="0"/>
              </a:rPr>
              <a:t>죽을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Calibri" panose="020F0502020204030204" pitchFamily="34" charset="0"/>
              </a:rPr>
              <a:t>먹었어요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Calibri" panose="020F0502020204030204" pitchFamily="34" charset="0"/>
              </a:rPr>
              <a:t>O)</a:t>
            </a:r>
            <a:endParaRPr lang="ko-KR" altLang="ko-KR" kern="100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ko-KR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Cháo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(O)</a:t>
            </a:r>
          </a:p>
          <a:p>
            <a:pPr algn="just">
              <a:spcAft>
                <a:spcPts val="800"/>
              </a:spcAft>
            </a:pP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Calibri" panose="020F0502020204030204" pitchFamily="34" charset="0"/>
              </a:rPr>
              <a:t>내일은 비가 내리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Calibri" panose="020F0502020204030204" pitchFamily="34" charset="0"/>
              </a:rPr>
              <a:t>겠고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Calibri" panose="020F0502020204030204" pitchFamily="34" charset="0"/>
              </a:rPr>
              <a:t> 눈이 </a:t>
            </a:r>
            <a:r>
              <a:rPr lang="ko-KR" altLang="ko-KR" kern="100" dirty="0">
                <a:latin typeface="HY견명조" panose="02030600000101010101" pitchFamily="18" charset="-127"/>
                <a:ea typeface="HY견명조" panose="02030600000101010101" pitchFamily="18" charset="-127"/>
                <a:cs typeface="Calibri" panose="020F0502020204030204" pitchFamily="34" charset="0"/>
              </a:rPr>
              <a:t>오겠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Calibri" panose="020F0502020204030204" pitchFamily="34" charset="0"/>
              </a:rPr>
              <a:t>습니다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Calibri" panose="020F0502020204030204" pitchFamily="34" charset="0"/>
              </a:rPr>
              <a:t>.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(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Calibri" panose="020F0502020204030204" pitchFamily="34" charset="0"/>
              </a:rPr>
              <a:t>O)</a:t>
            </a:r>
            <a:endParaRPr lang="ko-KR" altLang="ko-KR" kern="100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altLang="ko-KR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ko-KR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Tuyết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(O)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659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598843" y="468568"/>
            <a:ext cx="2807115" cy="5211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just">
              <a:lnSpc>
                <a:spcPct val="107000"/>
              </a:lnSpc>
              <a:spcAft>
                <a:spcPts val="800"/>
              </a:spcAft>
              <a:buAutoNum type="circleNumDbPlain" startAt="2"/>
            </a:pPr>
            <a:r>
              <a:rPr lang="vi-VN" altLang="ko-KR" sz="2800" b="1" dirty="0">
                <a:solidFill>
                  <a:srgbClr val="FFFF00"/>
                </a:solidFill>
                <a:latin typeface="+mj-lt"/>
                <a:ea typeface="HY견명조" panose="02030600000101010101" pitchFamily="18" charset="-127"/>
              </a:rPr>
              <a:t>HÌNH THỨC</a:t>
            </a:r>
            <a:endParaRPr lang="en-US" altLang="ko-KR" sz="2800" b="1" dirty="0">
              <a:solidFill>
                <a:srgbClr val="FFFF00"/>
              </a:solidFill>
              <a:latin typeface="+mj-lt"/>
              <a:ea typeface="HY견명조" panose="02030600000101010101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692424" y="1197551"/>
            <a:ext cx="8491333" cy="3261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‘-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 또 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–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도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’, ‘-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-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은</a:t>
            </a:r>
            <a:r>
              <a:rPr lang="en-US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0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나는 너무 피곤해서 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자고 또 자도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졸려요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50000"/>
              </a:lnSpc>
            </a:pP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mệt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>
              <a:lnSpc>
                <a:spcPct val="50000"/>
              </a:lnSpc>
            </a:pPr>
            <a:endParaRPr lang="en-US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o-KR" altLang="en-US" b="1" dirty="0" err="1">
                <a:solidFill>
                  <a:srgbClr val="FFFF00"/>
                </a:solidFill>
                <a:latin typeface="바탕체" panose="02030609000101010101" pitchFamily="17" charset="-127"/>
                <a:ea typeface="바탕체" panose="02030609000101010101" pitchFamily="17" charset="-127"/>
                <a:cs typeface="Times New Roman" panose="02020603050405020304" pitchFamily="18" charset="0"/>
              </a:rPr>
              <a:t>롼</a:t>
            </a:r>
            <a:r>
              <a:rPr lang="ko-KR" altLang="en-US" b="1" dirty="0">
                <a:solidFill>
                  <a:srgbClr val="FFFF00"/>
                </a:solidFill>
                <a:latin typeface="바탕체" panose="02030609000101010101" pitchFamily="17" charset="-127"/>
                <a:ea typeface="바탕체" panose="02030609000101010101" pitchFamily="17" charset="-127"/>
                <a:cs typeface="Times New Roman" panose="02020603050405020304" pitchFamily="18" charset="0"/>
              </a:rPr>
              <a:t> 씨의 고향은 </a:t>
            </a:r>
            <a:r>
              <a:rPr lang="ko-KR" altLang="en-US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멀고 먼</a:t>
            </a:r>
            <a:r>
              <a:rPr lang="ko-KR" altLang="en-US" b="1" dirty="0">
                <a:solidFill>
                  <a:srgbClr val="C00000"/>
                </a:solidFill>
                <a:latin typeface="바탕체" panose="02030609000101010101" pitchFamily="17" charset="-127"/>
                <a:ea typeface="바탕체" panose="02030609000101010101" pitchFamily="17" charset="-127"/>
                <a:cs typeface="Times New Roman" panose="02020603050405020304" pitchFamily="18" charset="0"/>
              </a:rPr>
              <a:t> </a:t>
            </a:r>
            <a:r>
              <a:rPr lang="ko-KR" altLang="en-US" b="1" dirty="0">
                <a:solidFill>
                  <a:srgbClr val="FFFF00"/>
                </a:solidFill>
                <a:latin typeface="바탕체" panose="02030609000101010101" pitchFamily="17" charset="-127"/>
                <a:ea typeface="바탕체" panose="02030609000101010101" pitchFamily="17" charset="-127"/>
                <a:cs typeface="Times New Roman" panose="02020603050405020304" pitchFamily="18" charset="0"/>
              </a:rPr>
              <a:t>나라예요</a:t>
            </a:r>
            <a:r>
              <a:rPr lang="en-US" altLang="ko-KR" b="1" dirty="0">
                <a:solidFill>
                  <a:srgbClr val="FFFF00"/>
                </a:solidFill>
                <a:latin typeface="바탕체" panose="02030609000101010101" pitchFamily="17" charset="-127"/>
                <a:ea typeface="바탕체" panose="02030609000101010101" pitchFamily="17" charset="-127"/>
                <a:cs typeface="Times New Roman" panose="02020603050405020304" pitchFamily="18" charset="0"/>
              </a:rPr>
              <a:t>.</a:t>
            </a:r>
          </a:p>
          <a:p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Loan ở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62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97624" y="211946"/>
            <a:ext cx="4651530" cy="517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b="1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③ </a:t>
            </a:r>
            <a:r>
              <a:rPr lang="en-US" altLang="ko-K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 PHÁP TƯƠNG TỰ:</a:t>
            </a:r>
            <a:endParaRPr lang="en-US" altLang="ko-KR" sz="2800" b="1" dirty="0">
              <a:solidFill>
                <a:srgbClr val="FFFF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536119"/>
              </p:ext>
            </p:extLst>
          </p:nvPr>
        </p:nvGraphicFramePr>
        <p:xfrm>
          <a:off x="374574" y="1024569"/>
          <a:ext cx="9299434" cy="57292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83865">
                  <a:extLst>
                    <a:ext uri="{9D8B030D-6E8A-4147-A177-3AD203B41FA5}">
                      <a16:colId xmlns:a16="http://schemas.microsoft.com/office/drawing/2014/main" val="1235291171"/>
                    </a:ext>
                  </a:extLst>
                </a:gridCol>
                <a:gridCol w="143219">
                  <a:extLst>
                    <a:ext uri="{9D8B030D-6E8A-4147-A177-3AD203B41FA5}">
                      <a16:colId xmlns:a16="http://schemas.microsoft.com/office/drawing/2014/main" val="3211325575"/>
                    </a:ext>
                  </a:extLst>
                </a:gridCol>
                <a:gridCol w="4672350">
                  <a:extLst>
                    <a:ext uri="{9D8B030D-6E8A-4147-A177-3AD203B41FA5}">
                      <a16:colId xmlns:a16="http://schemas.microsoft.com/office/drawing/2014/main" val="2043568067"/>
                    </a:ext>
                  </a:extLst>
                </a:gridCol>
              </a:tblGrid>
              <a:tr h="582493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고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1: 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VÀ,CÒN</a:t>
                      </a:r>
                      <a:endParaRPr lang="ko-KR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으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며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VÀ,CÒN,VỪA</a:t>
                      </a:r>
                      <a:endParaRPr lang="ko-KR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483319"/>
                  </a:ext>
                </a:extLst>
              </a:tr>
              <a:tr h="1302737">
                <a:tc gridSpan="3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lúc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1600" b="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baseline="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1600" b="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đương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롼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씨는 예쁘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고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똑똑해요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Loan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r>
                        <a:rPr lang="en-US" sz="1600" b="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b="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baseline="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1600" b="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minh.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란 씨는 예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쁘며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o-KR" sz="1600" b="0" kern="100" dirty="0" err="1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똑똑해요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alt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Loan </a:t>
                      </a:r>
                      <a:r>
                        <a:rPr lang="en-US" altLang="ko-KR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r>
                        <a:rPr lang="en-US" altLang="ko-KR" sz="1600" b="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1600" b="0" kern="10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altLang="ko-KR" sz="1600" b="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1600" b="0" kern="100" baseline="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altLang="ko-KR" sz="1600" b="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minh.</a:t>
                      </a:r>
                      <a:endParaRPr lang="ko-KR" alt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795135"/>
                  </a:ext>
                </a:extLst>
              </a:tr>
              <a:tr h="781643">
                <a:tc gridSpan="2"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vắn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언니는 간호사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고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동생은 대학생이에요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Chị tôi là Y Tá 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còn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em tôi là Sinh Viên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Thường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trong văn viết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언니는 간호사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이며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동생은 대학생이다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Chị tôi là Y Tá 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còn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em tôi là Sinh Viên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4182788"/>
                  </a:ext>
                </a:extLst>
              </a:tr>
              <a:tr h="1756620">
                <a:tc gridSpan="2">
                  <a:txBody>
                    <a:bodyPr/>
                    <a:lstStyle/>
                    <a:p>
                      <a:pPr marL="0" marR="0" indent="0" algn="just" defTabSz="914400" rtl="0" eaLnBrk="1" fontAlgn="auto" latinLnBrk="1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1600" b="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baseline="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khứ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ko-KR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ko-KR" altLang="ko-KR" sz="16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았</a:t>
                      </a:r>
                      <a:r>
                        <a:rPr lang="vi-VN" altLang="ko-KR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altLang="ko-KR" sz="16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었</a:t>
                      </a:r>
                      <a:r>
                        <a:rPr lang="vi-VN" altLang="ko-KR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alt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했고</a:t>
                      </a:r>
                      <a:r>
                        <a:rPr lang="vi-VN" altLang="ko-KR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 </a:t>
                      </a:r>
                      <a:r>
                        <a:rPr lang="en-US" altLang="ko-KR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đứng</a:t>
                      </a:r>
                      <a:r>
                        <a:rPr lang="en-US" alt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ở vế trước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1600" b="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b="0" kern="100" baseline="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endParaRPr lang="en-US" sz="1600" b="0" kern="100" baseline="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1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 dụ: 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나는 공부를 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하고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친구도 공부를 했다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(O)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나는 공부를 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했고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친구도 공부를 했다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(O)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Tôi đã học bài và 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tôi cũng đã học rồi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400" rtl="0" eaLnBrk="1" fontAlgn="auto" latinLnBrk="1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1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 khứ</a:t>
                      </a:r>
                      <a:r>
                        <a:rPr lang="vi-VN" altLang="ko-KR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ko-KR" altLang="ko-KR" sz="16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았</a:t>
                      </a:r>
                      <a:r>
                        <a:rPr lang="vi-VN" altLang="ko-KR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altLang="ko-KR" sz="16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었</a:t>
                      </a:r>
                      <a:r>
                        <a:rPr lang="vi-VN" altLang="ko-KR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altLang="ko-KR" sz="16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했</a:t>
                      </a:r>
                      <a:r>
                        <a:rPr lang="vi-VN" altLang="ko-KR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”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thì ở vế trước thường dùng Ví dụ: 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나는 공부를 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하며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친구도 공부를 했다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×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)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나는 공부를 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했으며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친구도 공부를 했다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(O)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Tôi đã học bài và bạn tôi cũng 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học rồi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vi-VN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757618"/>
                  </a:ext>
                </a:extLst>
              </a:tr>
              <a:tr h="1302737">
                <a:tc gridSpan="2"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 thể trong một lúc làm trên hai hoặc nhiều việc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나는 아침 세수를 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하고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통화를 하다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 (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×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)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Tôi rửa mặt 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 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 chuyện điện thoại vào buổi sáng.</a:t>
                      </a:r>
                      <a:endParaRPr lang="en-US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×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6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 thể trong một lúc làm trên hai hoặc nhiều việc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나는 아침 세수를 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하며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통화를 하다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.(O)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Tôi rửa mặt 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nói chuyện điện thoại vào buổi sáng.(O)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8973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4953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981595" y="336733"/>
            <a:ext cx="481574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: </a:t>
            </a:r>
          </a:p>
          <a:p>
            <a:pPr algn="just"/>
            <a:endParaRPr lang="en-US" altLang="ko-KR" dirty="0">
              <a:solidFill>
                <a:srgbClr val="FFD13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ử dụng</a:t>
            </a:r>
            <a:r>
              <a:rPr lang="vi-VN" altLang="ko-KR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vi-VN" altLang="ko-KR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vi-VN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9191" y="1715618"/>
            <a:ext cx="8272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AutoNum type="arabicPeriod"/>
            </a:pP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저는 베트남 사람       선생님은 한국 사람입니다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.(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ười Việt Nam, </a:t>
            </a:r>
            <a:r>
              <a:rPr lang="vi-VN" altLang="ko-K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vi-VN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giáo tôi là người Hàn Quốc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9191" y="2552865"/>
            <a:ext cx="7116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2. 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우리는 제주도에서 수영도 하    회도 먹었습니다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.(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하다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ko-KR" dirty="0"/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</a:t>
            </a:r>
            <a:r>
              <a:rPr lang="en-US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ko-KR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ko-KR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gỏi</a:t>
            </a:r>
            <a:r>
              <a:rPr lang="ko-KR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ko-KR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Jeju</a:t>
            </a:r>
            <a:r>
              <a:rPr lang="ko-KR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Island</a:t>
            </a:r>
            <a:r>
              <a:rPr lang="en-US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   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9191" y="3478127"/>
            <a:ext cx="9049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3.</a:t>
            </a:r>
            <a:r>
              <a:rPr lang="en-US" altLang="ko-KR" dirty="0">
                <a:solidFill>
                  <a:srgbClr val="FFD13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영화배우 강동원은 키가 크     잘 생겼어요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.(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크다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Kang</a:t>
            </a:r>
            <a:r>
              <a:rPr lang="ko-KR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Dong</a:t>
            </a:r>
            <a:r>
              <a:rPr lang="ko-KR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Won</a:t>
            </a:r>
            <a:r>
              <a:rPr lang="ko-KR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ko-KR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ko-KR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ko-KR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ko-KR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9191" y="4450521"/>
            <a:ext cx="8272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4. 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감기에 걸려서 머리도 아프     콧물도 나요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.(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아프다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25229" y="1732341"/>
            <a:ext cx="68270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이고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052742" y="4448589"/>
            <a:ext cx="381352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고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79051" y="3468350"/>
            <a:ext cx="204126" cy="3727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고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63067" y="2540929"/>
            <a:ext cx="55322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고</a:t>
            </a:r>
            <a:endParaRPr lang="ko-KR" altLang="en-US" b="1" dirty="0"/>
          </a:p>
        </p:txBody>
      </p:sp>
      <p:sp>
        <p:nvSpPr>
          <p:cNvPr id="13" name="직사각형 12"/>
          <p:cNvSpPr/>
          <p:nvPr/>
        </p:nvSpPr>
        <p:spPr>
          <a:xfrm>
            <a:off x="1004742" y="539851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5.       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깨끗한 방을 찾고 있어요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rãi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27480" y="5398519"/>
            <a:ext cx="684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넓고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4434094" y="5398519"/>
            <a:ext cx="9348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넓다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720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1631</TotalTime>
  <Words>897</Words>
  <Application>Microsoft Office PowerPoint</Application>
  <PresentationFormat>와이드스크린</PresentationFormat>
  <Paragraphs>140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6</vt:i4>
      </vt:variant>
      <vt:variant>
        <vt:lpstr>슬라이드 제목</vt:lpstr>
      </vt:variant>
      <vt:variant>
        <vt:i4>7</vt:i4>
      </vt:variant>
    </vt:vector>
  </HeadingPairs>
  <TitlesOfParts>
    <vt:vector size="19" baseType="lpstr">
      <vt:lpstr>HY견명조</vt:lpstr>
      <vt:lpstr>맑은 고딕</vt:lpstr>
      <vt:lpstr>바탕체</vt:lpstr>
      <vt:lpstr>Arial</vt:lpstr>
      <vt:lpstr>Courier New</vt:lpstr>
      <vt:lpstr>Times New Roman</vt:lpstr>
      <vt:lpstr>Office 테마</vt:lpstr>
      <vt:lpstr>4_디자인 사용자 지정</vt:lpstr>
      <vt:lpstr>3_디자인 사용자 지정</vt:lpstr>
      <vt:lpstr>1_디자인 사용자 지정</vt:lpstr>
      <vt:lpstr>디자인 사용자 지정</vt:lpstr>
      <vt:lpstr>2_디자인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aaa L</dc:creator>
  <cp:lastModifiedBy>이 유락</cp:lastModifiedBy>
  <cp:revision>186</cp:revision>
  <dcterms:created xsi:type="dcterms:W3CDTF">2019-08-12T02:50:54Z</dcterms:created>
  <dcterms:modified xsi:type="dcterms:W3CDTF">2020-06-05T01:44:44Z</dcterms:modified>
</cp:coreProperties>
</file>