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74" r:id="rId5"/>
    <p:sldId id="273" r:id="rId6"/>
    <p:sldId id="272" r:id="rId7"/>
    <p:sldId id="271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12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90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9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07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102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75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60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30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09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27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21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33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958850" y="1265535"/>
            <a:ext cx="9201150" cy="467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48</a:t>
            </a:r>
            <a:r>
              <a:rPr lang="en-US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.[NG</a:t>
            </a:r>
            <a:r>
              <a:rPr lang="vi-VN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Ữ PHÁP</a:t>
            </a:r>
            <a:r>
              <a:rPr lang="en-US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]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6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en-US" altLang="ko-KR" sz="6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/ </a:t>
            </a:r>
            <a:r>
              <a:rPr lang="ko-KR" altLang="ko-KR" sz="6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ko-KR" altLang="ko-KR" sz="6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6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en-US" altLang="ko-KR" sz="6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~</a:t>
            </a:r>
            <a:r>
              <a:rPr lang="ko-KR" altLang="ko-KR" sz="6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기</a:t>
            </a:r>
            <a:r>
              <a:rPr lang="ko-KR" altLang="ko-KR" sz="6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6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endParaRPr lang="ko-KR" altLang="ko-KR" sz="6600" b="1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6600" b="1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ko-KR" sz="6600" b="1" kern="100" dirty="0">
              <a:solidFill>
                <a:srgbClr val="C000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6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42900" y="429346"/>
            <a:ext cx="10744200" cy="5757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ea"/>
              <a:buAutoNum type="circleNumDbPlain"/>
            </a:pPr>
            <a:r>
              <a:rPr lang="ko-KR" altLang="ko-KR" sz="3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NGH</a:t>
            </a:r>
            <a:r>
              <a:rPr lang="en-US" altLang="ko-KR" sz="3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ĨA</a:t>
            </a:r>
            <a:endParaRPr lang="ko-KR" altLang="ko-KR" sz="3600" b="1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‘~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ko-KR" altLang="ko-KR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~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기</a:t>
            </a:r>
            <a:r>
              <a:rPr lang="ko-KR" altLang="ko-KR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vi-VN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thể hiện ý đồ hay mục đ đ ích thực</a:t>
            </a:r>
            <a:endParaRPr lang="en-US" altLang="ko-KR" sz="28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=(-</a:t>
            </a:r>
            <a:r>
              <a:rPr lang="ko-KR" altLang="ko-KR" sz="28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러</a:t>
            </a:r>
            <a:r>
              <a:rPr lang="vi-VN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-</a:t>
            </a:r>
            <a:r>
              <a:rPr lang="ko-KR" altLang="ko-KR" sz="2800" b="1" kern="100" dirty="0" err="1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려고</a:t>
            </a:r>
            <a:r>
              <a:rPr lang="vi-VN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-</a:t>
            </a:r>
            <a:r>
              <a:rPr lang="ko-KR" altLang="ko-KR" sz="28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고자</a:t>
            </a:r>
            <a:r>
              <a:rPr lang="vi-VN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800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‘~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ko-KR" altLang="ko-KR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~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기</a:t>
            </a:r>
            <a:r>
              <a:rPr lang="ko-KR" altLang="ko-KR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vi-VN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vi-VN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‘~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ko-KR" altLang="ko-KR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위하여</a:t>
            </a: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~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기</a:t>
            </a:r>
            <a:r>
              <a:rPr lang="ko-KR" altLang="ko-KR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위해서</a:t>
            </a: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endParaRPr lang="en-US" altLang="ko-KR" sz="2800" kern="1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 nhấn mạnh một việc nào đó.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vi-VN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Vì, Để</a:t>
            </a: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vi-VN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thể thay ngữ pháp.  </a:t>
            </a:r>
            <a:endParaRPr lang="en-US" altLang="ko-KR" sz="2800" kern="100" dirty="0">
              <a:solidFill>
                <a:srgbClr val="FFFF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8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ⓐ</a:t>
            </a:r>
            <a:r>
              <a:rPr lang="ko-KR" altLang="ko-KR" sz="28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이롭게</a:t>
            </a:r>
            <a:r>
              <a:rPr lang="ko-KR" altLang="ko-KR" sz="28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함</a:t>
            </a:r>
            <a:r>
              <a:rPr lang="vi-VN" altLang="ko-KR" sz="28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Có ích: </a:t>
            </a:r>
            <a:endParaRPr lang="ko-KR" altLang="ko-KR" sz="2800" b="1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나라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ko-KR" altLang="ko-KR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ko-KR" altLang="ko-KR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싸우는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군인이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되고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싶습니다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8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muốn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trở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thành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người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lính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chiến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đấu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cho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đất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nước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endParaRPr lang="ko-KR" altLang="ko-KR" sz="28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어머니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ko-KR" altLang="ko-KR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ko-KR" altLang="ko-KR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방을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청소했습니다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ko-KR" sz="28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3848100"/>
            <a:ext cx="3028950" cy="23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8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3200" y="584295"/>
            <a:ext cx="10083800" cy="562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ⓑ</a:t>
            </a:r>
            <a:r>
              <a:rPr lang="ko-KR" altLang="ko-KR" sz="28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목적</a:t>
            </a:r>
            <a:r>
              <a:rPr lang="en-US" altLang="ko-KR" sz="28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vi-VN" altLang="ko-KR" sz="28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Mục đích. </a:t>
            </a:r>
            <a:endParaRPr lang="en-US" altLang="ko-KR" sz="2800" b="1" kern="100" dirty="0">
              <a:solidFill>
                <a:srgbClr val="FFFF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800" b="1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건강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ko-KR" altLang="ko-KR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ko-KR" altLang="ko-KR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운동을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해야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합니다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8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 phải tập thể dục để giữ gìn sức khỏe</a:t>
            </a:r>
            <a:endParaRPr lang="en-US" altLang="ko-KR" sz="2800" kern="100" dirty="0">
              <a:solidFill>
                <a:srgbClr val="FFFF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방학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동안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학비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ko-KR" altLang="ko-KR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벌기</a:t>
            </a:r>
            <a:r>
              <a:rPr lang="ko-KR" altLang="ko-KR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ko-KR" altLang="ko-KR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르바이트를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했습니다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8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làm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thêm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kiếm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tiền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đóng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học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phí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trong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thời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gian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nghỉ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học</a:t>
            </a:r>
            <a:endParaRPr lang="en-US" altLang="ko-KR" sz="2800" kern="100" dirty="0">
              <a:solidFill>
                <a:srgbClr val="FFFF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시험에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합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격하기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열심히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공부하고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있습니다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8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ko-KR" altLang="ko-KR" sz="28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809625"/>
            <a:ext cx="382905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1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0314" y="326136"/>
            <a:ext cx="2266967" cy="457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>
                <a:solidFill>
                  <a:srgbClr val="FFFF00"/>
                </a:solidFill>
                <a:latin typeface="맑은 고딕" panose="020B0503020000020004" pitchFamily="50" charset="-127"/>
                <a:ea typeface="바탕" panose="02030600000101010101" pitchFamily="18" charset="-127"/>
                <a:cs typeface="바탕" panose="02030600000101010101" pitchFamily="18" charset="-127"/>
              </a:rPr>
              <a:t>ⓐ</a:t>
            </a:r>
            <a:r>
              <a:rPr lang="en-US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N</a:t>
            </a:r>
            <a:r>
              <a:rPr lang="ko-KR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en-US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ko-KR" altLang="ko-KR" sz="2400" b="1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endParaRPr lang="ko-KR" altLang="ko-KR" sz="2400" b="1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57662"/>
              </p:ext>
            </p:extLst>
          </p:nvPr>
        </p:nvGraphicFramePr>
        <p:xfrm>
          <a:off x="298362" y="1006378"/>
          <a:ext cx="8243754" cy="1516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9974">
                  <a:extLst>
                    <a:ext uri="{9D8B030D-6E8A-4147-A177-3AD203B41FA5}">
                      <a16:colId xmlns:a16="http://schemas.microsoft.com/office/drawing/2014/main" val="1774438228"/>
                    </a:ext>
                  </a:extLst>
                </a:gridCol>
                <a:gridCol w="1925756">
                  <a:extLst>
                    <a:ext uri="{9D8B030D-6E8A-4147-A177-3AD203B41FA5}">
                      <a16:colId xmlns:a16="http://schemas.microsoft.com/office/drawing/2014/main" val="1638384660"/>
                    </a:ext>
                  </a:extLst>
                </a:gridCol>
                <a:gridCol w="1576178">
                  <a:extLst>
                    <a:ext uri="{9D8B030D-6E8A-4147-A177-3AD203B41FA5}">
                      <a16:colId xmlns:a16="http://schemas.microsoft.com/office/drawing/2014/main" val="2231778716"/>
                    </a:ext>
                  </a:extLst>
                </a:gridCol>
                <a:gridCol w="2331846">
                  <a:extLst>
                    <a:ext uri="{9D8B030D-6E8A-4147-A177-3AD203B41FA5}">
                      <a16:colId xmlns:a16="http://schemas.microsoft.com/office/drawing/2014/main" val="1848100724"/>
                    </a:ext>
                  </a:extLst>
                </a:gridCol>
              </a:tblGrid>
              <a:tr h="75845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친구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를 위해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친구를 위해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265716"/>
                  </a:ext>
                </a:extLst>
              </a:tr>
              <a:tr h="75845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한국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을 위해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한국을 위해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67509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243062" y="2577770"/>
            <a:ext cx="790953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+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’,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chúng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ta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0314" y="3216412"/>
            <a:ext cx="2184649" cy="457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>
                <a:solidFill>
                  <a:srgbClr val="FFFF00"/>
                </a:solidFill>
                <a:latin typeface="맑은 고딕" panose="020B0503020000020004" pitchFamily="50" charset="-127"/>
                <a:ea typeface="바탕" panose="02030600000101010101" pitchFamily="18" charset="-127"/>
                <a:cs typeface="바탕" panose="02030600000101010101" pitchFamily="18" charset="-127"/>
              </a:rPr>
              <a:t>ⓑ</a:t>
            </a:r>
            <a:r>
              <a:rPr lang="en-US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V</a:t>
            </a:r>
            <a:r>
              <a:rPr lang="ko-KR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기</a:t>
            </a:r>
            <a:r>
              <a:rPr lang="ko-KR" altLang="ko-KR" sz="2400" b="1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endParaRPr lang="ko-KR" altLang="ko-KR" sz="2400" b="1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606809"/>
              </p:ext>
            </p:extLst>
          </p:nvPr>
        </p:nvGraphicFramePr>
        <p:xfrm>
          <a:off x="298362" y="3869914"/>
          <a:ext cx="8243754" cy="1408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8539">
                  <a:extLst>
                    <a:ext uri="{9D8B030D-6E8A-4147-A177-3AD203B41FA5}">
                      <a16:colId xmlns:a16="http://schemas.microsoft.com/office/drawing/2014/main" val="1042075223"/>
                    </a:ext>
                  </a:extLst>
                </a:gridCol>
                <a:gridCol w="1944547">
                  <a:extLst>
                    <a:ext uri="{9D8B030D-6E8A-4147-A177-3AD203B41FA5}">
                      <a16:colId xmlns:a16="http://schemas.microsoft.com/office/drawing/2014/main" val="286768934"/>
                    </a:ext>
                  </a:extLst>
                </a:gridCol>
                <a:gridCol w="1539433">
                  <a:extLst>
                    <a:ext uri="{9D8B030D-6E8A-4147-A177-3AD203B41FA5}">
                      <a16:colId xmlns:a16="http://schemas.microsoft.com/office/drawing/2014/main" val="234994389"/>
                    </a:ext>
                  </a:extLst>
                </a:gridCol>
                <a:gridCol w="2361235">
                  <a:extLst>
                    <a:ext uri="{9D8B030D-6E8A-4147-A177-3AD203B41FA5}">
                      <a16:colId xmlns:a16="http://schemas.microsoft.com/office/drawing/2014/main" val="3166697736"/>
                    </a:ext>
                  </a:extLst>
                </a:gridCol>
              </a:tblGrid>
              <a:tr h="65213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서다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기 위해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가기 위해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373401"/>
                  </a:ext>
                </a:extLst>
              </a:tr>
              <a:tr h="75655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않다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기 위해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먹기 위해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82272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32462" y="5374486"/>
            <a:ext cx="8020138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048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đt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thì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hay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chúng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ta</a:t>
            </a:r>
          </a:p>
          <a:p>
            <a:pPr marL="431800" indent="-3048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‘+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기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12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9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5900" y="575212"/>
            <a:ext cx="10464800" cy="5662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3600" b="1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LUYỆN TẬP1: </a:t>
            </a:r>
            <a:r>
              <a:rPr lang="vi-VN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Hãy áp dụng‘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vi-VN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400" kern="100" dirty="0" err="1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vi-VN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’để hoàn thành những câu sau.</a:t>
            </a:r>
            <a:endParaRPr lang="ko-KR" altLang="ko-KR" sz="2400" kern="1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400" kern="100" dirty="0">
                <a:solidFill>
                  <a:srgbClr val="0000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 </a:t>
            </a:r>
            <a:endParaRPr lang="ko-KR" altLang="ko-KR" sz="2400" kern="100" dirty="0"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나는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아픈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동생</a:t>
            </a:r>
            <a:r>
              <a:rPr lang="en-US" altLang="ko-KR" sz="2400" kern="100" dirty="0">
                <a:solidFill>
                  <a:srgbClr val="C000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          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책을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읽어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줬습니다</a:t>
            </a:r>
            <a:r>
              <a:rPr lang="vi-VN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400" kern="1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Tôi đã đọc sách</a:t>
            </a:r>
            <a:r>
              <a:rPr lang="vi-VN" altLang="ko-KR" sz="2400" kern="100" dirty="0"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vi-VN" altLang="ko-KR" sz="2400" b="1" kern="100" dirty="0">
                <a:solidFill>
                  <a:srgbClr val="C000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vi-VN" altLang="ko-KR" sz="2400" kern="100" dirty="0">
                <a:solidFill>
                  <a:srgbClr val="FF00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e tôi nghe.</a:t>
            </a:r>
            <a:endParaRPr lang="ko-KR" altLang="ko-KR" sz="2400" kern="1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저는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왕명</a:t>
            </a:r>
            <a:r>
              <a:rPr lang="ko-KR" altLang="ko-KR" sz="2400" u="sng" kern="1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씨</a:t>
            </a:r>
            <a:r>
              <a:rPr lang="en-US" altLang="ko-KR" sz="2400" kern="100" dirty="0">
                <a:solidFill>
                  <a:srgbClr val="C000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          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약을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사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줬습니다</a:t>
            </a:r>
            <a:r>
              <a:rPr lang="en-US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왕명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씨</a:t>
            </a:r>
            <a:r>
              <a:rPr lang="en-US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) </a:t>
            </a:r>
            <a:endParaRPr lang="ko-KR" altLang="ko-KR" sz="2400" kern="1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Em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mua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thuốc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00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2400" kern="100" dirty="0">
                <a:solidFill>
                  <a:srgbClr val="FF00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cho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WangMinh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uống</a:t>
            </a:r>
            <a:endParaRPr lang="ko-KR" altLang="ko-KR" sz="24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3. 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나는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                     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파티를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준비했습니다</a:t>
            </a:r>
            <a:r>
              <a:rPr lang="en-US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남자친구</a:t>
            </a:r>
            <a:r>
              <a:rPr lang="en-US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chuẩn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bị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muột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buổi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tiệc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sinh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nhật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dành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cho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bạn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trai</a:t>
            </a:r>
            <a:endParaRPr lang="ko-KR" altLang="ko-KR" sz="24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4. 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세종대왕은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한글을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만들었습니다</a:t>
            </a:r>
            <a:r>
              <a:rPr lang="en-US" altLang="ko-KR" sz="2400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400" kern="1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한자를 못 읽는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사람들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Vua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Sejong đã tạo ra chữ Hàn </a:t>
            </a:r>
            <a:r>
              <a:rPr lang="vi-VN" altLang="ko-KR" sz="2400" kern="1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để </a:t>
            </a:r>
            <a:r>
              <a:rPr lang="vi-VN" altLang="ko-KR" sz="2400" kern="1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cho những người không biết đọc chữ </a:t>
            </a:r>
            <a:r>
              <a:rPr lang="vi-VN" altLang="ko-KR" sz="2400" u="sng" kern="100" dirty="0">
                <a:solidFill>
                  <a:srgbClr val="FFFF00"/>
                </a:solidFill>
                <a:latin typeface="+mj-lt"/>
                <a:ea typeface="HY견명조" panose="02030600000101010101" pitchFamily="18" charset="-127"/>
                <a:cs typeface="Times New Roman" panose="02020603050405020304" pitchFamily="18" charset="0"/>
              </a:rPr>
              <a:t>Hán học</a:t>
            </a:r>
            <a:endParaRPr lang="ko-KR" altLang="ko-KR" sz="2400" kern="1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95283" y="1748306"/>
            <a:ext cx="1326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ko-KR" altLang="ko-KR" sz="2400" u="sng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ko-KR" altLang="ko-KR" sz="24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2280958" y="2736736"/>
            <a:ext cx="1326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u="sng" kern="100" dirty="0"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ko-KR" altLang="ko-KR" sz="2400" u="sng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ko-KR" altLang="ko-KR" sz="24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1238268" y="3706116"/>
            <a:ext cx="2557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ea typeface="HY견명조" panose="02030600000101010101" pitchFamily="18" charset="-127"/>
                <a:cs typeface="Times New Roman" panose="02020603050405020304" pitchFamily="18" charset="0"/>
              </a:rPr>
              <a:t>남자친구를</a:t>
            </a:r>
            <a:r>
              <a:rPr lang="ko-KR" altLang="ko-KR" sz="2400" u="sng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ko-KR" altLang="ko-KR" sz="24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2185708" y="4694546"/>
            <a:ext cx="4423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ea typeface="HY견명조" panose="02030600000101010101" pitchFamily="18" charset="-127"/>
                <a:cs typeface="Times New Roman" panose="02020603050405020304" pitchFamily="18" charset="0"/>
              </a:rPr>
              <a:t>한자를</a:t>
            </a:r>
            <a:r>
              <a:rPr lang="ko-KR" altLang="ko-KR" sz="2400" u="sng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ea typeface="HY견명조" panose="02030600000101010101" pitchFamily="18" charset="-127"/>
                <a:cs typeface="Times New Roman" panose="02020603050405020304" pitchFamily="18" charset="0"/>
              </a:rPr>
              <a:t>못</a:t>
            </a:r>
            <a:r>
              <a:rPr lang="ko-KR" altLang="ko-KR" sz="2400" u="sng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ea typeface="HY견명조" panose="02030600000101010101" pitchFamily="18" charset="-127"/>
                <a:cs typeface="Times New Roman" panose="02020603050405020304" pitchFamily="18" charset="0"/>
              </a:rPr>
              <a:t>읽는</a:t>
            </a:r>
            <a:r>
              <a:rPr lang="ko-KR" altLang="ko-KR" sz="2400" u="sng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ea typeface="HY견명조" panose="02030600000101010101" pitchFamily="18" charset="-127"/>
                <a:cs typeface="Times New Roman" panose="02020603050405020304" pitchFamily="18" charset="0"/>
              </a:rPr>
              <a:t>사람들을</a:t>
            </a:r>
            <a:r>
              <a:rPr lang="ko-KR" altLang="ko-KR" sz="2400" u="sng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ko-KR" altLang="ko-KR" sz="24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8887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3700" y="199702"/>
            <a:ext cx="10426700" cy="6658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LUYỆN TÂP2</a:t>
            </a:r>
            <a:r>
              <a:rPr lang="en-US" altLang="ko-KR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Hãy áp dụng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‘~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기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위해서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’để hoàn thành những câu sau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’.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 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1.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집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사다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저금하다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đang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tiết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kiện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tiền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mua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nhà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000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살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을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를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빼다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/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매일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운동하다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Ngày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nào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cũng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tập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thể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dục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giảm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cân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000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3.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취직하다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영어를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배우다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đang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học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tiếng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anh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làm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57958" y="2301201"/>
            <a:ext cx="500649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집을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사기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저금하고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있습니다</a:t>
            </a:r>
            <a:r>
              <a:rPr lang="en-US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3393" y="4237615"/>
            <a:ext cx="5731056" cy="457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살을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빼기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매일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운동하고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있습니다</a:t>
            </a:r>
            <a:r>
              <a:rPr lang="en-US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3393" y="6067523"/>
            <a:ext cx="5622052" cy="457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취직하기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영어를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배우고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있습니다</a:t>
            </a:r>
            <a:r>
              <a:rPr lang="en-US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446" y="819798"/>
            <a:ext cx="3825780" cy="24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2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40824" y="450265"/>
            <a:ext cx="8077200" cy="596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4.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한국어를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잘하다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텔레비전을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보다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đang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xem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phin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Hàn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nói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tiếng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Hàn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Quốc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cho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tốt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altLang="ko-KR" sz="2400" kern="100" dirty="0">
              <a:solidFill>
                <a:srgbClr val="0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altLang="ko-KR" sz="2400" kern="100" dirty="0">
              <a:solidFill>
                <a:srgbClr val="0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altLang="ko-KR" sz="2400" kern="100" dirty="0">
              <a:solidFill>
                <a:srgbClr val="0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altLang="ko-KR" sz="2400" kern="100" dirty="0">
              <a:solidFill>
                <a:srgbClr val="0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5.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의사가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되다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의과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대학에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다니다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đang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học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trường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Đại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Học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Y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Khoa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trờ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thành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Bác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Sĩ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53524" y="1440777"/>
            <a:ext cx="7795724" cy="457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한국어를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잘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하기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텔레비전을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보고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있습니다</a:t>
            </a:r>
            <a:r>
              <a:rPr lang="en-US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70986" y="5906374"/>
            <a:ext cx="6763390" cy="457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의사가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되기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위해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의과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대학에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다니고</a:t>
            </a:r>
            <a:r>
              <a:rPr lang="ko-KR" altLang="ko-KR" sz="2400" u="sng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있습니다</a:t>
            </a:r>
            <a:r>
              <a:rPr lang="en-US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86" y="2153458"/>
            <a:ext cx="4149725" cy="255652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873" y="2153458"/>
            <a:ext cx="4102589" cy="25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7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569</Words>
  <Application>Microsoft Office PowerPoint</Application>
  <PresentationFormat>와이드스크린</PresentationFormat>
  <Paragraphs>97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HY견명조</vt:lpstr>
      <vt:lpstr>맑은 고딕</vt:lpstr>
      <vt:lpstr>Arial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이 유락</cp:lastModifiedBy>
  <cp:revision>24</cp:revision>
  <dcterms:created xsi:type="dcterms:W3CDTF">2020-06-10T04:37:22Z</dcterms:created>
  <dcterms:modified xsi:type="dcterms:W3CDTF">2020-07-31T09:15:29Z</dcterms:modified>
</cp:coreProperties>
</file>