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5" r:id="rId4"/>
    <p:sldId id="274" r:id="rId5"/>
    <p:sldId id="273" r:id="rId6"/>
    <p:sldId id="272" r:id="rId7"/>
    <p:sldId id="271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82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10123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1904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90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7078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1027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875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605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33308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4092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1274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96214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5F7F7-5EF0-4FD5-B5A8-45ADB89CF191}" type="datetimeFigureOut">
              <a:rPr lang="ko-KR" altLang="en-US" smtClean="0"/>
              <a:t>2020-07-31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3AACF2-C367-43E4-BAB4-B8970648EB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9330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직사각형 4"/>
          <p:cNvSpPr/>
          <p:nvPr/>
        </p:nvSpPr>
        <p:spPr>
          <a:xfrm>
            <a:off x="958850" y="1265535"/>
            <a:ext cx="9201150" cy="4676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48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.[NG</a:t>
            </a:r>
            <a:r>
              <a:rPr lang="vi-VN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Ữ PHÁP</a:t>
            </a:r>
            <a:r>
              <a:rPr lang="en-US" altLang="ko-KR" sz="66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]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/ </a:t>
            </a:r>
            <a:r>
              <a:rPr lang="ko-KR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en-US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~</a:t>
            </a:r>
            <a:r>
              <a:rPr lang="ko-KR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6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endParaRPr lang="ko-KR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6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6600" b="1" kern="100" dirty="0">
              <a:solidFill>
                <a:srgbClr val="C000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8866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42900" y="429346"/>
            <a:ext cx="10744200" cy="5757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ea"/>
              <a:buAutoNum type="circleNumDbPlain"/>
            </a:pPr>
            <a:r>
              <a:rPr lang="ko-KR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 NGH</a:t>
            </a: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ĨA</a:t>
            </a:r>
            <a:endParaRPr lang="ko-KR" altLang="ko-KR" sz="36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‘~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~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 trúc thể hiện ý đồ hay mục đ đ ích thực</a:t>
            </a:r>
            <a:endParaRPr lang="en-US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=(-</a:t>
            </a:r>
            <a:r>
              <a:rPr lang="ko-KR" altLang="ko-KR" sz="28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러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-</a:t>
            </a:r>
            <a:r>
              <a:rPr lang="ko-KR" altLang="ko-KR" sz="2800" b="1" kern="100" dirty="0" err="1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려고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-</a:t>
            </a:r>
            <a:r>
              <a:rPr lang="ko-KR" altLang="ko-KR" sz="2800" b="1" kern="1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고자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8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~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vi-VN" altLang="ko-KR" sz="280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위하여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~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위해서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endParaRPr lang="en-US" altLang="ko-KR" sz="2800" kern="100" dirty="0"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 nhấn mạnh một việc nào đó.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Vì, Để</a:t>
            </a:r>
            <a:r>
              <a:rPr lang="vi-VN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 thay ngữ pháp.  </a:t>
            </a:r>
            <a:endParaRPr lang="en-US" altLang="ko-KR" sz="28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ⓐ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이롭게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함</a:t>
            </a:r>
            <a:r>
              <a:rPr lang="vi-VN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Có ích: </a:t>
            </a:r>
            <a:endParaRPr lang="ko-KR" altLang="ko-KR" sz="28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나라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싸우는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군인이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되고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싶습니다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muốn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trở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người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lính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chiến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đấu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đất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nước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어머니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방을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청소했습니다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3900" y="3848100"/>
            <a:ext cx="3028950" cy="233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87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03200" y="584295"/>
            <a:ext cx="10083800" cy="5625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바탕" panose="02030600000101010101" pitchFamily="18" charset="-127"/>
                <a:cs typeface="Times New Roman" panose="02020603050405020304" pitchFamily="18" charset="0"/>
              </a:rPr>
              <a:t>ⓑ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목적</a:t>
            </a:r>
            <a:r>
              <a:rPr lang="en-US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8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Mục đích. </a:t>
            </a:r>
            <a:endParaRPr lang="en-US" altLang="ko-KR" sz="2800" b="1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b="1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건강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운동을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해야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합니다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 phải tập thể dục để giữ gìn sức khỏe</a:t>
            </a:r>
            <a:endParaRPr lang="en-US" altLang="ko-KR" sz="28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방학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동안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학비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벌기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8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en-US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아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르바이트를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했습니다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thêm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kiếm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tiền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đóng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phí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trong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thời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gian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nghỉ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endParaRPr lang="en-US" altLang="ko-KR" sz="28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800" kern="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시험에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합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격하기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800" kern="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열심히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공부하고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vượt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kỳ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endParaRPr lang="ko-KR" altLang="ko-KR" sz="28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0" y="809625"/>
            <a:ext cx="3829050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16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0314" y="326136"/>
            <a:ext cx="2266967" cy="457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ⓐ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N</a:t>
            </a:r>
            <a:r>
              <a:rPr lang="ko-KR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4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endParaRPr lang="ko-KR" altLang="ko-KR" sz="24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5557662"/>
              </p:ext>
            </p:extLst>
          </p:nvPr>
        </p:nvGraphicFramePr>
        <p:xfrm>
          <a:off x="298362" y="1006378"/>
          <a:ext cx="8243754" cy="1516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09974">
                  <a:extLst>
                    <a:ext uri="{9D8B030D-6E8A-4147-A177-3AD203B41FA5}">
                      <a16:colId xmlns:a16="http://schemas.microsoft.com/office/drawing/2014/main" val="1774438228"/>
                    </a:ext>
                  </a:extLst>
                </a:gridCol>
                <a:gridCol w="1925756">
                  <a:extLst>
                    <a:ext uri="{9D8B030D-6E8A-4147-A177-3AD203B41FA5}">
                      <a16:colId xmlns:a16="http://schemas.microsoft.com/office/drawing/2014/main" val="1638384660"/>
                    </a:ext>
                  </a:extLst>
                </a:gridCol>
                <a:gridCol w="1576178">
                  <a:extLst>
                    <a:ext uri="{9D8B030D-6E8A-4147-A177-3AD203B41FA5}">
                      <a16:colId xmlns:a16="http://schemas.microsoft.com/office/drawing/2014/main" val="2231778716"/>
                    </a:ext>
                  </a:extLst>
                </a:gridCol>
                <a:gridCol w="2331846">
                  <a:extLst>
                    <a:ext uri="{9D8B030D-6E8A-4147-A177-3AD203B41FA5}">
                      <a16:colId xmlns:a16="http://schemas.microsoft.com/office/drawing/2014/main" val="1848100724"/>
                    </a:ext>
                  </a:extLst>
                </a:gridCol>
              </a:tblGrid>
              <a:tr h="75845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친구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Bạn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를 위해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친구를 위해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4265716"/>
                  </a:ext>
                </a:extLst>
              </a:tr>
              <a:tr h="75845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한국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Quốc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을 위해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한국을 위해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067509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243062" y="2577770"/>
            <a:ext cx="7909538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b="1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+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’,</a:t>
            </a: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ta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60314" y="3216412"/>
            <a:ext cx="2184649" cy="457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kern="100" dirty="0">
                <a:solidFill>
                  <a:srgbClr val="0000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바탕" panose="02030600000101010101" pitchFamily="18" charset="-127"/>
                <a:cs typeface="바탕" panose="02030600000101010101" pitchFamily="18" charset="-127"/>
              </a:rPr>
              <a:t>ⓑ</a:t>
            </a: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V</a:t>
            </a:r>
            <a:r>
              <a:rPr lang="ko-KR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400" b="1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endParaRPr lang="ko-KR" altLang="ko-KR" sz="2400" b="1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606809"/>
              </p:ext>
            </p:extLst>
          </p:nvPr>
        </p:nvGraphicFramePr>
        <p:xfrm>
          <a:off x="298362" y="3869914"/>
          <a:ext cx="8243754" cy="1408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98539">
                  <a:extLst>
                    <a:ext uri="{9D8B030D-6E8A-4147-A177-3AD203B41FA5}">
                      <a16:colId xmlns:a16="http://schemas.microsoft.com/office/drawing/2014/main" val="1042075223"/>
                    </a:ext>
                  </a:extLst>
                </a:gridCol>
                <a:gridCol w="1944547">
                  <a:extLst>
                    <a:ext uri="{9D8B030D-6E8A-4147-A177-3AD203B41FA5}">
                      <a16:colId xmlns:a16="http://schemas.microsoft.com/office/drawing/2014/main" val="286768934"/>
                    </a:ext>
                  </a:extLst>
                </a:gridCol>
                <a:gridCol w="1539433">
                  <a:extLst>
                    <a:ext uri="{9D8B030D-6E8A-4147-A177-3AD203B41FA5}">
                      <a16:colId xmlns:a16="http://schemas.microsoft.com/office/drawing/2014/main" val="234994389"/>
                    </a:ext>
                  </a:extLst>
                </a:gridCol>
                <a:gridCol w="2361235">
                  <a:extLst>
                    <a:ext uri="{9D8B030D-6E8A-4147-A177-3AD203B41FA5}">
                      <a16:colId xmlns:a16="http://schemas.microsoft.com/office/drawing/2014/main" val="3166697736"/>
                    </a:ext>
                  </a:extLst>
                </a:gridCol>
              </a:tblGrid>
              <a:tr h="652136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서다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lang="vi-VN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기 위해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가기 위해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8373401"/>
                  </a:ext>
                </a:extLst>
              </a:tr>
              <a:tr h="756552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0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않다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endParaRPr lang="ko-KR" sz="20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기 위해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000" b="0" kern="1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000" b="0" kern="100" dirty="0" err="1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để</a:t>
                      </a:r>
                      <a:endParaRPr lang="ko-KR" sz="2000" b="0" kern="1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000" b="0" kern="100" dirty="0">
                          <a:solidFill>
                            <a:srgbClr val="C000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먹기 위해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31682272"/>
                  </a:ext>
                </a:extLst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132462" y="5374486"/>
            <a:ext cx="8020138" cy="9852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800" indent="-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hay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Phụ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âm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cuối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chúng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ta</a:t>
            </a:r>
          </a:p>
          <a:p>
            <a:pPr marL="431800" indent="-3048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‘+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400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en-US" altLang="ko-KR" sz="24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</a:t>
            </a:r>
            <a:r>
              <a:rPr lang="en-US" altLang="ko-KR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0915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15900" y="575212"/>
            <a:ext cx="10464800" cy="5662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3600" b="1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LUYỆN TẬP1: </a:t>
            </a:r>
            <a:r>
              <a:rPr lang="vi-VN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Hãy áp dụng‘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vi-VN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 err="1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vi-VN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’để hoàn thành những câu sau.</a:t>
            </a:r>
            <a:endParaRPr lang="ko-KR" altLang="ko-KR" sz="2400" kern="1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0000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+mj-lt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나는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아픈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동생</a:t>
            </a:r>
            <a:r>
              <a:rPr lang="en-US" altLang="ko-KR" sz="2400" kern="100" dirty="0">
                <a:solidFill>
                  <a:srgbClr val="C000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책을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읽어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줬습니다</a:t>
            </a:r>
            <a:r>
              <a:rPr lang="vi-VN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vi-VN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Tôi đã đọc sách</a:t>
            </a:r>
            <a:r>
              <a:rPr lang="vi-VN" altLang="ko-KR" sz="2400" kern="100" dirty="0"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b="1" kern="100" dirty="0">
                <a:solidFill>
                  <a:srgbClr val="C000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vi-VN" altLang="ko-KR" sz="2400" kern="100" dirty="0">
                <a:solidFill>
                  <a:srgbClr val="FF00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e tôi nghe.</a:t>
            </a:r>
            <a:endParaRPr lang="ko-KR" altLang="ko-KR" sz="2400" kern="1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저는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왕명</a:t>
            </a:r>
            <a:r>
              <a:rPr lang="ko-KR" altLang="ko-KR" sz="2400" u="sng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씨</a:t>
            </a:r>
            <a:r>
              <a:rPr lang="en-US" altLang="ko-KR" sz="2400" kern="100" dirty="0">
                <a:solidFill>
                  <a:srgbClr val="C000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         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약을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사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줬습니다</a:t>
            </a:r>
            <a:r>
              <a:rPr lang="en-US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왕명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씨</a:t>
            </a:r>
            <a:r>
              <a:rPr lang="en-US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endParaRPr lang="ko-KR" altLang="ko-KR" sz="2400" kern="1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Em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thuốc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00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00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WangMinh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uống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나는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C000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     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파티를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준비했습니다</a:t>
            </a:r>
            <a:r>
              <a:rPr lang="en-US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. (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남자친구</a:t>
            </a:r>
            <a:r>
              <a:rPr lang="en-US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chuẩn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bị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muột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buổi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tiệc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sinh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nhật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trai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세종대왕은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한글을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만들었습니다</a:t>
            </a:r>
            <a:r>
              <a:rPr lang="en-US" altLang="ko-KR" sz="2400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한자를 못 읽는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사람들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Vua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Sejong đã tạo ra chữ Hàn </a:t>
            </a:r>
            <a:r>
              <a:rPr lang="vi-VN" altLang="ko-KR" sz="2400" kern="1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để </a:t>
            </a:r>
            <a:r>
              <a:rPr lang="vi-VN" altLang="ko-KR" sz="2400" kern="100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cho những người không biết đọc chữ </a:t>
            </a:r>
            <a:r>
              <a:rPr lang="vi-VN" altLang="ko-KR" sz="2400" u="sng" kern="100" dirty="0">
                <a:solidFill>
                  <a:srgbClr val="FFFF00"/>
                </a:solidFill>
                <a:latin typeface="+mj-lt"/>
                <a:ea typeface="HY견명조" panose="02030600000101010101" pitchFamily="18" charset="-127"/>
                <a:cs typeface="Times New Roman" panose="02020603050405020304" pitchFamily="18" charset="0"/>
              </a:rPr>
              <a:t>Hán học</a:t>
            </a:r>
            <a:endParaRPr lang="ko-KR" altLang="ko-KR" sz="2400" kern="100" dirty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595283" y="1748306"/>
            <a:ext cx="1326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ko-KR" altLang="ko-KR" sz="2400" u="sng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400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2280958" y="2736736"/>
            <a:ext cx="1326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ko-KR" altLang="ko-KR" sz="2400" u="sng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400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1238268" y="3706116"/>
            <a:ext cx="25571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남자친구를</a:t>
            </a:r>
            <a:r>
              <a:rPr lang="ko-KR" altLang="ko-KR" sz="2400" u="sng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400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2185708" y="4694546"/>
            <a:ext cx="44230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ko-KR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한자를</a:t>
            </a:r>
            <a:r>
              <a:rPr lang="ko-KR" altLang="ko-KR" sz="2400" u="sng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못</a:t>
            </a:r>
            <a:r>
              <a:rPr lang="ko-KR" altLang="ko-KR" sz="2400" u="sng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읽는</a:t>
            </a:r>
            <a:r>
              <a:rPr lang="ko-KR" altLang="ko-KR" sz="2400" u="sng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사람들을</a:t>
            </a:r>
            <a:r>
              <a:rPr lang="ko-KR" altLang="ko-KR" sz="2400" u="sng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400" kern="1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o-KR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8887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393700" y="199702"/>
            <a:ext cx="10426700" cy="6658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3600" b="1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LUYỆN TÂP2</a:t>
            </a:r>
            <a:r>
              <a:rPr lang="en-US" altLang="ko-KR" sz="36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: 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Hãy áp dụng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‘~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기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위해서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’để hoàn thành những câu 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’.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1.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저금하다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kiện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tiền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nhà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을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를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빼다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/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운동하다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Ngày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cũng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tập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thể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dục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giảm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cân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000" kern="100" dirty="0"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취직하다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영어를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배우다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anh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958" y="2301201"/>
            <a:ext cx="5006499" cy="48750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집을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사기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저금하고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3393" y="4237615"/>
            <a:ext cx="5731056" cy="457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살을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빼기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매일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운동하고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3393" y="6067523"/>
            <a:ext cx="5622052" cy="457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취직하기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영어를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배우고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5446" y="819798"/>
            <a:ext cx="3825780" cy="2428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52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>
            <a:alpha val="7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40824" y="450265"/>
            <a:ext cx="8077200" cy="59629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텔레비전을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보다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xem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phin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nói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Quốc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cho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tốt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0000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US" altLang="ko-KR" sz="2400" kern="100" dirty="0">
              <a:solidFill>
                <a:srgbClr val="0000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의사가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되다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/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의과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대학에</a:t>
            </a:r>
            <a:r>
              <a:rPr lang="ko-KR" altLang="ko-KR" sz="2400" kern="100" dirty="0">
                <a:solidFill>
                  <a:srgbClr val="FFFF00"/>
                </a:solidFill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다니다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Tôi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đang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trường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Đại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Y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Khoa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để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trờ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thành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Bác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Sĩ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kern="100" dirty="0">
              <a:solidFill>
                <a:srgbClr val="FFFF00"/>
              </a:solidFill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353524" y="1440777"/>
            <a:ext cx="7795724" cy="457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한국어를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잘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하기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한국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텔레비전을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보고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70986" y="5906374"/>
            <a:ext cx="6763390" cy="457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의사가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되기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위해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의과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대학에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다니고</a:t>
            </a:r>
            <a:r>
              <a:rPr lang="ko-KR" altLang="ko-KR" sz="2400" u="sng" kern="100" dirty="0">
                <a:latin typeface="맑은 고딕" panose="020B0503020000020004" pitchFamily="50" charset="-127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o-KR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있습니다</a:t>
            </a:r>
            <a:r>
              <a:rPr lang="en-US" altLang="ko-KR" sz="2400" u="sng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986" y="2153458"/>
            <a:ext cx="4149725" cy="255652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873" y="2153458"/>
            <a:ext cx="4102589" cy="255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7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569</Words>
  <Application>Microsoft Office PowerPoint</Application>
  <PresentationFormat>와이드스크린</PresentationFormat>
  <Paragraphs>97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2" baseType="lpstr">
      <vt:lpstr>HY견명조</vt:lpstr>
      <vt:lpstr>맑은 고딕</vt:lpstr>
      <vt:lpstr>Arial</vt:lpstr>
      <vt:lpstr>Times New Roman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24</cp:revision>
  <dcterms:created xsi:type="dcterms:W3CDTF">2020-06-10T04:37:22Z</dcterms:created>
  <dcterms:modified xsi:type="dcterms:W3CDTF">2020-07-31T09:15:29Z</dcterms:modified>
</cp:coreProperties>
</file>