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6" r:id="rId4"/>
    <p:sldId id="267" r:id="rId5"/>
    <p:sldId id="268" r:id="rId6"/>
    <p:sldId id="269" r:id="rId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82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FFAD0-F9A9-411E-B512-82E4D3A32B63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08EDF-9C08-4EDA-9D37-3A04090329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274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FFAD0-F9A9-411E-B512-82E4D3A32B63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08EDF-9C08-4EDA-9D37-3A04090329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8343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FFAD0-F9A9-411E-B512-82E4D3A32B63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08EDF-9C08-4EDA-9D37-3A04090329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0382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FFAD0-F9A9-411E-B512-82E4D3A32B63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08EDF-9C08-4EDA-9D37-3A04090329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5831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FFAD0-F9A9-411E-B512-82E4D3A32B63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08EDF-9C08-4EDA-9D37-3A04090329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238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FFAD0-F9A9-411E-B512-82E4D3A32B63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08EDF-9C08-4EDA-9D37-3A04090329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5130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FFAD0-F9A9-411E-B512-82E4D3A32B63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08EDF-9C08-4EDA-9D37-3A04090329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0320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FFAD0-F9A9-411E-B512-82E4D3A32B63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08EDF-9C08-4EDA-9D37-3A04090329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651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FFAD0-F9A9-411E-B512-82E4D3A32B63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08EDF-9C08-4EDA-9D37-3A04090329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9369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FFAD0-F9A9-411E-B512-82E4D3A32B63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08EDF-9C08-4EDA-9D37-3A04090329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0091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FFAD0-F9A9-411E-B512-82E4D3A32B63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08EDF-9C08-4EDA-9D37-3A04090329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1010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8FFAD0-F9A9-411E-B512-82E4D3A32B63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A08EDF-9C08-4EDA-9D37-3A04090329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7393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085850" y="1085850"/>
            <a:ext cx="7375861" cy="3484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33. NG</a:t>
            </a:r>
            <a:r>
              <a:rPr lang="vi-VN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Ữ PHÁP</a:t>
            </a:r>
            <a:endParaRPr lang="en-US" altLang="ko-KR" sz="6600" b="1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kern="100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~</a:t>
            </a:r>
            <a:r>
              <a:rPr lang="ko-KR" altLang="ko-KR" sz="6600" b="1" kern="100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지만</a:t>
            </a:r>
            <a:endParaRPr lang="ko-KR" altLang="ko-KR" sz="6600" b="1" kern="100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1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ko-KR" altLang="ko-KR" sz="6600" b="0" i="0" u="none" strike="noStrike" kern="1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4559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28600" y="283932"/>
            <a:ext cx="11493500" cy="1578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6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①</a:t>
            </a:r>
            <a:r>
              <a:rPr lang="ko-KR" altLang="ko-KR" sz="36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6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 NGH</a:t>
            </a:r>
            <a:r>
              <a:rPr lang="en-US" altLang="ko-KR" sz="36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ĨA</a:t>
            </a:r>
            <a:endParaRPr lang="ko-KR" altLang="ko-KR" sz="36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b="1" kern="100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지만</a:t>
            </a:r>
            <a:r>
              <a:rPr lang="en-US" altLang="ko-KR" sz="2400" b="1" kern="100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vi-VN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ĩ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tố liên kết với động từ, tính từ, danh từ thể hiện </a:t>
            </a:r>
            <a:r>
              <a:rPr lang="vi-VN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vế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trước đối lập với vế sau : </a:t>
            </a:r>
            <a:r>
              <a:rPr lang="vi-VN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28600" y="2080478"/>
            <a:ext cx="8445500" cy="39718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해물탕은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맵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지만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삼계탕은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안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매워요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Món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lẩu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hải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sản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cay,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nhưng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món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gà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hầm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Sâm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lại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cay.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우리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언니는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키가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크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지만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키가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작아요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Chị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của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cao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nhưng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thì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thấp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한국어가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어렵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지만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열심히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공부할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거예요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Tiếng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rất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khó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nhưng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sẽ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cố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gắng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비가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왔지만</a:t>
            </a:r>
            <a:r>
              <a:rPr lang="ko-KR" altLang="ko-KR" sz="2400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산에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올라갔습니다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</a:t>
            </a: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ời mưa </a:t>
            </a:r>
            <a:r>
              <a:rPr lang="vi-VN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nhưng</a:t>
            </a: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tôi vẫn leo núi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2100" y="1701800"/>
            <a:ext cx="3487737" cy="316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509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35732" y="199352"/>
            <a:ext cx="2954335" cy="6851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600" b="1" kern="100" dirty="0">
                <a:latin typeface="맑은 고딕" panose="020B0503020000020004" pitchFamily="50" charset="-127"/>
                <a:ea typeface="바탕" panose="02030600000101010101" pitchFamily="18" charset="-127"/>
                <a:cs typeface="바탕" panose="02030600000101010101" pitchFamily="18" charset="-127"/>
              </a:rPr>
              <a:t>②</a:t>
            </a:r>
            <a:r>
              <a:rPr lang="en-US" altLang="ko-KR" sz="3600" b="1" kern="100" dirty="0">
                <a:latin typeface="맑은 고딕" panose="020B0503020000020004" pitchFamily="50" charset="-127"/>
                <a:ea typeface="바탕" panose="02030600000101010101" pitchFamily="18" charset="-127"/>
                <a:cs typeface="바탕" panose="02030600000101010101" pitchFamily="18" charset="-127"/>
              </a:rPr>
              <a:t> </a:t>
            </a:r>
            <a:r>
              <a:rPr lang="en-US" altLang="ko-KR" sz="36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Hình</a:t>
            </a:r>
            <a:r>
              <a:rPr lang="en-US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6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</a:t>
            </a:r>
            <a:r>
              <a:rPr lang="vi-VN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ức</a:t>
            </a:r>
            <a:endParaRPr lang="ko-KR" altLang="ko-KR" sz="3600" b="1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19064" y="999009"/>
            <a:ext cx="25828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b="1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ⓐ</a:t>
            </a:r>
            <a:r>
              <a:rPr lang="ko-KR" altLang="ko-KR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ko-KR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altLang="ko-KR" sz="2400" b="1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ừ</a:t>
            </a:r>
            <a:r>
              <a:rPr lang="en-US" altLang="ko-KR" sz="2400" b="1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+ </a:t>
            </a:r>
            <a:r>
              <a:rPr lang="ko-KR" altLang="ko-KR" sz="2400" b="1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지만</a:t>
            </a:r>
            <a:endParaRPr lang="ko-KR" altLang="en-US" sz="2400" b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4374313"/>
              </p:ext>
            </p:extLst>
          </p:nvPr>
        </p:nvGraphicFramePr>
        <p:xfrm>
          <a:off x="228704" y="1535048"/>
          <a:ext cx="7441990" cy="1684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86283">
                  <a:extLst>
                    <a:ext uri="{9D8B030D-6E8A-4147-A177-3AD203B41FA5}">
                      <a16:colId xmlns:a16="http://schemas.microsoft.com/office/drawing/2014/main" val="857331294"/>
                    </a:ext>
                  </a:extLst>
                </a:gridCol>
                <a:gridCol w="1056817">
                  <a:extLst>
                    <a:ext uri="{9D8B030D-6E8A-4147-A177-3AD203B41FA5}">
                      <a16:colId xmlns:a16="http://schemas.microsoft.com/office/drawing/2014/main" val="2681911727"/>
                    </a:ext>
                  </a:extLst>
                </a:gridCol>
                <a:gridCol w="1372434">
                  <a:extLst>
                    <a:ext uri="{9D8B030D-6E8A-4147-A177-3AD203B41FA5}">
                      <a16:colId xmlns:a16="http://schemas.microsoft.com/office/drawing/2014/main" val="1329535948"/>
                    </a:ext>
                  </a:extLst>
                </a:gridCol>
                <a:gridCol w="2226456">
                  <a:extLst>
                    <a:ext uri="{9D8B030D-6E8A-4147-A177-3AD203B41FA5}">
                      <a16:colId xmlns:a16="http://schemas.microsoft.com/office/drawing/2014/main" val="2370662068"/>
                    </a:ext>
                  </a:extLst>
                </a:gridCol>
              </a:tblGrid>
              <a:tr h="84203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크다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지만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nhưng</a:t>
                      </a:r>
                      <a:endParaRPr lang="ko-KR" sz="2000" b="0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크지만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Nhưng 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2085672"/>
                  </a:ext>
                </a:extLst>
              </a:tr>
              <a:tr h="84203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작다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Nhỏ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지만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nhưng</a:t>
                      </a:r>
                      <a:endParaRPr lang="ko-KR" sz="2000" b="0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작지만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Nhưng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Nhỏ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3285727"/>
                  </a:ext>
                </a:extLst>
              </a:tr>
            </a:tbl>
          </a:graphicData>
        </a:graphic>
      </p:graphicFrame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7859690"/>
              </p:ext>
            </p:extLst>
          </p:nvPr>
        </p:nvGraphicFramePr>
        <p:xfrm>
          <a:off x="228704" y="4094216"/>
          <a:ext cx="7410346" cy="17281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33571">
                  <a:extLst>
                    <a:ext uri="{9D8B030D-6E8A-4147-A177-3AD203B41FA5}">
                      <a16:colId xmlns:a16="http://schemas.microsoft.com/office/drawing/2014/main" val="1309401376"/>
                    </a:ext>
                  </a:extLst>
                </a:gridCol>
                <a:gridCol w="1095375">
                  <a:extLst>
                    <a:ext uri="{9D8B030D-6E8A-4147-A177-3AD203B41FA5}">
                      <a16:colId xmlns:a16="http://schemas.microsoft.com/office/drawing/2014/main" val="3740921441"/>
                    </a:ext>
                  </a:extLst>
                </a:gridCol>
                <a:gridCol w="1352550">
                  <a:extLst>
                    <a:ext uri="{9D8B030D-6E8A-4147-A177-3AD203B41FA5}">
                      <a16:colId xmlns:a16="http://schemas.microsoft.com/office/drawing/2014/main" val="3243494794"/>
                    </a:ext>
                  </a:extLst>
                </a:gridCol>
                <a:gridCol w="2228850">
                  <a:extLst>
                    <a:ext uri="{9D8B030D-6E8A-4147-A177-3AD203B41FA5}">
                      <a16:colId xmlns:a16="http://schemas.microsoft.com/office/drawing/2014/main" val="3050007289"/>
                    </a:ext>
                  </a:extLst>
                </a:gridCol>
              </a:tblGrid>
              <a:tr h="864087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가다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지만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nhưng</a:t>
                      </a:r>
                      <a:endParaRPr lang="ko-KR" sz="2000" b="0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가지만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Nhưng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5950709"/>
                  </a:ext>
                </a:extLst>
              </a:tr>
              <a:tr h="864087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먹다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지만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nhưng</a:t>
                      </a:r>
                      <a:endParaRPr lang="ko-KR" sz="2000" b="0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먹지만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Nhưng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3181163"/>
                  </a:ext>
                </a:extLst>
              </a:tr>
            </a:tbl>
          </a:graphicData>
        </a:graphic>
      </p:graphicFrame>
      <p:sp>
        <p:nvSpPr>
          <p:cNvPr id="6" name="직사각형 5"/>
          <p:cNvSpPr/>
          <p:nvPr/>
        </p:nvSpPr>
        <p:spPr>
          <a:xfrm>
            <a:off x="190815" y="3606712"/>
            <a:ext cx="2666789" cy="457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ⓑ</a:t>
            </a:r>
            <a:r>
              <a:rPr lang="ko-KR" altLang="ko-KR" sz="24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ko-KR" sz="24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ko-KR" sz="24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ko-KR" altLang="ko-KR" sz="24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지만</a:t>
            </a:r>
            <a:endParaRPr lang="ko-KR" altLang="ko-KR" sz="2400" b="1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81068" y="5822391"/>
            <a:ext cx="103710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</a:rPr>
              <a:t>· </a:t>
            </a:r>
            <a:r>
              <a:rPr lang="en-US" altLang="ko-KR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</a:rPr>
              <a:t>Động</a:t>
            </a:r>
            <a:r>
              <a:rPr lang="en-US" altLang="ko-KR" sz="24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</a:rPr>
              <a:t> </a:t>
            </a:r>
            <a:r>
              <a:rPr lang="en-US" altLang="ko-KR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</a:rPr>
              <a:t>từ</a:t>
            </a:r>
            <a:r>
              <a:rPr lang="en-US" altLang="ko-KR" sz="24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</a:rPr>
              <a:t>, </a:t>
            </a:r>
            <a:r>
              <a:rPr lang="en-US" altLang="ko-KR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</a:rPr>
              <a:t>tính</a:t>
            </a:r>
            <a:r>
              <a:rPr lang="en-US" altLang="ko-KR" sz="24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</a:rPr>
              <a:t> </a:t>
            </a:r>
            <a:r>
              <a:rPr lang="en-US" altLang="ko-KR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</a:rPr>
              <a:t>từ</a:t>
            </a:r>
            <a:r>
              <a:rPr lang="en-US" altLang="ko-KR" sz="24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</a:rPr>
              <a:t> </a:t>
            </a:r>
            <a:r>
              <a:rPr lang="en-US" altLang="ko-KR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</a:rPr>
              <a:t>có</a:t>
            </a:r>
            <a:r>
              <a:rPr lang="en-US" altLang="ko-KR" sz="24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</a:rPr>
              <a:t> </a:t>
            </a:r>
            <a:r>
              <a:rPr lang="en-US" altLang="ko-KR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</a:rPr>
              <a:t>phụ</a:t>
            </a:r>
            <a:r>
              <a:rPr lang="en-US" altLang="ko-KR" sz="24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</a:rPr>
              <a:t> </a:t>
            </a:r>
            <a:r>
              <a:rPr lang="en-US" altLang="ko-KR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</a:rPr>
              <a:t>âm</a:t>
            </a:r>
            <a:r>
              <a:rPr lang="en-US" altLang="ko-KR" sz="24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</a:rPr>
              <a:t> </a:t>
            </a:r>
            <a:r>
              <a:rPr lang="en-US" altLang="ko-KR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</a:rPr>
              <a:t>cuối</a:t>
            </a:r>
            <a:r>
              <a:rPr lang="en-US" altLang="ko-KR" sz="24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</a:rPr>
              <a:t> hay </a:t>
            </a:r>
            <a:r>
              <a:rPr lang="en-US" altLang="ko-KR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</a:rPr>
              <a:t>không</a:t>
            </a:r>
            <a:r>
              <a:rPr lang="en-US" altLang="ko-KR" sz="24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</a:rPr>
              <a:t> </a:t>
            </a:r>
          </a:p>
          <a:p>
            <a:r>
              <a:rPr lang="en-US" altLang="ko-KR" sz="24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</a:rPr>
              <a:t>  </a:t>
            </a:r>
            <a:r>
              <a:rPr lang="en-US" altLang="ko-KR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</a:rPr>
              <a:t>có</a:t>
            </a:r>
            <a:r>
              <a:rPr lang="en-US" altLang="ko-KR" sz="24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</a:rPr>
              <a:t> </a:t>
            </a:r>
            <a:r>
              <a:rPr lang="en-US" altLang="ko-KR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</a:rPr>
              <a:t>phụ</a:t>
            </a:r>
            <a:r>
              <a:rPr lang="en-US" altLang="ko-KR" sz="24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</a:rPr>
              <a:t> </a:t>
            </a:r>
            <a:r>
              <a:rPr lang="en-US" altLang="ko-KR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</a:rPr>
              <a:t>âm</a:t>
            </a:r>
            <a:r>
              <a:rPr lang="en-US" altLang="ko-KR" sz="24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</a:rPr>
              <a:t> </a:t>
            </a:r>
            <a:r>
              <a:rPr lang="en-US" altLang="ko-KR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</a:rPr>
              <a:t>cuối</a:t>
            </a:r>
            <a:r>
              <a:rPr lang="en-US" altLang="ko-KR" sz="24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</a:rPr>
              <a:t> </a:t>
            </a:r>
            <a:r>
              <a:rPr lang="en-US" altLang="ko-KR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</a:rPr>
              <a:t>đều</a:t>
            </a:r>
            <a:r>
              <a:rPr lang="en-US" altLang="ko-KR" sz="24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</a:rPr>
              <a:t> </a:t>
            </a:r>
            <a:r>
              <a:rPr lang="en-US" altLang="ko-KR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</a:rPr>
              <a:t>kết</a:t>
            </a:r>
            <a:r>
              <a:rPr lang="en-US" altLang="ko-KR" sz="24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</a:rPr>
              <a:t> </a:t>
            </a:r>
            <a:r>
              <a:rPr lang="en-US" altLang="ko-KR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</a:rPr>
              <a:t>hợp</a:t>
            </a:r>
            <a:r>
              <a:rPr lang="en-US" altLang="ko-KR" sz="24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</a:rPr>
              <a:t> </a:t>
            </a:r>
            <a:r>
              <a:rPr lang="en-US" altLang="ko-KR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</a:rPr>
              <a:t>với</a:t>
            </a:r>
            <a:r>
              <a:rPr lang="en-US" altLang="ko-KR" sz="24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</a:rPr>
              <a:t>‘</a:t>
            </a:r>
            <a:r>
              <a:rPr lang="ko-KR" altLang="ko-KR" sz="24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지만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301512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42900" y="351752"/>
            <a:ext cx="3106356" cy="457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Danh</a:t>
            </a:r>
            <a:r>
              <a:rPr lang="en-US" altLang="ko-KR" sz="24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4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+ </a:t>
            </a:r>
            <a:r>
              <a:rPr lang="ko-KR" altLang="ko-KR" sz="2400" b="1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지만</a:t>
            </a:r>
            <a:endParaRPr lang="ko-KR" altLang="ko-KR" sz="2400" b="1" kern="100" dirty="0">
              <a:solidFill>
                <a:srgbClr val="C000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7678785"/>
              </p:ext>
            </p:extLst>
          </p:nvPr>
        </p:nvGraphicFramePr>
        <p:xfrm>
          <a:off x="342899" y="1124425"/>
          <a:ext cx="8210791" cy="23434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91060">
                  <a:extLst>
                    <a:ext uri="{9D8B030D-6E8A-4147-A177-3AD203B41FA5}">
                      <a16:colId xmlns:a16="http://schemas.microsoft.com/office/drawing/2014/main" val="2447604877"/>
                    </a:ext>
                  </a:extLst>
                </a:gridCol>
                <a:gridCol w="1217502">
                  <a:extLst>
                    <a:ext uri="{9D8B030D-6E8A-4147-A177-3AD203B41FA5}">
                      <a16:colId xmlns:a16="http://schemas.microsoft.com/office/drawing/2014/main" val="534407982"/>
                    </a:ext>
                  </a:extLst>
                </a:gridCol>
                <a:gridCol w="1448136">
                  <a:extLst>
                    <a:ext uri="{9D8B030D-6E8A-4147-A177-3AD203B41FA5}">
                      <a16:colId xmlns:a16="http://schemas.microsoft.com/office/drawing/2014/main" val="2426080085"/>
                    </a:ext>
                  </a:extLst>
                </a:gridCol>
                <a:gridCol w="2854093">
                  <a:extLst>
                    <a:ext uri="{9D8B030D-6E8A-4147-A177-3AD203B41FA5}">
                      <a16:colId xmlns:a16="http://schemas.microsoft.com/office/drawing/2014/main" val="3839590180"/>
                    </a:ext>
                  </a:extLst>
                </a:gridCol>
              </a:tblGrid>
              <a:tr h="140680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간호사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지만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nhưng</a:t>
                      </a:r>
                      <a:endParaRPr lang="ko-KR" sz="2000" b="0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간호사지만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간호사이지만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Nhưng </a:t>
                      </a:r>
                      <a:r>
                        <a:rPr lang="ko-KR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ㅣ</a:t>
                      </a: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à 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088159"/>
                  </a:ext>
                </a:extLst>
              </a:tr>
              <a:tr h="936594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사람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</a:t>
                      </a: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ười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이지만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nhưng</a:t>
                      </a:r>
                      <a:endParaRPr lang="ko-KR" sz="2000" b="0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사람이지만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Nhưng</a:t>
                      </a:r>
                      <a:r>
                        <a:rPr lang="ko-KR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ㅣ</a:t>
                      </a: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à 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</a:t>
                      </a: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ười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0950756"/>
                  </a:ext>
                </a:extLst>
              </a:tr>
            </a:tbl>
          </a:graphicData>
        </a:graphic>
      </p:graphicFrame>
      <p:sp>
        <p:nvSpPr>
          <p:cNvPr id="4" name="직사각형 3"/>
          <p:cNvSpPr/>
          <p:nvPr/>
        </p:nvSpPr>
        <p:spPr>
          <a:xfrm>
            <a:off x="342900" y="3467829"/>
            <a:ext cx="9131300" cy="2478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b="1" kern="100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※</a:t>
            </a:r>
            <a:r>
              <a:rPr lang="en-US" altLang="ko-KR" sz="2400" b="1" kern="100" dirty="0" err="1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Với</a:t>
            </a:r>
            <a:r>
              <a:rPr lang="en-US" altLang="ko-KR" sz="2400" b="1" kern="100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danh</a:t>
            </a:r>
            <a:r>
              <a:rPr lang="en-US" altLang="ko-KR" sz="2400" b="1" kern="100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tình</a:t>
            </a:r>
            <a:r>
              <a:rPr lang="en-US" altLang="ko-KR" sz="2400" b="1" kern="100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thường</a:t>
            </a:r>
            <a:r>
              <a:rPr lang="en-US" altLang="ko-KR" sz="2400" b="1" kern="100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b="1" kern="100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được</a:t>
            </a:r>
            <a:r>
              <a:rPr lang="en-US" altLang="ko-KR" sz="2400" b="1" kern="100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dùng</a:t>
            </a:r>
            <a:r>
              <a:rPr lang="en-US" altLang="ko-KR" sz="2400" b="1" kern="100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trong</a:t>
            </a:r>
            <a:r>
              <a:rPr lang="en-US" altLang="ko-KR" sz="2400" b="1" kern="100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tính</a:t>
            </a:r>
            <a:r>
              <a:rPr lang="en-US" altLang="ko-KR" sz="2400" b="1" kern="100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nghi</a:t>
            </a:r>
            <a:r>
              <a:rPr lang="en-US" altLang="ko-KR" sz="2400" b="1" kern="100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thức</a:t>
            </a:r>
            <a:endParaRPr lang="ko-KR" altLang="ko-KR" sz="2400" kern="100" dirty="0">
              <a:solidFill>
                <a:srgbClr val="9900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b="1" kern="100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※</a:t>
            </a:r>
            <a:r>
              <a:rPr lang="en-US" altLang="ko-KR" sz="2400" b="1" kern="100" dirty="0" err="1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Vế</a:t>
            </a:r>
            <a:r>
              <a:rPr lang="en-US" altLang="ko-KR" sz="2400" b="1" kern="100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trước</a:t>
            </a:r>
            <a:r>
              <a:rPr lang="en-US" altLang="ko-KR" sz="2400" b="1" kern="100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</a:t>
            </a:r>
            <a:r>
              <a:rPr lang="en-US" altLang="ko-KR" sz="2400" b="1" kern="100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vế</a:t>
            </a:r>
            <a:r>
              <a:rPr lang="en-US" altLang="ko-KR" sz="2400" b="1" kern="100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b="1" kern="100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b="1" kern="100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thể</a:t>
            </a:r>
            <a:r>
              <a:rPr lang="en-US" altLang="ko-KR" sz="2400" b="1" kern="100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cùng</a:t>
            </a:r>
            <a:r>
              <a:rPr lang="en-US" altLang="ko-KR" sz="2400" b="1" kern="100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chung</a:t>
            </a:r>
            <a:r>
              <a:rPr lang="en-US" altLang="ko-KR" sz="2400" b="1" kern="100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b="1" kern="100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khác</a:t>
            </a:r>
            <a:r>
              <a:rPr lang="en-US" altLang="ko-KR" sz="2400" b="1" kern="100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chủ</a:t>
            </a:r>
            <a:r>
              <a:rPr lang="en-US" altLang="ko-KR" sz="2400" b="1" kern="100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ngữ</a:t>
            </a:r>
            <a:r>
              <a:rPr lang="en-US" altLang="ko-KR" sz="2400" b="1" kern="100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2400" kern="100" dirty="0">
              <a:solidFill>
                <a:srgbClr val="9900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b="1" kern="100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※</a:t>
            </a:r>
            <a:r>
              <a:rPr lang="en-US" altLang="ko-KR" sz="2400" b="1" kern="100" dirty="0" err="1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quá</a:t>
            </a:r>
            <a:r>
              <a:rPr lang="en-US" altLang="ko-KR" sz="2400" b="1" kern="100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khứ</a:t>
            </a:r>
            <a:r>
              <a:rPr lang="en-US" altLang="ko-KR" sz="2400" b="1" kern="100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thì</a:t>
            </a:r>
            <a:r>
              <a:rPr lang="en-US" altLang="ko-KR" sz="2400" b="1" kern="100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‘</a:t>
            </a:r>
            <a:r>
              <a:rPr lang="ko-KR" altLang="ko-KR" sz="2400" b="1" kern="100" dirty="0" err="1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았</a:t>
            </a:r>
            <a:r>
              <a:rPr lang="en-US" altLang="ko-KR" sz="2400" b="1" kern="100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400" b="1" kern="100" dirty="0" err="1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었</a:t>
            </a:r>
            <a:r>
              <a:rPr lang="en-US" altLang="ko-KR" sz="2400" b="1" kern="100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 </a:t>
            </a:r>
            <a:r>
              <a:rPr lang="en-US" altLang="ko-KR" sz="2400" b="1" kern="100" dirty="0" err="1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đứng</a:t>
            </a:r>
            <a:r>
              <a:rPr lang="en-US" altLang="ko-KR" sz="2400" b="1" kern="100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trước</a:t>
            </a:r>
            <a:r>
              <a:rPr lang="en-US" altLang="ko-KR" sz="2400" b="1" kern="100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b="1" kern="100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지만</a:t>
            </a:r>
            <a:r>
              <a:rPr lang="en-US" altLang="ko-KR" sz="2400" b="1" kern="100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</a:t>
            </a:r>
            <a:r>
              <a:rPr lang="en-US" altLang="ko-KR" sz="2400" b="1" kern="100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b="1" kern="100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, </a:t>
            </a:r>
            <a:r>
              <a:rPr lang="en-US" altLang="ko-KR" sz="2400" b="1" kern="100" dirty="0" err="1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tương</a:t>
            </a:r>
            <a:r>
              <a:rPr lang="en-US" altLang="ko-KR" sz="2400" b="1" kern="100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lai</a:t>
            </a:r>
            <a:r>
              <a:rPr lang="en-US" altLang="ko-KR" sz="2400" b="1" kern="100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ko-KR" altLang="ko-KR" sz="2400" b="1" kern="100" dirty="0" err="1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겠</a:t>
            </a:r>
            <a:r>
              <a:rPr lang="en-US" altLang="ko-KR" sz="2400" b="1" kern="100" dirty="0">
                <a:solidFill>
                  <a:srgbClr val="99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‘(0)</a:t>
            </a:r>
            <a:endParaRPr lang="ko-KR" altLang="ko-KR" sz="2400" kern="100" dirty="0">
              <a:solidFill>
                <a:srgbClr val="9900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468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04800" y="267071"/>
            <a:ext cx="10985500" cy="1339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TẬP1</a:t>
            </a:r>
            <a:r>
              <a:rPr lang="en-US" altLang="ko-KR" sz="3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en-US" altLang="ko-KR" sz="3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3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áp</a:t>
            </a:r>
            <a:r>
              <a:rPr lang="en-US" altLang="ko-KR" sz="3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dụng</a:t>
            </a:r>
            <a:r>
              <a:rPr lang="en-US" altLang="ko-KR" sz="36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‘~</a:t>
            </a:r>
            <a:r>
              <a:rPr lang="ko-KR" altLang="ko-KR" sz="36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지만</a:t>
            </a:r>
            <a:r>
              <a:rPr lang="en-US" altLang="ko-KR" sz="36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6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36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6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hoàn</a:t>
            </a:r>
            <a:r>
              <a:rPr lang="en-US" altLang="ko-KR" sz="36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6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thành</a:t>
            </a:r>
            <a:r>
              <a:rPr lang="en-US" altLang="ko-KR" sz="36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6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những</a:t>
            </a:r>
            <a:r>
              <a:rPr lang="en-US" altLang="ko-KR" sz="36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6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câu</a:t>
            </a:r>
            <a:r>
              <a:rPr lang="en-US" altLang="ko-KR" sz="36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6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36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36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-101600" y="1925791"/>
            <a:ext cx="10007600" cy="4469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2425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1.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디자인은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너무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비싸요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예쁘다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52425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Mình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thấy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kiểu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cách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thì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đẹp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đắt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quá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15240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 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2. </a:t>
            </a:r>
            <a:r>
              <a:rPr lang="ko-KR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뚜안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씨는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성격이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안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좋아요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잘생겼다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15240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Anh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tuấn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tuy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đẹp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trai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tính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tình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lại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tốt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685800" indent="-30480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3.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새집이어서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ko-KR" sz="2400" kern="100" dirty="0">
              <a:latin typeface="맑은 고딕" panose="020B0503020000020004" pitchFamily="50" charset="-127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30480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화장실이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하나라서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불편해요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깨끗하다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685800" indent="-30480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sạch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hơi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685800" indent="-30480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4.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약을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잘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안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낫네요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먹었다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685800" indent="-30480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Mình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uống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thuốc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vẫn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chưa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khỏi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791803" y="1893000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예쁘지만</a:t>
            </a:r>
            <a:endParaRPr lang="ko-KR" altLang="en-US" sz="2400" dirty="0"/>
          </a:p>
        </p:txBody>
      </p:sp>
      <p:sp>
        <p:nvSpPr>
          <p:cNvPr id="5" name="직사각형 4"/>
          <p:cNvSpPr/>
          <p:nvPr/>
        </p:nvSpPr>
        <p:spPr>
          <a:xfrm>
            <a:off x="3749108" y="2418602"/>
            <a:ext cx="10374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nhưng</a:t>
            </a:r>
            <a:endParaRPr lang="ko-KR" altLang="en-US" sz="2400" dirty="0"/>
          </a:p>
        </p:txBody>
      </p:sp>
      <p:sp>
        <p:nvSpPr>
          <p:cNvPr id="6" name="직사각형 5"/>
          <p:cNvSpPr/>
          <p:nvPr/>
        </p:nvSpPr>
        <p:spPr>
          <a:xfrm>
            <a:off x="1932023" y="2891842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잘생겼지만</a:t>
            </a:r>
            <a:endParaRPr lang="ko-KR" altLang="en-US" sz="2400" dirty="0"/>
          </a:p>
        </p:txBody>
      </p:sp>
      <p:sp>
        <p:nvSpPr>
          <p:cNvPr id="7" name="직사각형 6"/>
          <p:cNvSpPr/>
          <p:nvPr/>
        </p:nvSpPr>
        <p:spPr>
          <a:xfrm>
            <a:off x="3963812" y="3396228"/>
            <a:ext cx="10374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nhưng</a:t>
            </a:r>
            <a:endParaRPr lang="ko-KR" altLang="en-US" sz="2400" dirty="0"/>
          </a:p>
        </p:txBody>
      </p:sp>
      <p:sp>
        <p:nvSpPr>
          <p:cNvPr id="8" name="직사각형 7"/>
          <p:cNvSpPr/>
          <p:nvPr/>
        </p:nvSpPr>
        <p:spPr>
          <a:xfrm>
            <a:off x="2630967" y="4876836"/>
            <a:ext cx="10374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nhưng</a:t>
            </a:r>
            <a:endParaRPr lang="ko-KR" altLang="en-US" sz="2400" dirty="0"/>
          </a:p>
        </p:txBody>
      </p:sp>
      <p:sp>
        <p:nvSpPr>
          <p:cNvPr id="9" name="직사각형 8"/>
          <p:cNvSpPr/>
          <p:nvPr/>
        </p:nvSpPr>
        <p:spPr>
          <a:xfrm>
            <a:off x="2816947" y="5863449"/>
            <a:ext cx="10374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nhưng</a:t>
            </a:r>
            <a:endParaRPr lang="ko-KR" altLang="en-US" sz="2400" dirty="0"/>
          </a:p>
        </p:txBody>
      </p:sp>
      <p:sp>
        <p:nvSpPr>
          <p:cNvPr id="10" name="직사각형 9"/>
          <p:cNvSpPr/>
          <p:nvPr/>
        </p:nvSpPr>
        <p:spPr>
          <a:xfrm>
            <a:off x="1309824" y="5348142"/>
            <a:ext cx="14029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b="1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먹었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지만</a:t>
            </a:r>
            <a:endParaRPr lang="ko-KR" altLang="en-US" sz="2400" dirty="0"/>
          </a:p>
        </p:txBody>
      </p:sp>
      <p:sp>
        <p:nvSpPr>
          <p:cNvPr id="11" name="직사각형 10"/>
          <p:cNvSpPr/>
          <p:nvPr/>
        </p:nvSpPr>
        <p:spPr>
          <a:xfrm>
            <a:off x="2287925" y="3878648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깨끗하지만</a:t>
            </a:r>
            <a:endParaRPr lang="ko-KR" altLang="en-US" sz="2400" dirty="0"/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0737" y="3910385"/>
            <a:ext cx="1982347" cy="278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814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01600" y="317490"/>
            <a:ext cx="10628132" cy="5761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3048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TẬP2:</a:t>
            </a:r>
          </a:p>
          <a:p>
            <a:pPr marL="685800" indent="-304800" algn="just">
              <a:lnSpc>
                <a:spcPct val="107000"/>
              </a:lnSpc>
              <a:spcAft>
                <a:spcPts val="800"/>
              </a:spcAft>
            </a:pPr>
            <a:endParaRPr lang="ko-KR" altLang="ko-KR" sz="3600" b="1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그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식당은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분위기가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좋아요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식당은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음식이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맛이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없어요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Bầu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khí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ở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nhà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hang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đó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tốt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ở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nhà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hang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đó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món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ăn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ngon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2.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마이클은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바빠요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마이클은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제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숙제를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도와줬어요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Maichael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bận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Maichael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</a:t>
            </a: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úp tôi làm bài tập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endParaRPr lang="ko-KR" altLang="ko-KR" sz="1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29970" y="2673129"/>
            <a:ext cx="8493031" cy="9576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2425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그</a:t>
            </a:r>
            <a:r>
              <a:rPr lang="ko-KR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식당은</a:t>
            </a:r>
            <a:r>
              <a:rPr lang="ko-KR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분위기가</a:t>
            </a:r>
            <a:r>
              <a:rPr lang="ko-KR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좋지만</a:t>
            </a:r>
            <a:r>
              <a:rPr lang="ko-KR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음식이</a:t>
            </a:r>
            <a:r>
              <a:rPr lang="ko-KR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맛이</a:t>
            </a:r>
            <a:r>
              <a:rPr lang="ko-KR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없어요</a:t>
            </a:r>
            <a:r>
              <a:rPr lang="en-US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Bầu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khí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ở 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nhà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hang 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đó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tốt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nhưng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món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ăn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lại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ngon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785504" y="4669912"/>
            <a:ext cx="6083717" cy="9576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마이클은</a:t>
            </a:r>
            <a:r>
              <a:rPr lang="ko-KR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바쁘지만</a:t>
            </a:r>
            <a:r>
              <a:rPr lang="ko-KR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제</a:t>
            </a:r>
            <a:r>
              <a:rPr lang="ko-KR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숙제를</a:t>
            </a:r>
            <a:r>
              <a:rPr lang="ko-KR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도와줬어요</a:t>
            </a:r>
            <a:r>
              <a:rPr lang="en-US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Maichael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bận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nhưng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</a:t>
            </a:r>
            <a:r>
              <a:rPr lang="vi-VN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úp tôi làm bài tập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5064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500</Words>
  <Application>Microsoft Office PowerPoint</Application>
  <PresentationFormat>와이드스크린</PresentationFormat>
  <Paragraphs>106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1" baseType="lpstr">
      <vt:lpstr>HY견명조</vt:lpstr>
      <vt:lpstr>맑은 고딕</vt:lpstr>
      <vt:lpstr>Arial</vt:lpstr>
      <vt:lpstr>Times New Roman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이 유락</cp:lastModifiedBy>
  <cp:revision>11</cp:revision>
  <dcterms:created xsi:type="dcterms:W3CDTF">2020-07-06T23:57:14Z</dcterms:created>
  <dcterms:modified xsi:type="dcterms:W3CDTF">2020-07-24T09:23:49Z</dcterms:modified>
</cp:coreProperties>
</file>