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70" r:id="rId6"/>
    <p:sldId id="271" r:id="rId7"/>
    <p:sldId id="267" r:id="rId8"/>
    <p:sldId id="269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82" y="2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77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665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15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254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97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337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378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24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0342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24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80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srgbClr val="FFFFFF">
                  <a:alpha val="80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FFFFFF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FFFFFF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13149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rgbClr val="FFFF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8200AA-8DFF-44C2-A940-444E3EA8F2B5}" type="datetimeFigureOut">
              <a:rPr kumimoji="0" lang="ko-KR" altLang="en-US" sz="95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alpha val="80000"/>
                  </a:prst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2020-07-03</a:t>
            </a:fld>
            <a:endParaRPr kumimoji="0" lang="ko-KR" altLang="en-US" sz="950" b="0" i="0" u="none" strike="noStrike" kern="1200" cap="none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950" b="0" i="0" u="none" strike="noStrike" kern="1200" cap="all" spc="0" normalizeH="0" baseline="0" noProof="0">
              <a:ln>
                <a:noFill/>
              </a:ln>
              <a:solidFill>
                <a:prstClr val="black">
                  <a:alpha val="80000"/>
                </a:prst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pPr marL="0" marR="0" lvl="0" indent="0" algn="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992B61-811A-4C4B-94B9-32C26AA2E4DF}" type="slidenum">
              <a:rPr kumimoji="0" lang="ko-KR" altLang="en-US" sz="10300" b="0" i="0" u="none" strike="noStrike" kern="1200" cap="none" spc="0" normalizeH="0" baseline="0" noProof="0" smtClean="0">
                <a:ln>
                  <a:noFill/>
                </a:ln>
                <a:solidFill>
                  <a:srgbClr val="50B4C8">
                    <a:alpha val="25000"/>
                  </a:srgbClr>
                </a:solidFill>
                <a:effectLst/>
                <a:uLnTx/>
                <a:uFillTx/>
                <a:latin typeface="Calibri Light" panose="020F0302020204030204"/>
                <a:ea typeface="맑은 고딕" panose="020B0503020000020004" pitchFamily="50" charset="-127"/>
                <a:cs typeface="+mn-cs"/>
              </a:rPr>
              <a:pPr marL="0" marR="0" lvl="0" indent="0" algn="r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ko-KR" altLang="en-US" sz="10300" b="0" i="0" u="none" strike="noStrike" kern="1200" cap="none" spc="0" normalizeH="0" baseline="0" noProof="0">
              <a:ln>
                <a:noFill/>
              </a:ln>
              <a:solidFill>
                <a:srgbClr val="50B4C8">
                  <a:alpha val="25000"/>
                </a:srgbClr>
              </a:solidFill>
              <a:effectLst/>
              <a:uLnTx/>
              <a:uFillTx/>
              <a:latin typeface="Calibri Light" panose="020F03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757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1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00" y="180000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33450" y="1085850"/>
            <a:ext cx="9421124" cy="3486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11.</a:t>
            </a:r>
            <a:r>
              <a:rPr lang="vi-VN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[</a:t>
            </a:r>
            <a:r>
              <a:rPr lang="en-US" altLang="ko-KR" sz="6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NGỮ PHÁP]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66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6600" b="1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en-US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6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ㅂ니다</a:t>
            </a:r>
            <a:r>
              <a:rPr lang="ko-KR" altLang="ko-KR" sz="6600" b="1" kern="1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66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6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66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596900" y="729251"/>
            <a:ext cx="9042400" cy="3634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①</a:t>
            </a:r>
            <a:r>
              <a:rPr lang="ko-KR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 NGH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ĨA: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3600" b="1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>
                <a:solidFill>
                  <a:srgbClr val="C000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800" kern="100" dirty="0">
                <a:latin typeface="Times New Roman" panose="02020603050405020304" pitchFamily="18" charset="0"/>
                <a:ea typeface="바탕" panose="02030600000101010101" pitchFamily="18" charset="-127"/>
                <a:cs typeface="Times New Roman" panose="02020603050405020304" pitchFamily="18" charset="0"/>
              </a:rPr>
              <a:t>–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en-US" altLang="ko-KR" sz="28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 thuật về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nghiêm</a:t>
            </a:r>
            <a:r>
              <a:rPr lang="en-US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ko-KR" sz="2800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 dùng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ở những cuộc hơp, phỏng vấn, thuyết trình, sử dụng </a:t>
            </a:r>
            <a:endParaRPr lang="ko-KR" altLang="ko-KR" sz="2800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800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thức nghi vấn như 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‘-(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ㅂ니까</a:t>
            </a:r>
            <a:r>
              <a:rPr lang="en-US" altLang="ko-KR" sz="28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sz="2800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602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647700" y="1020253"/>
            <a:ext cx="6096000" cy="493981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질문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있습니까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Còn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có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ạ?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없습니다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còn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hỏi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khác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한국의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산은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아름답습니다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Núi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Quốc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đẹp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법학을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공부합니다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học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bên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ngành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Luật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10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쉬는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시간입니다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ời gian nghỉ trong 10 phút.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81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431800" y="495300"/>
            <a:ext cx="4800599" cy="639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sz="3600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바탕" panose="02030600000101010101" pitchFamily="18" charset="-127"/>
                <a:cs typeface="바탕" panose="02030600000101010101" pitchFamily="18" charset="-127"/>
              </a:rPr>
              <a:t>②</a:t>
            </a: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HÌNH TH</a:t>
            </a:r>
            <a:r>
              <a:rPr lang="vi-VN" altLang="ko-KR" sz="3600" b="1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ỨC</a:t>
            </a:r>
            <a:endParaRPr lang="ko-KR" altLang="ko-KR" sz="3600" b="1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962742"/>
              </p:ext>
            </p:extLst>
          </p:nvPr>
        </p:nvGraphicFramePr>
        <p:xfrm>
          <a:off x="431801" y="1625600"/>
          <a:ext cx="8496299" cy="2680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0144">
                  <a:extLst>
                    <a:ext uri="{9D8B030D-6E8A-4147-A177-3AD203B41FA5}">
                      <a16:colId xmlns:a16="http://schemas.microsoft.com/office/drawing/2014/main" val="2725087332"/>
                    </a:ext>
                  </a:extLst>
                </a:gridCol>
                <a:gridCol w="1459801">
                  <a:extLst>
                    <a:ext uri="{9D8B030D-6E8A-4147-A177-3AD203B41FA5}">
                      <a16:colId xmlns:a16="http://schemas.microsoft.com/office/drawing/2014/main" val="101543964"/>
                    </a:ext>
                  </a:extLst>
                </a:gridCol>
                <a:gridCol w="2540566">
                  <a:extLst>
                    <a:ext uri="{9D8B030D-6E8A-4147-A177-3AD203B41FA5}">
                      <a16:colId xmlns:a16="http://schemas.microsoft.com/office/drawing/2014/main" val="3332896222"/>
                    </a:ext>
                  </a:extLst>
                </a:gridCol>
                <a:gridCol w="1815788">
                  <a:extLst>
                    <a:ext uri="{9D8B030D-6E8A-4147-A177-3AD203B41FA5}">
                      <a16:colId xmlns:a16="http://schemas.microsoft.com/office/drawing/2014/main" val="2703881861"/>
                    </a:ext>
                  </a:extLst>
                </a:gridCol>
              </a:tblGrid>
              <a:tr h="8933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Không có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갑니다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464916"/>
                  </a:ext>
                </a:extLst>
              </a:tr>
              <a:tr h="8933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có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습니다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먹습니다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664905"/>
                  </a:ext>
                </a:extLst>
              </a:tr>
              <a:tr h="8933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Loại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bỏ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phụ âm cuối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‘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ㄹ</a:t>
                      </a: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’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만들다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+</a:t>
                      </a:r>
                      <a:r>
                        <a:rPr lang="ko-KR" sz="2400" b="0" kern="100" dirty="0">
                          <a:solidFill>
                            <a:srgbClr val="C000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  <a:endParaRPr lang="ko-KR" sz="2400" b="0" kern="100" dirty="0">
                        <a:solidFill>
                          <a:srgbClr val="C000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 </a:t>
                      </a:r>
                      <a:r>
                        <a:rPr lang="ko-KR" sz="24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만듭니다</a:t>
                      </a:r>
                      <a:endParaRPr lang="ko-KR" sz="2400" b="0" kern="100" dirty="0">
                        <a:solidFill>
                          <a:schemeClr val="tx1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603374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431800" y="4479252"/>
            <a:ext cx="8618950" cy="4572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·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có phụ âm cuối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습니다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Không có phụ âm cuối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+</a:t>
            </a:r>
            <a:r>
              <a:rPr lang="ko-KR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ㅂ니다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’. </a:t>
            </a: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06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59088" y="199352"/>
            <a:ext cx="11222998" cy="1340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altLang="ko-KR" sz="3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404363"/>
              </p:ext>
            </p:extLst>
          </p:nvPr>
        </p:nvGraphicFramePr>
        <p:xfrm>
          <a:off x="422277" y="1062566"/>
          <a:ext cx="8331198" cy="5597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734">
                  <a:extLst>
                    <a:ext uri="{9D8B030D-6E8A-4147-A177-3AD203B41FA5}">
                      <a16:colId xmlns:a16="http://schemas.microsoft.com/office/drawing/2014/main" val="1458826171"/>
                    </a:ext>
                  </a:extLst>
                </a:gridCol>
                <a:gridCol w="1389139">
                  <a:extLst>
                    <a:ext uri="{9D8B030D-6E8A-4147-A177-3AD203B41FA5}">
                      <a16:colId xmlns:a16="http://schemas.microsoft.com/office/drawing/2014/main" val="463641189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3880215807"/>
                    </a:ext>
                  </a:extLst>
                </a:gridCol>
                <a:gridCol w="1191883">
                  <a:extLst>
                    <a:ext uri="{9D8B030D-6E8A-4147-A177-3AD203B41FA5}">
                      <a16:colId xmlns:a16="http://schemas.microsoft.com/office/drawing/2014/main" val="229400876"/>
                    </a:ext>
                  </a:extLst>
                </a:gridCol>
                <a:gridCol w="1555234">
                  <a:extLst>
                    <a:ext uri="{9D8B030D-6E8A-4147-A177-3AD203B41FA5}">
                      <a16:colId xmlns:a16="http://schemas.microsoft.com/office/drawing/2014/main" val="4187509739"/>
                    </a:ext>
                  </a:extLst>
                </a:gridCol>
                <a:gridCol w="1462933">
                  <a:extLst>
                    <a:ext uri="{9D8B030D-6E8A-4147-A177-3AD203B41FA5}">
                      <a16:colId xmlns:a16="http://schemas.microsoft.com/office/drawing/2014/main" val="1187534854"/>
                    </a:ext>
                  </a:extLst>
                </a:gridCol>
              </a:tblGrid>
              <a:tr h="5414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altLang="ko-KR" sz="2200" b="1" kern="1200" baseline="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endParaRPr lang="ko-KR" alt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Tính</a:t>
                      </a:r>
                      <a:endParaRPr lang="en-US" altLang="ko-KR" sz="22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endParaRPr lang="ko-KR" alt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263248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가다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갑니다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갑니까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크다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큽니다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큽니까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9091792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공부하다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Học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공부합니다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공부합니까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Nhỏ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작습니까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935345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Ăn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먹습니까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춥다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Lạnh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춥습니다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춥습니까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9880294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입다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Mặc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입습니다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입습니까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덥다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Nóng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err="1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덛습니다</a:t>
                      </a:r>
                      <a:endParaRPr lang="ko-KR" altLang="en-US" sz="2200" dirty="0">
                        <a:solidFill>
                          <a:srgbClr val="C00000"/>
                        </a:solidFill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 err="1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덛습니까</a:t>
                      </a:r>
                      <a:endParaRPr lang="ko-KR" altLang="en-US" sz="2200" dirty="0">
                        <a:solidFill>
                          <a:srgbClr val="C00000"/>
                        </a:solidFill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8018313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걷다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vi-VN" altLang="ko-KR" sz="2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ước </a:t>
                      </a:r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đi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걷습니다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걷습니까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길다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Dài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깁니다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깁니까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6001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71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59088" y="199352"/>
            <a:ext cx="11222998" cy="1340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TẬP1: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altLang="ko-KR" sz="3600" b="1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873184"/>
              </p:ext>
            </p:extLst>
          </p:nvPr>
        </p:nvGraphicFramePr>
        <p:xfrm>
          <a:off x="422277" y="1062566"/>
          <a:ext cx="8693148" cy="5597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655">
                  <a:extLst>
                    <a:ext uri="{9D8B030D-6E8A-4147-A177-3AD203B41FA5}">
                      <a16:colId xmlns:a16="http://schemas.microsoft.com/office/drawing/2014/main" val="1458826171"/>
                    </a:ext>
                  </a:extLst>
                </a:gridCol>
                <a:gridCol w="1484218">
                  <a:extLst>
                    <a:ext uri="{9D8B030D-6E8A-4147-A177-3AD203B41FA5}">
                      <a16:colId xmlns:a16="http://schemas.microsoft.com/office/drawing/2014/main" val="463641189"/>
                    </a:ext>
                  </a:extLst>
                </a:gridCol>
                <a:gridCol w="1346473">
                  <a:extLst>
                    <a:ext uri="{9D8B030D-6E8A-4147-A177-3AD203B41FA5}">
                      <a16:colId xmlns:a16="http://schemas.microsoft.com/office/drawing/2014/main" val="3880215807"/>
                    </a:ext>
                  </a:extLst>
                </a:gridCol>
                <a:gridCol w="1283685">
                  <a:extLst>
                    <a:ext uri="{9D8B030D-6E8A-4147-A177-3AD203B41FA5}">
                      <a16:colId xmlns:a16="http://schemas.microsoft.com/office/drawing/2014/main" val="229400876"/>
                    </a:ext>
                  </a:extLst>
                </a:gridCol>
                <a:gridCol w="1532267">
                  <a:extLst>
                    <a:ext uri="{9D8B030D-6E8A-4147-A177-3AD203B41FA5}">
                      <a16:colId xmlns:a16="http://schemas.microsoft.com/office/drawing/2014/main" val="4187509739"/>
                    </a:ext>
                  </a:extLst>
                </a:gridCol>
                <a:gridCol w="1847850">
                  <a:extLst>
                    <a:ext uri="{9D8B030D-6E8A-4147-A177-3AD203B41FA5}">
                      <a16:colId xmlns:a16="http://schemas.microsoft.com/office/drawing/2014/main" val="1187534854"/>
                    </a:ext>
                  </a:extLst>
                </a:gridCol>
              </a:tblGrid>
              <a:tr h="54146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altLang="ko-KR" sz="2200" b="1" kern="1200" baseline="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endParaRPr lang="ko-KR" alt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Tính</a:t>
                      </a:r>
                      <a:endParaRPr lang="en-US" altLang="ko-KR" sz="2200" b="1" kern="1200" dirty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 latinLnBrk="1"/>
                      <a:r>
                        <a:rPr lang="en-US" altLang="ko-KR" sz="22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Từ</a:t>
                      </a:r>
                      <a:endParaRPr lang="ko-KR" altLang="en-US" sz="2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스</a:t>
                      </a:r>
                      <a:r>
                        <a:rPr lang="en-US" altLang="ko-KR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)</a:t>
                      </a:r>
                      <a:r>
                        <a:rPr lang="ko-KR" altLang="en-US" sz="2200" b="0" dirty="0">
                          <a:solidFill>
                            <a:schemeClr val="tx1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ㅂ니까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263248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듣다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nghe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듣습니다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듣습니까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많다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Nhiều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많습니다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많습니까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9091792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만들다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làm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만듭니다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만듭니까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어렵다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Khó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어렵습니다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어렵습니까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935345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알다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Biết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압니다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압니까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쉽다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Dễ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쉽니다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쉽니까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9880294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쉬다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Nghỉ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쉽니다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쉽니까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재미있다</a:t>
                      </a:r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재미있습니다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재미있습니까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18018313"/>
                  </a:ext>
                </a:extLst>
              </a:tr>
              <a:tr h="9345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읽다</a:t>
                      </a:r>
                      <a:endParaRPr lang="en-US" altLang="ko-KR" sz="2200" dirty="0"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/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Đọc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읽습니까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재미없다</a:t>
                      </a:r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altLang="ko-KR" sz="22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22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vui</a:t>
                      </a:r>
                      <a:endParaRPr lang="ko-KR" altLang="en-US" sz="2200" dirty="0">
                        <a:latin typeface="Times New Roman" panose="02020603050405020304" pitchFamily="18" charset="0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재미없습니다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200" dirty="0">
                          <a:solidFill>
                            <a:srgbClr val="C00000"/>
                          </a:solidFill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재미없습니까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6001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154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20700" y="567271"/>
            <a:ext cx="9982200" cy="6061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3600" b="1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LUYỆN TẬP2: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Hãy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hoàn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thành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những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sau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với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đuôi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trần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thuật</a:t>
            </a:r>
            <a:endParaRPr lang="en-US" altLang="ko-KR" sz="2400" kern="100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‘-(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ㅂ니다</a:t>
            </a:r>
            <a:r>
              <a:rPr lang="en-US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학교에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Bây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ờ tôi đang đến Trường.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2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노래를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알다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biết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rất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nhiều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bài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hát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của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Hàn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한국은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여름에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아주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덥다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Ở Hàn Quốc rất nóng vào mùa hè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4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저는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보통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밤에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음악을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thường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nghe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nhạc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vào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ban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đêm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367812" y="2230219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갑니다</a:t>
            </a: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4095318" y="3219360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압니다</a:t>
            </a:r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3701247" y="4221482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덥습니다</a:t>
            </a:r>
            <a:endParaRPr lang="ko-KR" altLang="en-US" sz="2400" dirty="0"/>
          </a:p>
        </p:txBody>
      </p:sp>
      <p:sp>
        <p:nvSpPr>
          <p:cNvPr id="6" name="직사각형 5"/>
          <p:cNvSpPr/>
          <p:nvPr/>
        </p:nvSpPr>
        <p:spPr>
          <a:xfrm>
            <a:off x="4158818" y="519886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듣습니다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47865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9900" y="298512"/>
            <a:ext cx="8902700" cy="65594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3600" b="1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LUYỆN TẬP3: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Hãy hoàn thành những câu đối thoại sau 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với đuôi trần thuật và câu nghi vấn</a:t>
            </a:r>
            <a:r>
              <a:rPr lang="en-US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en-US" altLang="ko-KR" sz="2400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-(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vi-VN" altLang="ko-KR" sz="24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 err="1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ㅂ니다</a:t>
            </a:r>
            <a:r>
              <a:rPr lang="vi-VN" altLang="ko-KR" sz="24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/ -(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스</a:t>
            </a:r>
            <a:r>
              <a:rPr lang="vi-VN" altLang="ko-KR" sz="24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ko-KR" altLang="ko-KR" sz="2400" b="1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ㅂ니까</a:t>
            </a:r>
            <a:r>
              <a:rPr lang="vi-VN" altLang="ko-KR" sz="2400" b="1" kern="100" dirty="0"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en-US" altLang="ko-KR" sz="2400" b="1" kern="100" dirty="0"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4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1.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오다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  /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M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ưa nhiều lắm ạ?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비가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많이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Vâng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m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ưa rất nhiều</a:t>
            </a:r>
            <a:r>
              <a:rPr lang="en-US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2"/>
            </a:pP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바쁘다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  /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Bây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gi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ờ có bận không ạ?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아니요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안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    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207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ạ,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không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bận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ạ.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07000"/>
              </a:lnSpc>
              <a:spcAft>
                <a:spcPts val="800"/>
              </a:spcAft>
              <a:buAutoNum type="arabicPeriod" startAt="3"/>
            </a:pPr>
            <a:r>
              <a:rPr lang="ko-KR" altLang="en-US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지금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어디에서</a:t>
            </a:r>
            <a:r>
              <a:rPr lang="ko-KR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(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살다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)</a:t>
            </a:r>
            <a:r>
              <a:rPr lang="en-US" altLang="ko-KR" sz="2400" kern="100" dirty="0">
                <a:solidFill>
                  <a:srgbClr val="FFFF00"/>
                </a:solidFill>
                <a:latin typeface="맑은 고딕" panose="020B0503020000020004" pitchFamily="50" charset="-127"/>
                <a:cs typeface="Times New Roman" panose="02020603050405020304" pitchFamily="18" charset="0"/>
              </a:rPr>
              <a:t> /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Anh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sống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ở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đâu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ạ?</a:t>
            </a:r>
            <a:endParaRPr lang="en-US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기숙사에서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             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207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Tôi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sz="2400" kern="100" dirty="0" err="1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đang</a:t>
            </a:r>
            <a:r>
              <a:rPr lang="en-US" altLang="ko-KR" sz="2400" kern="100" dirty="0">
                <a:solidFill>
                  <a:srgbClr val="FFFF00"/>
                </a:solidFill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vi-VN" altLang="ko-KR" sz="2400" kern="100" dirty="0">
                <a:solidFill>
                  <a:srgbClr val="FFFF00"/>
                </a:solidFill>
                <a:ea typeface="HY견명조" panose="02030600000101010101" pitchFamily="18" charset="-127"/>
                <a:cs typeface="Times New Roman" panose="02020603050405020304" pitchFamily="18" charset="0"/>
              </a:rPr>
              <a:t>ở trong kỹ túc xã ạ.</a:t>
            </a:r>
            <a:endParaRPr lang="ko-KR" altLang="ko-KR" sz="2400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marL="720725"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 </a:t>
            </a:r>
            <a:endParaRPr lang="ko-KR" altLang="ko-KR" sz="1200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777197" y="1954381"/>
            <a:ext cx="1313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옵니까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3257117" y="243470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옵니다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123483" y="3444633"/>
            <a:ext cx="1620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바쁩니까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853397" y="3935743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바쁩니다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481412" y="4910958"/>
            <a:ext cx="13131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삽니까</a:t>
            </a:r>
            <a:r>
              <a:rPr lang="en-US" altLang="ko-KR" sz="2400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?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969185" y="5410723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ko-KR" sz="2400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삽니다</a:t>
            </a:r>
            <a:endParaRPr lang="ko-KR" altLang="en-US" sz="2400" dirty="0">
              <a:latin typeface="HY견명조" panose="02030600000101010101" pitchFamily="18" charset="-127"/>
              <a:ea typeface="HY견명조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042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3_메트로폴리탄">
  <a:themeElements>
    <a:clrScheme name="메트로폴리탄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메트로폴리탄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메트로폴리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538</Words>
  <Application>Microsoft Office PowerPoint</Application>
  <PresentationFormat>와이드스크린</PresentationFormat>
  <Paragraphs>167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HY견명조</vt:lpstr>
      <vt:lpstr>맑은 고딕</vt:lpstr>
      <vt:lpstr>Arial</vt:lpstr>
      <vt:lpstr>Calibri Light</vt:lpstr>
      <vt:lpstr>Times New Roman</vt:lpstr>
      <vt:lpstr>3_메트로폴리탄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이 유락</cp:lastModifiedBy>
  <cp:revision>20</cp:revision>
  <dcterms:created xsi:type="dcterms:W3CDTF">2020-06-16T07:30:50Z</dcterms:created>
  <dcterms:modified xsi:type="dcterms:W3CDTF">2020-07-03T00:35:09Z</dcterms:modified>
</cp:coreProperties>
</file>