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  <p:sldId id="261" r:id="rId4"/>
    <p:sldId id="262" r:id="rId5"/>
    <p:sldId id="270" r:id="rId6"/>
    <p:sldId id="271" r:id="rId7"/>
    <p:sldId id="267" r:id="rId8"/>
    <p:sldId id="269" r:id="rId9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82" y="2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7677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6652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1157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3254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9976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3376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378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0245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0342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2405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13149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rgbClr val="FFFF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7571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1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33450" y="1085850"/>
            <a:ext cx="9421124" cy="34867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11.</a:t>
            </a:r>
            <a:r>
              <a:rPr lang="vi-VN" altLang="ko-KR" sz="6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[</a:t>
            </a:r>
            <a:r>
              <a:rPr lang="en-US" altLang="ko-KR" sz="6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NGỮ PHÁP]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66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–</a:t>
            </a:r>
            <a:r>
              <a:rPr lang="en-US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스</a:t>
            </a:r>
            <a:r>
              <a:rPr lang="en-US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ㅂ니다</a:t>
            </a:r>
            <a:r>
              <a:rPr lang="ko-KR" altLang="ko-KR" sz="66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o-KR" altLang="ko-KR" sz="66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6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661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596900" y="729251"/>
            <a:ext cx="9042400" cy="36349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①</a:t>
            </a:r>
            <a:r>
              <a:rPr lang="ko-KR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 NGH</a:t>
            </a: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ĨA: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36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en-US" altLang="ko-KR" sz="28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–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스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ㅂ니다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ường thuật về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o-KR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nghiêm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vi-VN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ường dùng </a:t>
            </a:r>
            <a:endParaRPr lang="ko-KR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những cuộc hơp, phỏng vấn, thuyết trình, sử dụng </a:t>
            </a:r>
            <a:endParaRPr lang="ko-KR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thức nghi vấn như 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‘-(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스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ㅂ니까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602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647700" y="1020253"/>
            <a:ext cx="6096000" cy="493981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질문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있습니까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Còn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câu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hỏi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nào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ạ?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아니요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없습니다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còn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câu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hỏi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nào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khác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ạ.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한국의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산은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아름답습니다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Núi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ở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Quốc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rất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đẹp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법학을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공부합니다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bên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ngành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Luật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10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분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간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쉬는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시간입니다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</a:t>
            </a:r>
            <a:r>
              <a:rPr lang="vi-VN" altLang="ko-KR" sz="2400" kern="100" dirty="0">
                <a:solidFill>
                  <a:srgbClr val="FFFF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ời gian nghỉ trong 10 phút.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819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31800" y="495300"/>
            <a:ext cx="4800599" cy="639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600" b="1" kern="100" dirty="0">
                <a:solidFill>
                  <a:srgbClr val="FFFF00"/>
                </a:solidFill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②</a:t>
            </a: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HÌNH TH</a:t>
            </a:r>
            <a:r>
              <a:rPr lang="vi-VN" altLang="ko-KR" sz="3600" b="1" kern="100" dirty="0">
                <a:solidFill>
                  <a:srgbClr val="FFFF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ỨC</a:t>
            </a:r>
            <a:endParaRPr lang="ko-KR" altLang="ko-KR" sz="3600" b="1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9962742"/>
              </p:ext>
            </p:extLst>
          </p:nvPr>
        </p:nvGraphicFramePr>
        <p:xfrm>
          <a:off x="431801" y="1625600"/>
          <a:ext cx="8496299" cy="26801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80144">
                  <a:extLst>
                    <a:ext uri="{9D8B030D-6E8A-4147-A177-3AD203B41FA5}">
                      <a16:colId xmlns:a16="http://schemas.microsoft.com/office/drawing/2014/main" val="2725087332"/>
                    </a:ext>
                  </a:extLst>
                </a:gridCol>
                <a:gridCol w="1459801">
                  <a:extLst>
                    <a:ext uri="{9D8B030D-6E8A-4147-A177-3AD203B41FA5}">
                      <a16:colId xmlns:a16="http://schemas.microsoft.com/office/drawing/2014/main" val="101543964"/>
                    </a:ext>
                  </a:extLst>
                </a:gridCol>
                <a:gridCol w="2540566">
                  <a:extLst>
                    <a:ext uri="{9D8B030D-6E8A-4147-A177-3AD203B41FA5}">
                      <a16:colId xmlns:a16="http://schemas.microsoft.com/office/drawing/2014/main" val="3332896222"/>
                    </a:ext>
                  </a:extLst>
                </a:gridCol>
                <a:gridCol w="1815788">
                  <a:extLst>
                    <a:ext uri="{9D8B030D-6E8A-4147-A177-3AD203B41FA5}">
                      <a16:colId xmlns:a16="http://schemas.microsoft.com/office/drawing/2014/main" val="2703881861"/>
                    </a:ext>
                  </a:extLst>
                </a:gridCol>
              </a:tblGrid>
              <a:tr h="893394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Không có 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phụ âm cuối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가다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 +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ㅂ니다</a:t>
                      </a:r>
                      <a:endParaRPr lang="ko-KR" sz="24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 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갑니다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8464916"/>
                  </a:ext>
                </a:extLst>
              </a:tr>
              <a:tr h="893394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có 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phụ âm cuối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먹다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 +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습니다</a:t>
                      </a:r>
                      <a:endParaRPr lang="ko-KR" sz="24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 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먹습니다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0664905"/>
                  </a:ext>
                </a:extLst>
              </a:tr>
              <a:tr h="893394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bỏ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phụ âm cuối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‘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ㄹ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’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만들다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 +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ㅂ니다</a:t>
                      </a:r>
                      <a:endParaRPr lang="ko-KR" sz="24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 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만듭니다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8603374"/>
                  </a:ext>
                </a:extLst>
              </a:tr>
            </a:tbl>
          </a:graphicData>
        </a:graphic>
      </p:graphicFrame>
      <p:sp>
        <p:nvSpPr>
          <p:cNvPr id="6" name="직사각형 5"/>
          <p:cNvSpPr/>
          <p:nvPr/>
        </p:nvSpPr>
        <p:spPr>
          <a:xfrm>
            <a:off x="431800" y="4479252"/>
            <a:ext cx="8618950" cy="457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vi-VN" altLang="ko-KR" sz="2400" kern="100" dirty="0">
                <a:solidFill>
                  <a:srgbClr val="FFFF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có phụ âm cuối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+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습니다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vi-VN" altLang="ko-KR" sz="2400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solidFill>
                  <a:srgbClr val="FFFF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Không có phụ âm cuối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+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ㅂ니다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’.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806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259088" y="199352"/>
            <a:ext cx="11222998" cy="1340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TẬP1: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altLang="ko-KR" sz="3600" b="1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9404363"/>
              </p:ext>
            </p:extLst>
          </p:nvPr>
        </p:nvGraphicFramePr>
        <p:xfrm>
          <a:off x="422277" y="1062566"/>
          <a:ext cx="8331198" cy="55976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3734">
                  <a:extLst>
                    <a:ext uri="{9D8B030D-6E8A-4147-A177-3AD203B41FA5}">
                      <a16:colId xmlns:a16="http://schemas.microsoft.com/office/drawing/2014/main" val="1458826171"/>
                    </a:ext>
                  </a:extLst>
                </a:gridCol>
                <a:gridCol w="1389139">
                  <a:extLst>
                    <a:ext uri="{9D8B030D-6E8A-4147-A177-3AD203B41FA5}">
                      <a16:colId xmlns:a16="http://schemas.microsoft.com/office/drawing/2014/main" val="463641189"/>
                    </a:ext>
                  </a:extLst>
                </a:gridCol>
                <a:gridCol w="1438275">
                  <a:extLst>
                    <a:ext uri="{9D8B030D-6E8A-4147-A177-3AD203B41FA5}">
                      <a16:colId xmlns:a16="http://schemas.microsoft.com/office/drawing/2014/main" val="3880215807"/>
                    </a:ext>
                  </a:extLst>
                </a:gridCol>
                <a:gridCol w="1191883">
                  <a:extLst>
                    <a:ext uri="{9D8B030D-6E8A-4147-A177-3AD203B41FA5}">
                      <a16:colId xmlns:a16="http://schemas.microsoft.com/office/drawing/2014/main" val="229400876"/>
                    </a:ext>
                  </a:extLst>
                </a:gridCol>
                <a:gridCol w="1555234">
                  <a:extLst>
                    <a:ext uri="{9D8B030D-6E8A-4147-A177-3AD203B41FA5}">
                      <a16:colId xmlns:a16="http://schemas.microsoft.com/office/drawing/2014/main" val="4187509739"/>
                    </a:ext>
                  </a:extLst>
                </a:gridCol>
                <a:gridCol w="1462933">
                  <a:extLst>
                    <a:ext uri="{9D8B030D-6E8A-4147-A177-3AD203B41FA5}">
                      <a16:colId xmlns:a16="http://schemas.microsoft.com/office/drawing/2014/main" val="1187534854"/>
                    </a:ext>
                  </a:extLst>
                </a:gridCol>
              </a:tblGrid>
              <a:tr h="54146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altLang="ko-KR" sz="2200" b="1" kern="1200" baseline="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22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Từ</a:t>
                      </a:r>
                      <a:endParaRPr lang="ko-KR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0" dirty="0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(</a:t>
                      </a:r>
                      <a:r>
                        <a:rPr lang="ko-KR" altLang="en-US" sz="2200" b="0" dirty="0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스</a:t>
                      </a:r>
                      <a:r>
                        <a:rPr lang="en-US" altLang="ko-KR" sz="2200" b="0" dirty="0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)</a:t>
                      </a:r>
                      <a:r>
                        <a:rPr lang="ko-KR" altLang="en-US" sz="2200" b="0" dirty="0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ㅂ니다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0" dirty="0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(</a:t>
                      </a:r>
                      <a:r>
                        <a:rPr lang="ko-KR" altLang="en-US" sz="2200" b="0" dirty="0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스</a:t>
                      </a:r>
                      <a:r>
                        <a:rPr lang="en-US" altLang="ko-KR" sz="2200" b="0" dirty="0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)</a:t>
                      </a:r>
                      <a:r>
                        <a:rPr lang="ko-KR" altLang="en-US" sz="2200" b="0" dirty="0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ㅂ니까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Tính</a:t>
                      </a:r>
                      <a:endParaRPr lang="en-US" altLang="ko-KR" sz="22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 latinLnBrk="1"/>
                      <a:r>
                        <a:rPr lang="en-US" altLang="ko-KR" sz="22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Từ</a:t>
                      </a:r>
                      <a:endParaRPr lang="ko-KR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0" dirty="0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(</a:t>
                      </a:r>
                      <a:r>
                        <a:rPr lang="ko-KR" altLang="en-US" sz="2200" b="0" dirty="0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스</a:t>
                      </a:r>
                      <a:r>
                        <a:rPr lang="en-US" altLang="ko-KR" sz="2200" b="0" dirty="0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)</a:t>
                      </a:r>
                      <a:r>
                        <a:rPr lang="ko-KR" altLang="en-US" sz="2200" b="0" dirty="0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ㅂ니다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0" dirty="0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(</a:t>
                      </a:r>
                      <a:r>
                        <a:rPr lang="ko-KR" altLang="en-US" sz="2200" b="0" dirty="0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스</a:t>
                      </a:r>
                      <a:r>
                        <a:rPr lang="en-US" altLang="ko-KR" sz="2200" b="0" dirty="0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)</a:t>
                      </a:r>
                      <a:r>
                        <a:rPr lang="ko-KR" altLang="en-US" sz="2200" b="0" dirty="0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ㅂ니까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1263248"/>
                  </a:ext>
                </a:extLst>
              </a:tr>
              <a:tr h="9345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가다</a:t>
                      </a:r>
                      <a:endParaRPr lang="en-US" altLang="ko-KR" sz="2200" dirty="0"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  <a:p>
                      <a:pPr algn="ctr" latinLnBrk="1"/>
                      <a:r>
                        <a:rPr lang="en-US" altLang="ko-KR" sz="2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đi</a:t>
                      </a:r>
                      <a:endParaRPr lang="ko-KR" altLang="en-US" sz="2200" dirty="0"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solidFill>
                            <a:srgbClr val="C00000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갑니다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solidFill>
                            <a:srgbClr val="C00000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갑니까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크다</a:t>
                      </a:r>
                      <a:endParaRPr lang="en-US" altLang="ko-KR" sz="2200" dirty="0"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  <a:p>
                      <a:pPr algn="ctr" latinLnBrk="1"/>
                      <a:r>
                        <a:rPr lang="en-US" altLang="ko-KR" sz="2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To</a:t>
                      </a:r>
                      <a:endParaRPr lang="ko-KR" altLang="en-US" sz="2200" dirty="0"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solidFill>
                            <a:srgbClr val="C00000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큽니다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solidFill>
                            <a:srgbClr val="C00000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큽니까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79091792"/>
                  </a:ext>
                </a:extLst>
              </a:tr>
              <a:tr h="9345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공부하다</a:t>
                      </a:r>
                      <a:endParaRPr lang="en-US" altLang="ko-KR" sz="2200" dirty="0"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  <a:p>
                      <a:pPr algn="ctr" latinLnBrk="1"/>
                      <a:r>
                        <a:rPr lang="en-US" altLang="ko-KR" sz="2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Học</a:t>
                      </a:r>
                      <a:endParaRPr lang="ko-KR" altLang="en-US" sz="2200" dirty="0"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solidFill>
                            <a:srgbClr val="C00000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공부합니다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solidFill>
                            <a:srgbClr val="C00000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공부합니까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작다</a:t>
                      </a:r>
                      <a:endParaRPr lang="en-US" altLang="ko-KR" sz="2200" dirty="0"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  <a:p>
                      <a:pPr algn="ctr" latinLnBrk="1"/>
                      <a:r>
                        <a:rPr lang="en-US" altLang="ko-KR" sz="2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Nhỏ</a:t>
                      </a:r>
                      <a:endParaRPr lang="ko-KR" altLang="en-US" sz="2200" dirty="0"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solidFill>
                            <a:srgbClr val="C00000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작습니다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solidFill>
                            <a:srgbClr val="C00000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작습니까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3935345"/>
                  </a:ext>
                </a:extLst>
              </a:tr>
              <a:tr h="9345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먹다</a:t>
                      </a:r>
                      <a:endParaRPr lang="en-US" altLang="ko-KR" sz="2200" dirty="0"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  <a:p>
                      <a:pPr algn="ctr" latinLnBrk="1"/>
                      <a:r>
                        <a:rPr lang="en-US" altLang="ko-KR" sz="2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Ăn</a:t>
                      </a:r>
                      <a:endParaRPr lang="ko-KR" altLang="en-US" sz="2200" dirty="0"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solidFill>
                            <a:srgbClr val="C00000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먹습니다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solidFill>
                            <a:srgbClr val="C00000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먹습니까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춥다</a:t>
                      </a:r>
                      <a:endParaRPr lang="en-US" altLang="ko-KR" sz="2200" dirty="0"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  <a:p>
                      <a:pPr algn="ctr" latinLnBrk="1"/>
                      <a:r>
                        <a:rPr lang="en-US" altLang="ko-KR" sz="2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Lạnh</a:t>
                      </a:r>
                      <a:endParaRPr lang="ko-KR" altLang="en-US" sz="2200" dirty="0"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solidFill>
                            <a:srgbClr val="C00000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춥습니다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solidFill>
                            <a:srgbClr val="C00000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춥습니까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9880294"/>
                  </a:ext>
                </a:extLst>
              </a:tr>
              <a:tr h="9345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입다</a:t>
                      </a:r>
                      <a:endParaRPr lang="en-US" altLang="ko-KR" sz="2200" dirty="0"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  <a:p>
                      <a:pPr algn="ctr" latinLnBrk="1"/>
                      <a:r>
                        <a:rPr lang="en-US" altLang="ko-KR" sz="2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Mặc</a:t>
                      </a:r>
                      <a:endParaRPr lang="ko-KR" altLang="en-US" sz="2200" dirty="0"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solidFill>
                            <a:srgbClr val="C00000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입습니다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solidFill>
                            <a:srgbClr val="C00000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입습니까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덥다</a:t>
                      </a:r>
                      <a:endParaRPr lang="en-US" altLang="ko-KR" sz="2200" dirty="0"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  <a:p>
                      <a:pPr algn="ctr" latinLnBrk="1"/>
                      <a:r>
                        <a:rPr lang="en-US" altLang="ko-KR" sz="2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Nóng</a:t>
                      </a:r>
                      <a:endParaRPr lang="ko-KR" altLang="en-US" sz="2200" dirty="0"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 err="1">
                          <a:solidFill>
                            <a:srgbClr val="C00000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덛습니다</a:t>
                      </a:r>
                      <a:endParaRPr lang="ko-KR" altLang="en-US" sz="2200" dirty="0">
                        <a:solidFill>
                          <a:srgbClr val="C00000"/>
                        </a:solidFill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 err="1">
                          <a:solidFill>
                            <a:srgbClr val="C00000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덛습니까</a:t>
                      </a:r>
                      <a:endParaRPr lang="ko-KR" altLang="en-US" sz="2200" dirty="0">
                        <a:solidFill>
                          <a:srgbClr val="C00000"/>
                        </a:solidFill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18018313"/>
                  </a:ext>
                </a:extLst>
              </a:tr>
              <a:tr h="9345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걷다</a:t>
                      </a:r>
                      <a:endParaRPr lang="en-US" altLang="ko-KR" sz="2200" dirty="0"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  <a:p>
                      <a:pPr algn="ctr" latinLnBrk="1"/>
                      <a:r>
                        <a:rPr lang="en-US" altLang="ko-KR" sz="2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vi-VN" altLang="ko-KR" sz="2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ước </a:t>
                      </a:r>
                      <a:r>
                        <a:rPr lang="en-US" altLang="ko-KR" sz="2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đi</a:t>
                      </a:r>
                      <a:endParaRPr lang="ko-KR" altLang="en-US" sz="2200" dirty="0"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solidFill>
                            <a:srgbClr val="C00000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걷습니다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solidFill>
                            <a:srgbClr val="C00000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걷습니까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길다</a:t>
                      </a:r>
                      <a:endParaRPr lang="en-US" altLang="ko-KR" sz="2200" dirty="0"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  <a:p>
                      <a:pPr algn="ctr" latinLnBrk="1"/>
                      <a:r>
                        <a:rPr lang="en-US" altLang="ko-KR" sz="2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Dài</a:t>
                      </a:r>
                      <a:endParaRPr lang="ko-KR" altLang="en-US" sz="2200" dirty="0"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solidFill>
                            <a:srgbClr val="C00000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깁니다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solidFill>
                            <a:srgbClr val="C00000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깁니까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660011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8714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259088" y="199352"/>
            <a:ext cx="11222998" cy="1340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TẬP1: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altLang="ko-KR" sz="3600" b="1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5873184"/>
              </p:ext>
            </p:extLst>
          </p:nvPr>
        </p:nvGraphicFramePr>
        <p:xfrm>
          <a:off x="422277" y="1062566"/>
          <a:ext cx="8693148" cy="55976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8655">
                  <a:extLst>
                    <a:ext uri="{9D8B030D-6E8A-4147-A177-3AD203B41FA5}">
                      <a16:colId xmlns:a16="http://schemas.microsoft.com/office/drawing/2014/main" val="1458826171"/>
                    </a:ext>
                  </a:extLst>
                </a:gridCol>
                <a:gridCol w="1484218">
                  <a:extLst>
                    <a:ext uri="{9D8B030D-6E8A-4147-A177-3AD203B41FA5}">
                      <a16:colId xmlns:a16="http://schemas.microsoft.com/office/drawing/2014/main" val="463641189"/>
                    </a:ext>
                  </a:extLst>
                </a:gridCol>
                <a:gridCol w="1346473">
                  <a:extLst>
                    <a:ext uri="{9D8B030D-6E8A-4147-A177-3AD203B41FA5}">
                      <a16:colId xmlns:a16="http://schemas.microsoft.com/office/drawing/2014/main" val="3880215807"/>
                    </a:ext>
                  </a:extLst>
                </a:gridCol>
                <a:gridCol w="1283685">
                  <a:extLst>
                    <a:ext uri="{9D8B030D-6E8A-4147-A177-3AD203B41FA5}">
                      <a16:colId xmlns:a16="http://schemas.microsoft.com/office/drawing/2014/main" val="229400876"/>
                    </a:ext>
                  </a:extLst>
                </a:gridCol>
                <a:gridCol w="1532267">
                  <a:extLst>
                    <a:ext uri="{9D8B030D-6E8A-4147-A177-3AD203B41FA5}">
                      <a16:colId xmlns:a16="http://schemas.microsoft.com/office/drawing/2014/main" val="4187509739"/>
                    </a:ext>
                  </a:extLst>
                </a:gridCol>
                <a:gridCol w="1847850">
                  <a:extLst>
                    <a:ext uri="{9D8B030D-6E8A-4147-A177-3AD203B41FA5}">
                      <a16:colId xmlns:a16="http://schemas.microsoft.com/office/drawing/2014/main" val="1187534854"/>
                    </a:ext>
                  </a:extLst>
                </a:gridCol>
              </a:tblGrid>
              <a:tr h="54146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altLang="ko-KR" sz="2200" b="1" kern="1200" baseline="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22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Từ</a:t>
                      </a:r>
                      <a:endParaRPr lang="ko-KR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0" dirty="0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(</a:t>
                      </a:r>
                      <a:r>
                        <a:rPr lang="ko-KR" altLang="en-US" sz="2200" b="0" dirty="0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스</a:t>
                      </a:r>
                      <a:r>
                        <a:rPr lang="en-US" altLang="ko-KR" sz="2200" b="0" dirty="0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)</a:t>
                      </a:r>
                      <a:r>
                        <a:rPr lang="ko-KR" altLang="en-US" sz="2200" b="0" dirty="0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ㅂ니다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0" dirty="0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(</a:t>
                      </a:r>
                      <a:r>
                        <a:rPr lang="ko-KR" altLang="en-US" sz="2200" b="0" dirty="0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스</a:t>
                      </a:r>
                      <a:r>
                        <a:rPr lang="en-US" altLang="ko-KR" sz="2200" b="0" dirty="0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)</a:t>
                      </a:r>
                      <a:r>
                        <a:rPr lang="ko-KR" altLang="en-US" sz="2200" b="0" dirty="0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ㅂ니까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Tính</a:t>
                      </a:r>
                      <a:endParaRPr lang="en-US" altLang="ko-KR" sz="22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 latinLnBrk="1"/>
                      <a:r>
                        <a:rPr lang="en-US" altLang="ko-KR" sz="22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Từ</a:t>
                      </a:r>
                      <a:endParaRPr lang="ko-KR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0" dirty="0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(</a:t>
                      </a:r>
                      <a:r>
                        <a:rPr lang="ko-KR" altLang="en-US" sz="2200" b="0" dirty="0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스</a:t>
                      </a:r>
                      <a:r>
                        <a:rPr lang="en-US" altLang="ko-KR" sz="2200" b="0" dirty="0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)</a:t>
                      </a:r>
                      <a:r>
                        <a:rPr lang="ko-KR" altLang="en-US" sz="2200" b="0" dirty="0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ㅂ니다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0" dirty="0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(</a:t>
                      </a:r>
                      <a:r>
                        <a:rPr lang="ko-KR" altLang="en-US" sz="2200" b="0" dirty="0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스</a:t>
                      </a:r>
                      <a:r>
                        <a:rPr lang="en-US" altLang="ko-KR" sz="2200" b="0" dirty="0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)</a:t>
                      </a:r>
                      <a:r>
                        <a:rPr lang="ko-KR" altLang="en-US" sz="2200" b="0" dirty="0">
                          <a:solidFill>
                            <a:schemeClr val="tx1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ㅂ니까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1263248"/>
                  </a:ext>
                </a:extLst>
              </a:tr>
              <a:tr h="9345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듣다</a:t>
                      </a:r>
                      <a:endParaRPr lang="en-US" altLang="ko-KR" sz="2200" dirty="0"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  <a:p>
                      <a:pPr algn="ctr" latinLnBrk="1"/>
                      <a:r>
                        <a:rPr lang="en-US" altLang="ko-KR" sz="2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nghe</a:t>
                      </a:r>
                      <a:endParaRPr lang="ko-KR" altLang="en-US" sz="2200" dirty="0"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solidFill>
                            <a:srgbClr val="C00000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듣습니다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solidFill>
                            <a:srgbClr val="C00000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듣습니까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많다</a:t>
                      </a:r>
                      <a:endParaRPr lang="en-US" altLang="ko-KR" sz="2200" dirty="0"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  <a:p>
                      <a:pPr algn="ctr" latinLnBrk="1"/>
                      <a:r>
                        <a:rPr lang="en-US" altLang="ko-KR" sz="2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Nhiều</a:t>
                      </a:r>
                      <a:endParaRPr lang="ko-KR" altLang="en-US" sz="2200" dirty="0"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solidFill>
                            <a:srgbClr val="C00000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많습니다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solidFill>
                            <a:srgbClr val="C00000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많습니까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79091792"/>
                  </a:ext>
                </a:extLst>
              </a:tr>
              <a:tr h="9345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만들다</a:t>
                      </a:r>
                      <a:endParaRPr lang="en-US" altLang="ko-KR" sz="2200" dirty="0"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  <a:p>
                      <a:pPr algn="ctr" latinLnBrk="1"/>
                      <a:r>
                        <a:rPr lang="en-US" altLang="ko-KR" sz="2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làm</a:t>
                      </a:r>
                      <a:endParaRPr lang="ko-KR" altLang="en-US" sz="2200" dirty="0"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solidFill>
                            <a:srgbClr val="C00000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만듭니다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solidFill>
                            <a:srgbClr val="C00000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만듭니까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어렵다</a:t>
                      </a:r>
                      <a:endParaRPr lang="en-US" altLang="ko-KR" sz="2200" dirty="0"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  <a:p>
                      <a:pPr algn="ctr" latinLnBrk="1"/>
                      <a:r>
                        <a:rPr lang="en-US" altLang="ko-KR" sz="2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Khó</a:t>
                      </a:r>
                      <a:endParaRPr lang="ko-KR" altLang="en-US" sz="2200" dirty="0"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solidFill>
                            <a:srgbClr val="C00000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어렵습니다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solidFill>
                            <a:srgbClr val="C00000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어렵습니까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3935345"/>
                  </a:ext>
                </a:extLst>
              </a:tr>
              <a:tr h="9345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알다</a:t>
                      </a:r>
                      <a:endParaRPr lang="en-US" altLang="ko-KR" sz="2200" dirty="0"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  <a:p>
                      <a:pPr algn="ctr" latinLnBrk="1"/>
                      <a:r>
                        <a:rPr lang="en-US" altLang="ko-KR" sz="2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Biết</a:t>
                      </a:r>
                      <a:endParaRPr lang="ko-KR" altLang="en-US" sz="2200" dirty="0"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solidFill>
                            <a:srgbClr val="C00000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압니다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solidFill>
                            <a:srgbClr val="C00000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압니까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쉽다</a:t>
                      </a:r>
                      <a:endParaRPr lang="en-US" altLang="ko-KR" sz="2200" dirty="0"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  <a:p>
                      <a:pPr algn="ctr" latinLnBrk="1"/>
                      <a:r>
                        <a:rPr lang="en-US" altLang="ko-KR" sz="2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Dễ</a:t>
                      </a:r>
                      <a:endParaRPr lang="ko-KR" altLang="en-US" sz="2200" dirty="0"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solidFill>
                            <a:srgbClr val="C00000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쉽니다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solidFill>
                            <a:srgbClr val="C00000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쉽니까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9880294"/>
                  </a:ext>
                </a:extLst>
              </a:tr>
              <a:tr h="9345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쉬다</a:t>
                      </a:r>
                      <a:endParaRPr lang="en-US" altLang="ko-KR" sz="2200" dirty="0"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  <a:p>
                      <a:pPr algn="ctr" latinLnBrk="1"/>
                      <a:r>
                        <a:rPr lang="en-US" altLang="ko-KR" sz="2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Nghỉ</a:t>
                      </a:r>
                      <a:endParaRPr lang="ko-KR" altLang="en-US" sz="2200" dirty="0"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solidFill>
                            <a:srgbClr val="C00000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쉽니다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solidFill>
                            <a:srgbClr val="C00000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쉽니까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재미있다</a:t>
                      </a:r>
                      <a:r>
                        <a:rPr lang="en-US" altLang="ko-KR" sz="2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Vui</a:t>
                      </a:r>
                      <a:endParaRPr lang="ko-KR" altLang="en-US" sz="2200" dirty="0"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solidFill>
                            <a:srgbClr val="C00000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재미있습니다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solidFill>
                            <a:srgbClr val="C00000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재미있습니까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18018313"/>
                  </a:ext>
                </a:extLst>
              </a:tr>
              <a:tr h="9345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읽다</a:t>
                      </a:r>
                      <a:endParaRPr lang="en-US" altLang="ko-KR" sz="2200" dirty="0"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  <a:p>
                      <a:pPr algn="ctr" latinLnBrk="1"/>
                      <a:r>
                        <a:rPr lang="en-US" altLang="ko-KR" sz="2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Đọc</a:t>
                      </a:r>
                      <a:endParaRPr lang="ko-KR" altLang="en-US" sz="2200" dirty="0"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solidFill>
                            <a:srgbClr val="C00000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읽습니다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solidFill>
                            <a:srgbClr val="C00000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읽습니까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재미없다</a:t>
                      </a:r>
                      <a:r>
                        <a:rPr lang="en-US" altLang="ko-KR" sz="2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altLang="ko-KR" sz="2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2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vui</a:t>
                      </a:r>
                      <a:endParaRPr lang="ko-KR" altLang="en-US" sz="2200" dirty="0"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solidFill>
                            <a:srgbClr val="C00000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재미없습니다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dirty="0">
                          <a:solidFill>
                            <a:srgbClr val="C00000"/>
                          </a:solidFill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재미없습니까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660011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1543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520700" y="567271"/>
            <a:ext cx="9982200" cy="60617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TẬP2: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hoàn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thành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những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câu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với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đuôi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trần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thuật</a:t>
            </a:r>
            <a:endParaRPr lang="en-US" altLang="ko-KR" sz="2400" kern="100" dirty="0">
              <a:solidFill>
                <a:srgbClr val="FFFF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‘-(</a:t>
            </a:r>
            <a:r>
              <a:rPr lang="ko-KR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스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ㅂ니다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지금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학교에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.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en-US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Bây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</a:t>
            </a:r>
            <a:r>
              <a:rPr lang="vi-VN" altLang="ko-KR" sz="2400" kern="100" dirty="0">
                <a:solidFill>
                  <a:srgbClr val="FFFF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ờ tôi đang đến Trường.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07000"/>
              </a:lnSpc>
              <a:spcAft>
                <a:spcPts val="800"/>
              </a:spcAft>
              <a:buAutoNum type="arabicPeriod" startAt="2"/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노래를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많이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.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알다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en-US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biết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rất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nhiều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bài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hát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của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07000"/>
              </a:lnSpc>
              <a:spcAft>
                <a:spcPts val="800"/>
              </a:spcAft>
              <a:buAutoNum type="arabicPeriod" startAt="3"/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한국은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여름에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아주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덥다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en-US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vi-VN" altLang="ko-KR" sz="2400" kern="100" dirty="0">
                <a:solidFill>
                  <a:srgbClr val="FFFF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Ở Hàn Quốc rất nóng vào mùa hè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07000"/>
              </a:lnSpc>
              <a:spcAft>
                <a:spcPts val="800"/>
              </a:spcAft>
              <a:buAutoNum type="arabicPeriod" startAt="4"/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보통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밤에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음악을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듣다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en-US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thường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nghe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nhạc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vào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ban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đêm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ko-KR" altLang="ko-KR" sz="1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367812" y="2230219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갑니다</a:t>
            </a:r>
            <a:endParaRPr lang="ko-KR" altLang="en-US" sz="2400" dirty="0"/>
          </a:p>
        </p:txBody>
      </p:sp>
      <p:sp>
        <p:nvSpPr>
          <p:cNvPr id="4" name="직사각형 3"/>
          <p:cNvSpPr/>
          <p:nvPr/>
        </p:nvSpPr>
        <p:spPr>
          <a:xfrm>
            <a:off x="4095318" y="3219360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압니다</a:t>
            </a:r>
            <a:endParaRPr lang="ko-KR" altLang="en-US" sz="2400" dirty="0"/>
          </a:p>
        </p:txBody>
      </p:sp>
      <p:sp>
        <p:nvSpPr>
          <p:cNvPr id="5" name="직사각형 4"/>
          <p:cNvSpPr/>
          <p:nvPr/>
        </p:nvSpPr>
        <p:spPr>
          <a:xfrm>
            <a:off x="3701247" y="4221482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덥습니다</a:t>
            </a:r>
            <a:endParaRPr lang="ko-KR" altLang="en-US" sz="2400" dirty="0"/>
          </a:p>
        </p:txBody>
      </p:sp>
      <p:sp>
        <p:nvSpPr>
          <p:cNvPr id="6" name="직사각형 5"/>
          <p:cNvSpPr/>
          <p:nvPr/>
        </p:nvSpPr>
        <p:spPr>
          <a:xfrm>
            <a:off x="4158818" y="5198865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듣습니다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747865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69900" y="298512"/>
            <a:ext cx="8902700" cy="65594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3600" b="1" kern="100" dirty="0">
                <a:solidFill>
                  <a:srgbClr val="FFFF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LUYỆN TẬP3: </a:t>
            </a:r>
            <a:r>
              <a:rPr lang="vi-VN" altLang="ko-KR" sz="2400" kern="100" dirty="0">
                <a:solidFill>
                  <a:srgbClr val="FFFF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Hãy hoàn thành những câu đối thoại sau 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400" kern="100" dirty="0">
                <a:solidFill>
                  <a:srgbClr val="FFFF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với đuôi trần thuật và câu nghi vấn</a:t>
            </a:r>
            <a:r>
              <a:rPr lang="en-US" altLang="ko-KR" sz="2400" kern="100" dirty="0">
                <a:solidFill>
                  <a:srgbClr val="FFFF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en-US" altLang="ko-KR" sz="2400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400" b="1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-(</a:t>
            </a:r>
            <a:r>
              <a:rPr lang="ko-KR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스</a:t>
            </a:r>
            <a:r>
              <a:rPr lang="vi-VN" altLang="ko-KR" sz="2400" b="1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4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ㅂ니다</a:t>
            </a:r>
            <a:r>
              <a:rPr lang="vi-VN" altLang="ko-KR" sz="2400" b="1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/ -(</a:t>
            </a:r>
            <a:r>
              <a:rPr lang="ko-KR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스</a:t>
            </a:r>
            <a:r>
              <a:rPr lang="vi-VN" altLang="ko-KR" sz="2400" b="1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ㅂ니까</a:t>
            </a:r>
            <a:r>
              <a:rPr lang="vi-VN" altLang="ko-KR" sz="2400" b="1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endParaRPr lang="en-US" altLang="ko-KR" sz="2400" b="1" kern="100" dirty="0"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1. 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비가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많이</a:t>
            </a:r>
            <a:r>
              <a:rPr lang="en-US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     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오다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en-US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cs typeface="Times New Roman" panose="02020603050405020304" pitchFamily="18" charset="0"/>
              </a:rPr>
              <a:t>  / 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</a:t>
            </a:r>
            <a:r>
              <a:rPr lang="vi-VN" altLang="ko-KR" sz="2400" kern="100" dirty="0">
                <a:solidFill>
                  <a:srgbClr val="FFFF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ưa nhiều lắm ạ?</a:t>
            </a:r>
            <a:endParaRPr lang="en-US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네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비가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많이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en-US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Vâng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đang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m</a:t>
            </a:r>
            <a:r>
              <a:rPr lang="vi-VN" altLang="ko-KR" sz="2400" kern="100" dirty="0">
                <a:solidFill>
                  <a:srgbClr val="FFFF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ưa rất nhiều</a:t>
            </a:r>
            <a:r>
              <a:rPr lang="en-US" altLang="ko-KR" sz="2400" kern="100" dirty="0">
                <a:solidFill>
                  <a:srgbClr val="FFFF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07000"/>
              </a:lnSpc>
              <a:spcAft>
                <a:spcPts val="800"/>
              </a:spcAft>
              <a:buAutoNum type="arabicPeriod" startAt="2"/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지금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바쁘다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en-US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cs typeface="Times New Roman" panose="02020603050405020304" pitchFamily="18" charset="0"/>
              </a:rPr>
              <a:t>  /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Bây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</a:t>
            </a:r>
            <a:r>
              <a:rPr lang="vi-VN" altLang="ko-KR" sz="2400" kern="100" dirty="0">
                <a:solidFill>
                  <a:srgbClr val="FFFF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ờ có bận không ạ?</a:t>
            </a:r>
            <a:endParaRPr lang="en-US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아니요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안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.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7207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ạ,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solidFill>
                  <a:srgbClr val="FFFF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bận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ạ.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07000"/>
              </a:lnSpc>
              <a:spcAft>
                <a:spcPts val="800"/>
              </a:spcAft>
              <a:buAutoNum type="arabicPeriod" startAt="3"/>
            </a:pPr>
            <a:r>
              <a:rPr lang="ko-KR" altLang="en-US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지금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어디에서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살다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en-US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cs typeface="Times New Roman" panose="02020603050405020304" pitchFamily="18" charset="0"/>
              </a:rPr>
              <a:t> /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Anh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đang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sống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ở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ạ?</a:t>
            </a:r>
            <a:endParaRPr lang="en-US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기숙사에서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.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7207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đang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solidFill>
                  <a:srgbClr val="FFFF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ở trong kỹ túc xã ạ.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7207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ko-KR" altLang="ko-KR" sz="1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777197" y="1954381"/>
            <a:ext cx="13131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옵니까</a:t>
            </a:r>
            <a:r>
              <a:rPr lang="en-US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en-US" sz="24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257117" y="2434708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옵니다</a:t>
            </a:r>
            <a:endParaRPr lang="ko-KR" altLang="en-US" sz="24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123483" y="3444633"/>
            <a:ext cx="16209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바쁩니까</a:t>
            </a:r>
            <a:r>
              <a:rPr lang="en-US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en-US" sz="24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853397" y="3935743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바쁩니다</a:t>
            </a:r>
            <a:endParaRPr lang="ko-KR" altLang="en-US" sz="24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481412" y="4910958"/>
            <a:ext cx="13131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삽니까</a:t>
            </a:r>
            <a:r>
              <a:rPr lang="en-US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en-US" sz="24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969185" y="5410723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삽니다</a:t>
            </a:r>
            <a:endParaRPr lang="ko-KR" altLang="en-US" sz="24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00420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3_메트로폴리탄">
  <a:themeElements>
    <a:clrScheme name="메트로폴리탄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메트로폴리탄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메트로폴리탄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538</Words>
  <Application>Microsoft Office PowerPoint</Application>
  <PresentationFormat>와이드스크린</PresentationFormat>
  <Paragraphs>167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4" baseType="lpstr">
      <vt:lpstr>HY견명조</vt:lpstr>
      <vt:lpstr>맑은 고딕</vt:lpstr>
      <vt:lpstr>Arial</vt:lpstr>
      <vt:lpstr>Calibri Light</vt:lpstr>
      <vt:lpstr>Times New Roman</vt:lpstr>
      <vt:lpstr>3_메트로폴리탄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이 유락</cp:lastModifiedBy>
  <cp:revision>20</cp:revision>
  <dcterms:created xsi:type="dcterms:W3CDTF">2020-06-16T07:30:50Z</dcterms:created>
  <dcterms:modified xsi:type="dcterms:W3CDTF">2020-07-03T00:35:09Z</dcterms:modified>
</cp:coreProperties>
</file>