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696" r:id="rId3"/>
    <p:sldMasterId id="2147483672" r:id="rId4"/>
    <p:sldMasterId id="2147483660" r:id="rId5"/>
    <p:sldMasterId id="2147483684" r:id="rId6"/>
  </p:sldMasterIdLst>
  <p:notesMasterIdLst>
    <p:notesMasterId r:id="rId12"/>
  </p:notesMasterIdLst>
  <p:sldIdLst>
    <p:sldId id="256" r:id="rId7"/>
    <p:sldId id="267" r:id="rId8"/>
    <p:sldId id="269" r:id="rId9"/>
    <p:sldId id="279" r:id="rId10"/>
    <p:sldId id="274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  <a:srgbClr val="FFD13F"/>
    <a:srgbClr val="FFAD19"/>
    <a:srgbClr val="F8A40C"/>
    <a:srgbClr val="FCEA04"/>
    <a:srgbClr val="FFC819"/>
    <a:srgbClr val="FFE181"/>
    <a:srgbClr val="FFD03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6149" autoAdjust="0"/>
  </p:normalViewPr>
  <p:slideViewPr>
    <p:cSldViewPr snapToGrid="0">
      <p:cViewPr varScale="1">
        <p:scale>
          <a:sx n="77" d="100"/>
          <a:sy n="77" d="100"/>
        </p:scale>
        <p:origin x="72" y="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DEEA1-1470-4FD8-A661-3262CBEA9EA4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13617-EE44-46E6-AAA9-48E56666FF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26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6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9093B-3E44-4CF7-A50A-105DA46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8009EB-BA4F-4246-A716-59AF6E4E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31C84-8899-49E1-BD78-1221ECB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475FAC-061E-4459-9304-82E0A6AD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E6643D-8AA8-4C24-8817-70189567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7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FB202-F6E9-4C28-B0E0-0CC3C631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5505F6-7699-4C03-9D53-D581232A1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616A8-AA99-4A22-8736-702A4598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3387DE-EA8A-4444-B61B-87701A1D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9E6B7-849A-41A7-837D-0C2A9AC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39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D9B816-8E4D-4DA0-A8E6-C96986D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6105C0-28C6-44B3-ACD1-2154A072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F0E875-9A57-49B6-AC15-6D97AF45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83CBD8-6651-4B06-8423-EBBE068E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58FAEF-A998-4EBA-8CB3-6E580752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8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15CA9C-1230-491A-8E99-06FE7744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6AC2D-F756-4F25-A798-DDB49010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2A681-EC0A-4F94-9EC8-3FE89076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EE6CBD3-6195-48E6-8DBA-EFC0B8A1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2A1D1-2A0E-4578-BB58-6F5C798D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080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8ABA9-003F-47F4-9A34-6ADDBEA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73C14-C009-41DB-89E9-3F20F4691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AF11A-772E-494A-97AE-026DDB63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15C659-B68C-45A8-A330-992AF0E1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20EAB-A754-472E-94EC-89FB38A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4BAD24-5EDE-4B47-8573-AB45A885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821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FD99E-AEF1-4830-9AA1-40D79A01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0F9E21-996E-4992-89CD-1A17C8B7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52CDD-6BD6-41C5-AF61-6279E600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DC5056A-195A-4C13-BB75-660B1BCB2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AE89C4-5F82-4126-9BB0-D1E7BA76B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710C-CBD5-4E8A-A9C3-B6F1247F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811F609-8F31-4F82-A91D-02792380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4A96D8-F164-4F08-BD59-F57AB56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97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BC783-0529-4EE6-A013-AFC46674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51C13AB-019D-4BD4-8E57-FC549C39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DE8E7F-ED75-415B-8876-9A2F16B1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481EED-F8F5-4E4D-8CBE-D1CC2D71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53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20C563-E399-49C4-AE8E-90469347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FB981B-C195-4A70-9DD0-F1953B0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34616-CE22-4A15-BEA1-83E7B01D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7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C9E964-E154-4FDF-A74A-60181A63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6E4241-073C-411B-9578-8B6CEF84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D6F1A9-43EE-4819-A812-0AFB6A1E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C44A9-1E0C-4AF9-8453-E7478BD2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51F74A-E62D-4E1F-B027-C78E9CA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04F1BD-7CC3-4936-AB55-A79D0827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27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5B160-DECC-49D3-A714-4CFE80356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E548DF-64E2-46CC-B13D-1F495DC37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4AD1E3-3884-4952-B837-7E075E4D3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10D46D-1696-41EB-9BE2-62AE18CC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F7BFC-B965-421F-BC57-A03946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05FB50-BC27-4489-B56F-6B528B3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5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816890-9019-4846-BD31-6CC153A07D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0000">
                <a:srgbClr val="253861"/>
              </a:gs>
              <a:gs pos="0">
                <a:srgbClr val="5A83D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51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수동 입력 2">
            <a:extLst>
              <a:ext uri="{FF2B5EF4-FFF2-40B4-BE49-F238E27FC236}">
                <a16:creationId xmlns:a16="http://schemas.microsoft.com/office/drawing/2014/main" id="{72C30934-25A5-4301-84FC-18115911A115}"/>
              </a:ext>
            </a:extLst>
          </p:cNvPr>
          <p:cNvSpPr/>
          <p:nvPr/>
        </p:nvSpPr>
        <p:spPr>
          <a:xfrm flipH="1">
            <a:off x="-13063" y="5647350"/>
            <a:ext cx="9146371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  <a:gd name="connsiteX0" fmla="*/ 0 w 10000"/>
              <a:gd name="connsiteY0" fmla="*/ 10254 h 18254"/>
              <a:gd name="connsiteX1" fmla="*/ 9820 w 10000"/>
              <a:gd name="connsiteY1" fmla="*/ 0 h 18254"/>
              <a:gd name="connsiteX2" fmla="*/ 10000 w 10000"/>
              <a:gd name="connsiteY2" fmla="*/ 18254 h 18254"/>
              <a:gd name="connsiteX3" fmla="*/ 0 w 10000"/>
              <a:gd name="connsiteY3" fmla="*/ 18254 h 18254"/>
              <a:gd name="connsiteX4" fmla="*/ 0 w 10000"/>
              <a:gd name="connsiteY4" fmla="*/ 10254 h 18254"/>
              <a:gd name="connsiteX0" fmla="*/ 0 w 9820"/>
              <a:gd name="connsiteY0" fmla="*/ 10254 h 18508"/>
              <a:gd name="connsiteX1" fmla="*/ 9820 w 9820"/>
              <a:gd name="connsiteY1" fmla="*/ 0 h 18508"/>
              <a:gd name="connsiteX2" fmla="*/ 9815 w 9820"/>
              <a:gd name="connsiteY2" fmla="*/ 18508 h 18508"/>
              <a:gd name="connsiteX3" fmla="*/ 0 w 9820"/>
              <a:gd name="connsiteY3" fmla="*/ 18254 h 18508"/>
              <a:gd name="connsiteX4" fmla="*/ 0 w 9820"/>
              <a:gd name="connsiteY4" fmla="*/ 10254 h 1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0" h="18508">
                <a:moveTo>
                  <a:pt x="0" y="10254"/>
                </a:moveTo>
                <a:lnTo>
                  <a:pt x="9820" y="0"/>
                </a:lnTo>
                <a:cubicBezTo>
                  <a:pt x="9818" y="6169"/>
                  <a:pt x="9817" y="12339"/>
                  <a:pt x="9815" y="18508"/>
                </a:cubicBezTo>
                <a:lnTo>
                  <a:pt x="0" y="18254"/>
                </a:lnTo>
                <a:lnTo>
                  <a:pt x="0" y="102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수동 입력 2">
            <a:extLst>
              <a:ext uri="{FF2B5EF4-FFF2-40B4-BE49-F238E27FC236}">
                <a16:creationId xmlns:a16="http://schemas.microsoft.com/office/drawing/2014/main" id="{FEE28842-6480-4155-BE9A-CEDA84B7DA8C}"/>
              </a:ext>
            </a:extLst>
          </p:cNvPr>
          <p:cNvSpPr/>
          <p:nvPr/>
        </p:nvSpPr>
        <p:spPr>
          <a:xfrm>
            <a:off x="9444073" y="5625548"/>
            <a:ext cx="2760990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8000">
                <a:moveTo>
                  <a:pt x="0" y="10000"/>
                </a:moveTo>
                <a:lnTo>
                  <a:pt x="9964" y="0"/>
                </a:lnTo>
                <a:lnTo>
                  <a:pt x="10000" y="18000"/>
                </a:lnTo>
                <a:lnTo>
                  <a:pt x="0" y="1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CEA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 userDrawn="1"/>
        </p:nvSpPr>
        <p:spPr>
          <a:xfrm>
            <a:off x="7053470" y="6097919"/>
            <a:ext cx="4434484" cy="850457"/>
          </a:xfrm>
          <a:prstGeom prst="triangl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/>
        </p:nvSpPr>
        <p:spPr>
          <a:xfrm>
            <a:off x="7158649" y="6151470"/>
            <a:ext cx="4206037" cy="806645"/>
          </a:xfrm>
          <a:prstGeom prst="triangle">
            <a:avLst/>
          </a:prstGeom>
          <a:solidFill>
            <a:srgbClr val="FFAD1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1C7E6D22-809A-490D-8C16-63F1F0D7CD35}"/>
              </a:ext>
            </a:extLst>
          </p:cNvPr>
          <p:cNvGrpSpPr/>
          <p:nvPr userDrawn="1"/>
        </p:nvGrpSpPr>
        <p:grpSpPr>
          <a:xfrm rot="5400000" flipV="1">
            <a:off x="841388" y="3975881"/>
            <a:ext cx="1385135" cy="4852644"/>
            <a:chOff x="11332219" y="-651205"/>
            <a:chExt cx="1003682" cy="351627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D4E3D3D4-276A-4B2C-83F8-258F9C345498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4184E132-CBD0-4E43-8466-44E6FDDB0615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324D0459-C707-4872-B4C2-AC27D1C4B5CE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F63039BD-228F-49F1-96CC-96B1ED3D2C2A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2C836F4F-0B1F-4DBB-AF66-35E9E936FBA2}"/>
              </a:ext>
            </a:extLst>
          </p:cNvPr>
          <p:cNvGrpSpPr/>
          <p:nvPr userDrawn="1"/>
        </p:nvGrpSpPr>
        <p:grpSpPr>
          <a:xfrm rot="16200000" flipV="1">
            <a:off x="9996409" y="-1930011"/>
            <a:ext cx="1385135" cy="4852644"/>
            <a:chOff x="11332219" y="-651205"/>
            <a:chExt cx="1003682" cy="3516271"/>
          </a:xfrm>
        </p:grpSpPr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F18DF0B2-3EF7-4C13-913C-7A602335AB51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4103B001-2D3B-4F1A-BD3C-1FEB7F1D7A17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5C376A9A-D92A-434D-8B89-098DCC6996D5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072EF767-42D8-427A-8E53-71463465FC79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900B27F-AF84-40A6-A694-88B424F70A8C}"/>
              </a:ext>
            </a:extLst>
          </p:cNvPr>
          <p:cNvGrpSpPr/>
          <p:nvPr userDrawn="1"/>
        </p:nvGrpSpPr>
        <p:grpSpPr>
          <a:xfrm flipH="1">
            <a:off x="0" y="0"/>
            <a:ext cx="3223760" cy="6860141"/>
            <a:chOff x="8968240" y="0"/>
            <a:chExt cx="3223760" cy="686014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B0DC318-7587-4743-BDEA-A2B29F12AC42}"/>
                </a:ext>
              </a:extLst>
            </p:cNvPr>
            <p:cNvSpPr/>
            <p:nvPr/>
          </p:nvSpPr>
          <p:spPr>
            <a:xfrm flipV="1">
              <a:off x="11273150" y="0"/>
              <a:ext cx="918850" cy="4191556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68240" y="4511930"/>
              <a:ext cx="3223758" cy="234606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/>
          </p:nvSpPr>
          <p:spPr>
            <a:xfrm>
              <a:off x="10251959" y="4712163"/>
              <a:ext cx="1940039" cy="2145835"/>
            </a:xfrm>
            <a:prstGeom prst="triangle">
              <a:avLst>
                <a:gd name="adj" fmla="val 100000"/>
              </a:avLst>
            </a:prstGeom>
            <a:solidFill>
              <a:srgbClr val="FFCC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/>
          </p:nvSpPr>
          <p:spPr>
            <a:xfrm>
              <a:off x="10821923" y="2559653"/>
              <a:ext cx="1370077" cy="4300488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/>
          </p:nvSpPr>
          <p:spPr>
            <a:xfrm flipV="1">
              <a:off x="11019521" y="0"/>
              <a:ext cx="1172479" cy="2559652"/>
            </a:xfrm>
            <a:prstGeom prst="triangle">
              <a:avLst>
                <a:gd name="adj" fmla="val 10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11019521" y="0"/>
              <a:ext cx="1172479" cy="5840146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5A2F480E-D285-4F35-A07F-F297FDD40B6C}"/>
              </a:ext>
            </a:extLst>
          </p:cNvPr>
          <p:cNvGrpSpPr/>
          <p:nvPr userDrawn="1"/>
        </p:nvGrpSpPr>
        <p:grpSpPr>
          <a:xfrm>
            <a:off x="-2" y="0"/>
            <a:ext cx="12192003" cy="6860141"/>
            <a:chOff x="-2" y="0"/>
            <a:chExt cx="12192003" cy="6860141"/>
          </a:xfrm>
        </p:grpSpPr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6814616" y="5092607"/>
              <a:ext cx="4385115" cy="1765395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 userDrawn="1"/>
          </p:nvSpPr>
          <p:spPr>
            <a:xfrm>
              <a:off x="7809107" y="4712163"/>
              <a:ext cx="4382891" cy="2145835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A613D3EB-05D5-42A1-BF3A-DC57879D79D4}"/>
                </a:ext>
              </a:extLst>
            </p:cNvPr>
            <p:cNvSpPr/>
            <p:nvPr userDrawn="1"/>
          </p:nvSpPr>
          <p:spPr>
            <a:xfrm>
              <a:off x="10792589" y="783170"/>
              <a:ext cx="1399409" cy="6076971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 userDrawn="1"/>
          </p:nvSpPr>
          <p:spPr>
            <a:xfrm>
              <a:off x="8983813" y="2813281"/>
              <a:ext cx="3208188" cy="4046859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 userDrawn="1"/>
          </p:nvSpPr>
          <p:spPr>
            <a:xfrm>
              <a:off x="10105121" y="4298347"/>
              <a:ext cx="2086879" cy="2559652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431" y="0"/>
              <a:ext cx="1440567" cy="6150352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5C2ECDA-55FB-429D-A73B-950C41059A36}"/>
              </a:ext>
            </a:extLst>
          </p:cNvPr>
          <p:cNvGrpSpPr/>
          <p:nvPr userDrawn="1"/>
        </p:nvGrpSpPr>
        <p:grpSpPr>
          <a:xfrm flipH="1">
            <a:off x="-2" y="0"/>
            <a:ext cx="12192002" cy="6860141"/>
            <a:chOff x="-2" y="0"/>
            <a:chExt cx="12192002" cy="6860141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0B252F3-F03A-4150-90C4-863AFE075A81}"/>
                </a:ext>
              </a:extLst>
            </p:cNvPr>
            <p:cNvGrpSpPr/>
            <p:nvPr userDrawn="1"/>
          </p:nvGrpSpPr>
          <p:grpSpPr>
            <a:xfrm>
              <a:off x="5749635" y="0"/>
              <a:ext cx="6442365" cy="6860141"/>
              <a:chOff x="5749636" y="0"/>
              <a:chExt cx="6442365" cy="6860141"/>
            </a:xfrm>
          </p:grpSpPr>
          <p:sp>
            <p:nvSpPr>
              <p:cNvPr id="8" name="이등변 삼각형 7">
                <a:extLst>
                  <a:ext uri="{FF2B5EF4-FFF2-40B4-BE49-F238E27FC236}">
                    <a16:creationId xmlns:a16="http://schemas.microsoft.com/office/drawing/2014/main" id="{A613D3EB-05D5-42A1-BF3A-DC57879D79D4}"/>
                  </a:ext>
                </a:extLst>
              </p:cNvPr>
              <p:cNvSpPr/>
              <p:nvPr/>
            </p:nvSpPr>
            <p:spPr>
              <a:xfrm>
                <a:off x="10792589" y="0"/>
                <a:ext cx="1399409" cy="6860141"/>
              </a:xfrm>
              <a:prstGeom prst="triangle">
                <a:avLst>
                  <a:gd name="adj" fmla="val 100000"/>
                </a:avLst>
              </a:prstGeom>
              <a:solidFill>
                <a:srgbClr val="FFD41D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>
                <a:extLst>
                  <a:ext uri="{FF2B5EF4-FFF2-40B4-BE49-F238E27FC236}">
                    <a16:creationId xmlns:a16="http://schemas.microsoft.com/office/drawing/2014/main" id="{0B189D17-91D4-4427-AD89-4C34FB1A109E}"/>
                  </a:ext>
                </a:extLst>
              </p:cNvPr>
              <p:cNvSpPr/>
              <p:nvPr/>
            </p:nvSpPr>
            <p:spPr>
              <a:xfrm>
                <a:off x="6276108" y="3574472"/>
                <a:ext cx="5915892" cy="3283527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20000"/>
                  <a:lumOff val="80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>
                <a:extLst>
                  <a:ext uri="{FF2B5EF4-FFF2-40B4-BE49-F238E27FC236}">
                    <a16:creationId xmlns:a16="http://schemas.microsoft.com/office/drawing/2014/main" id="{27C78903-0034-4EF3-9FEE-C53D6A2AC02A}"/>
                  </a:ext>
                </a:extLst>
              </p:cNvPr>
              <p:cNvSpPr/>
              <p:nvPr/>
            </p:nvSpPr>
            <p:spPr>
              <a:xfrm>
                <a:off x="5749636" y="5344843"/>
                <a:ext cx="6442365" cy="1513157"/>
              </a:xfrm>
              <a:prstGeom prst="triangle">
                <a:avLst>
                  <a:gd name="adj" fmla="val 100000"/>
                </a:avLst>
              </a:prstGeom>
              <a:solidFill>
                <a:srgbClr val="FFCC00">
                  <a:alpha val="2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85850" y="1457864"/>
            <a:ext cx="86005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26.</a:t>
            </a:r>
            <a:r>
              <a:rPr lang="en-US" altLang="ko-KR" sz="6600">
                <a:solidFill>
                  <a:srgbClr val="FFC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[NGỮ PHÁP] </a:t>
            </a:r>
            <a:endParaRPr lang="ko-KR" altLang="ko-KR" sz="6000" dirty="0">
              <a:solidFill>
                <a:srgbClr val="FFFF00"/>
              </a:solidFill>
              <a:latin typeface="+mj-lt"/>
            </a:endParaRPr>
          </a:p>
          <a:p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Động Từ</a:t>
            </a:r>
            <a:r>
              <a:rPr lang="en-US" altLang="ko-KR" sz="6000" b="1" dirty="0">
                <a:solidFill>
                  <a:srgbClr val="FFFF00"/>
                </a:solidFill>
                <a:latin typeface="+mj-lt"/>
              </a:rPr>
              <a:t>, </a:t>
            </a:r>
            <a:r>
              <a:rPr lang="vi-VN" altLang="ko-KR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Từ</a:t>
            </a:r>
            <a:r>
              <a:rPr lang="en-US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- </a:t>
            </a:r>
            <a:r>
              <a:rPr lang="ko-KR" altLang="en-US" sz="60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겠</a:t>
            </a:r>
            <a:endParaRPr lang="ko-KR" altLang="ko-KR" sz="6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24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1"/>
          </p:nvPr>
        </p:nvSpPr>
        <p:spPr>
          <a:xfrm>
            <a:off x="584811" y="558685"/>
            <a:ext cx="8435543" cy="161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buNone/>
            </a:pP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①</a:t>
            </a:r>
            <a:endParaRPr lang="en-US" altLang="ko-KR" b="1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indent="0">
              <a:buNone/>
            </a:pP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*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vi-VN" altLang="ko-KR" sz="1800" b="1" dirty="0">
                <a:latin typeface="+mj-lt"/>
              </a:rPr>
              <a:t>‘</a:t>
            </a:r>
            <a:r>
              <a:rPr lang="ko-KR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겠</a:t>
            </a:r>
            <a:r>
              <a:rPr lang="vi-VN" altLang="ko-KR" sz="1800" b="1" dirty="0">
                <a:latin typeface="+mj-lt"/>
              </a:rPr>
              <a:t>’</a:t>
            </a:r>
            <a:r>
              <a:rPr lang="en-US" altLang="ko-KR" sz="1800" b="1" dirty="0">
                <a:latin typeface="+mj-lt"/>
              </a:rPr>
              <a:t>S</a:t>
            </a:r>
            <a:r>
              <a:rPr lang="vi-VN" altLang="ko-KR" sz="1800" b="1" dirty="0">
                <a:latin typeface="+mj-lt"/>
              </a:rPr>
              <a:t>uy đoán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, sự việc </a:t>
            </a:r>
            <a:r>
              <a:rPr lang="vi-VN" altLang="ko-KR" sz="1800" b="1" dirty="0">
                <a:latin typeface="+mj-lt"/>
              </a:rPr>
              <a:t>ý chí trong tương lai 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nghĩa là:</a:t>
            </a:r>
            <a:r>
              <a:rPr lang="vi-VN" altLang="ko-KR" sz="18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vi-VN" altLang="ko-KR" sz="1800" b="1" dirty="0">
                <a:latin typeface="+mj-lt"/>
              </a:rPr>
              <a:t>sẽ, chắc là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 </a:t>
            </a:r>
            <a:endParaRPr lang="ko-KR" altLang="ko-KR" sz="18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 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하늘을 보니까 비가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오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겠어요</a:t>
            </a:r>
            <a:r>
              <a:rPr lang="en-US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 </a:t>
            </a:r>
            <a:r>
              <a:rPr lang="vi-VN" altLang="ko-KR" sz="1800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 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nhìn trời u ám </a:t>
            </a:r>
            <a:r>
              <a:rPr lang="vi-VN" altLang="ko-KR" sz="1800" b="1" dirty="0">
                <a:latin typeface="+mj-lt"/>
              </a:rPr>
              <a:t>chắc là </a:t>
            </a:r>
            <a:r>
              <a:rPr lang="en-US" altLang="ko-KR" sz="1800" b="1" dirty="0" err="1">
                <a:latin typeface="+mj-lt"/>
              </a:rPr>
              <a:t>sẽ</a:t>
            </a:r>
            <a:r>
              <a:rPr lang="en-US" altLang="ko-KR" sz="1800" b="1" dirty="0"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có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 mưa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 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케이크 아주 </a:t>
            </a:r>
            <a:r>
              <a:rPr lang="ko-KR" altLang="ko-KR" sz="18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맛있</a:t>
            </a:r>
            <a:r>
              <a:rPr lang="ko-KR" altLang="ko-KR" sz="18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겠어요</a:t>
            </a:r>
            <a:r>
              <a:rPr lang="en-US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 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584810" y="2459159"/>
            <a:ext cx="8435543" cy="161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②</a:t>
            </a:r>
            <a:endParaRPr lang="en-US" altLang="ko-KR" b="1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indent="0">
              <a:buNone/>
            </a:pP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1800" b="1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en-US" altLang="ko-KR" sz="18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endParaRPr lang="ko-KR" altLang="ko-K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10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분 후에 시험을 시작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하겠습니다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2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시에 수업이 끝나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겠습니다</a:t>
            </a:r>
            <a:r>
              <a:rPr lang="en-US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내용 개체 틀 3"/>
          <p:cNvSpPr txBox="1">
            <a:spLocks/>
          </p:cNvSpPr>
          <p:nvPr/>
        </p:nvSpPr>
        <p:spPr>
          <a:xfrm>
            <a:off x="584809" y="4359632"/>
            <a:ext cx="8435543" cy="161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③</a:t>
            </a:r>
            <a:endParaRPr lang="en-US" altLang="ko-KR" b="1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indent="0">
              <a:buNone/>
            </a:pP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*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1800" b="1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en-US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ko-KR" altLang="ko-K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한국어를 배우러 한국에 가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겠습니다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1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제가 공부를 열심히 하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겠습니다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716538" y="432354"/>
            <a:ext cx="51320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r>
              <a:rPr lang="en-US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 </a:t>
            </a:r>
            <a:r>
              <a:rPr lang="en-US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DỤNG:</a:t>
            </a:r>
            <a:endParaRPr lang="ko-KR" altLang="ko-KR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10530"/>
              </p:ext>
            </p:extLst>
          </p:nvPr>
        </p:nvGraphicFramePr>
        <p:xfrm>
          <a:off x="795859" y="1157901"/>
          <a:ext cx="6747943" cy="2391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6105">
                  <a:extLst>
                    <a:ext uri="{9D8B030D-6E8A-4147-A177-3AD203B41FA5}">
                      <a16:colId xmlns:a16="http://schemas.microsoft.com/office/drawing/2014/main" val="3555837985"/>
                    </a:ext>
                  </a:extLst>
                </a:gridCol>
                <a:gridCol w="2367051">
                  <a:extLst>
                    <a:ext uri="{9D8B030D-6E8A-4147-A177-3AD203B41FA5}">
                      <a16:colId xmlns:a16="http://schemas.microsoft.com/office/drawing/2014/main" val="2851456773"/>
                    </a:ext>
                  </a:extLst>
                </a:gridCol>
                <a:gridCol w="3324787">
                  <a:extLst>
                    <a:ext uri="{9D8B030D-6E8A-4147-A177-3AD203B41FA5}">
                      <a16:colId xmlns:a16="http://schemas.microsoft.com/office/drawing/2014/main" val="2078692852"/>
                    </a:ext>
                  </a:extLst>
                </a:gridCol>
              </a:tblGrid>
              <a:tr h="597764">
                <a:tc rowSpan="2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동사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(×)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Đi+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2309801"/>
                  </a:ext>
                </a:extLst>
              </a:tr>
              <a:tr h="5977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(0)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Ăn+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780614"/>
                  </a:ext>
                </a:extLst>
              </a:tr>
              <a:tr h="597764">
                <a:tc rowSpan="2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형용사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(×)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나쁘다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나쁘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Xấu+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xấu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366748"/>
                  </a:ext>
                </a:extLst>
              </a:tr>
              <a:tr h="5977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(0)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Tốt+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530779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795858" y="3887130"/>
            <a:ext cx="3950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ko-KR" dirty="0">
                <a:solidFill>
                  <a:srgbClr val="FFFF00"/>
                </a:solidFill>
              </a:rPr>
              <a:t>*</a:t>
            </a:r>
            <a:r>
              <a:rPr lang="en-US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 err="1">
                <a:solidFill>
                  <a:srgbClr val="FFFF00"/>
                </a:solidFill>
              </a:rPr>
              <a:t>Suy</a:t>
            </a:r>
            <a:r>
              <a:rPr lang="en-US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 err="1">
                <a:solidFill>
                  <a:srgbClr val="FFFF00"/>
                </a:solidFill>
              </a:rPr>
              <a:t>đoán</a:t>
            </a:r>
            <a:r>
              <a:rPr lang="en-US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 err="1">
                <a:solidFill>
                  <a:srgbClr val="FFFF00"/>
                </a:solidFill>
              </a:rPr>
              <a:t>quá</a:t>
            </a:r>
            <a:r>
              <a:rPr lang="en-US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 err="1">
                <a:solidFill>
                  <a:srgbClr val="FFFF00"/>
                </a:solidFill>
              </a:rPr>
              <a:t>khứ</a:t>
            </a:r>
            <a:r>
              <a:rPr lang="vi-VN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>
                <a:solidFill>
                  <a:srgbClr val="FFFF00"/>
                </a:solidFill>
              </a:rPr>
              <a:t> </a:t>
            </a:r>
            <a:r>
              <a:rPr lang="ko-KR" altLang="ko-KR" b="1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ko-KR" b="1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였겠다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endParaRPr lang="ko-KR" alt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05624"/>
              </p:ext>
            </p:extLst>
          </p:nvPr>
        </p:nvGraphicFramePr>
        <p:xfrm>
          <a:off x="795859" y="4594633"/>
          <a:ext cx="6747943" cy="1890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7262">
                  <a:extLst>
                    <a:ext uri="{9D8B030D-6E8A-4147-A177-3AD203B41FA5}">
                      <a16:colId xmlns:a16="http://schemas.microsoft.com/office/drawing/2014/main" val="1014208677"/>
                    </a:ext>
                  </a:extLst>
                </a:gridCol>
                <a:gridCol w="5660681">
                  <a:extLst>
                    <a:ext uri="{9D8B030D-6E8A-4147-A177-3AD203B41FA5}">
                      <a16:colId xmlns:a16="http://schemas.microsoft.com/office/drawing/2014/main" val="3884047799"/>
                    </a:ext>
                  </a:extLst>
                </a:gridCol>
              </a:tblGrid>
              <a:tr h="536483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오다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았겠</a:t>
                      </a:r>
                      <a:r>
                        <a:rPr lang="en-US" altLang="ko-KR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왔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8942852"/>
                  </a:ext>
                </a:extLst>
              </a:tr>
              <a:tr h="648770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힘들다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Mệt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었겠</a:t>
                      </a:r>
                      <a:r>
                        <a:rPr lang="en-US" altLang="ko-KR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힘들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mệt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844599"/>
                  </a:ext>
                </a:extLst>
              </a:tr>
              <a:tr h="693342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좋아하다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였겠</a:t>
                      </a:r>
                      <a:r>
                        <a:rPr lang="en-US" altLang="ko-KR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좋아</a:t>
                      </a: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했겠어요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03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90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716538" y="432354"/>
            <a:ext cx="51320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r>
              <a:rPr lang="en-US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 </a:t>
            </a:r>
            <a:r>
              <a:rPr lang="en-US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DỤNG:</a:t>
            </a:r>
            <a:endParaRPr lang="ko-KR" altLang="ko-KR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662698"/>
              </p:ext>
            </p:extLst>
          </p:nvPr>
        </p:nvGraphicFramePr>
        <p:xfrm>
          <a:off x="372979" y="1186004"/>
          <a:ext cx="8337884" cy="4282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67833">
                  <a:extLst>
                    <a:ext uri="{9D8B030D-6E8A-4147-A177-3AD203B41FA5}">
                      <a16:colId xmlns:a16="http://schemas.microsoft.com/office/drawing/2014/main" val="697202727"/>
                    </a:ext>
                  </a:extLst>
                </a:gridCol>
                <a:gridCol w="4170051">
                  <a:extLst>
                    <a:ext uri="{9D8B030D-6E8A-4147-A177-3AD203B41FA5}">
                      <a16:colId xmlns:a16="http://schemas.microsoft.com/office/drawing/2014/main" val="2156521388"/>
                    </a:ext>
                  </a:extLst>
                </a:gridCol>
              </a:tblGrid>
              <a:tr h="818562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을 거예요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874318"/>
                  </a:ext>
                </a:extLst>
              </a:tr>
              <a:tr h="720527">
                <a:tc gridSpan="2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ý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76925"/>
                  </a:ext>
                </a:extLst>
              </a:tr>
              <a:tr h="2579922"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1)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김치찌개를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겠다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(kimchi)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alt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루안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씨가 된장찌개를 먹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겠다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(×)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Loan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altLang="ko-KR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endParaRPr lang="en-US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endParaRPr lang="en-US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altLang="ko-KR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1,2,3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alt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김치찌개를 먹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을</a:t>
                      </a:r>
                      <a:r>
                        <a:rPr lang="ko-KR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거예요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(kimchi)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alt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루안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씨가 된장찌개를 먹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을</a:t>
                      </a:r>
                      <a:r>
                        <a:rPr lang="ko-KR" sz="18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거예요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alt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Loan </a:t>
                      </a:r>
                      <a:r>
                        <a:rPr lang="en-US" altLang="ko-KR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altLang="ko-KR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altLang="ko-KR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altLang="ko-KR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altLang="ko-KR" sz="18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44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42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70116" y="294206"/>
            <a:ext cx="106923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1 : </a:t>
            </a:r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0116" y="1201808"/>
            <a:ext cx="1083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친구에게 선물을 받았어요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기분이 좋다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</a:p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0116" y="1701823"/>
            <a:ext cx="113465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기분이 </a:t>
            </a:r>
            <a:r>
              <a:rPr lang="ko-KR" altLang="en-US" u="sng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좋</a:t>
            </a:r>
            <a:r>
              <a:rPr lang="ko-KR" altLang="en-US" b="1" u="sng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았겠어요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0116" y="2283706"/>
            <a:ext cx="11244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내가 만든 떡볶이인데 한번 먹어 보세요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  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맛있다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4219" y="3180228"/>
            <a:ext cx="11128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! </a:t>
            </a:r>
            <a:r>
              <a:rPr lang="ko-KR" altLang="en-US" u="sng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맛있</a:t>
            </a:r>
            <a:r>
              <a:rPr lang="ko-KR" altLang="en-US" b="1" u="sng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ko-K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97832" y="3725896"/>
            <a:ext cx="11116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바빠서 점심을 못 먹었어요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 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고프다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ko-KR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4716" y="4318592"/>
            <a:ext cx="10662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그러면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배가 </a:t>
            </a:r>
            <a:r>
              <a:rPr lang="ko-KR" altLang="en-US" u="sng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en-US" b="1" u="sng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팠겠어요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ko-K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ko-KR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697832" y="5074740"/>
            <a:ext cx="10999245" cy="665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요즘 일이 바빠서 매일 늦게 퇴근해요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 (</a:t>
            </a:r>
            <a:r>
              <a:rPr lang="ko-KR" altLang="en-US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힘들다 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70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trễ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ko-KR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34716" y="5740563"/>
            <a:ext cx="1078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u="sng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정말이에요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힘들</a:t>
            </a:r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D1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à?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4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612</Words>
  <Application>Microsoft Office PowerPoint</Application>
  <PresentationFormat>와이드스크린</PresentationFormat>
  <Paragraphs>84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HY견명조</vt:lpstr>
      <vt:lpstr>맑은 고딕</vt:lpstr>
      <vt:lpstr>Arial</vt:lpstr>
      <vt:lpstr>Times New Roman</vt:lpstr>
      <vt:lpstr>Office 테마</vt:lpstr>
      <vt:lpstr>4_디자인 사용자 지정</vt:lpstr>
      <vt:lpstr>3_디자인 사용자 지정</vt:lpstr>
      <vt:lpstr>1_디자인 사용자 지정</vt:lpstr>
      <vt:lpstr>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 L</dc:creator>
  <cp:lastModifiedBy>이 유락</cp:lastModifiedBy>
  <cp:revision>197</cp:revision>
  <dcterms:created xsi:type="dcterms:W3CDTF">2019-08-12T02:50:54Z</dcterms:created>
  <dcterms:modified xsi:type="dcterms:W3CDTF">2020-09-29T05:46:30Z</dcterms:modified>
</cp:coreProperties>
</file>