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90" r:id="rId3"/>
    <p:sldId id="291" r:id="rId4"/>
    <p:sldId id="297" r:id="rId5"/>
    <p:sldId id="296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8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842D88-2833-45F6-9DCD-197BA03091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76D9F84-634E-4B22-BE91-618D9B654B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BCE35F3-806C-4414-ACF0-C8C6556E8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574B7-6FB2-453E-B3C3-810B221AC0ED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2020-08-06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074CAE4-F42B-423F-97A1-8B6BCAF59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D6A7555-A53D-4BF7-8FE9-E2DF857BA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BBC40-A6BF-439A-975D-2CAA367092E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3514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FEFDA8B-F716-4146-8B40-CECFFCF2E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9C608BD-0C4B-46CE-AD57-44B3642E0B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C9F9838-A53E-4950-ABC7-39873D886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574B7-6FB2-453E-B3C3-810B221AC0ED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2020-08-06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46A21EB-F75A-4435-B525-285C0F3B4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E75221A-BB14-4E05-A555-ED150660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BBC40-A6BF-439A-975D-2CAA367092E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6128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9B90DA9-75F7-4D59-87D6-0EB773350E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03B21BF-198D-4E4E-A016-13A63051DE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5ACA42A-E6DE-426D-89D5-ABF18E3D1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574B7-6FB2-453E-B3C3-810B221AC0ED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2020-08-06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2702312-2BBE-4EB6-9F24-4DAA6BE47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2AD1494-FFB2-4004-AE43-14970A910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BBC40-A6BF-439A-975D-2CAA367092E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490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3499DF2-BCA4-4C2D-9279-794233C8E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5E7B1A4-B439-425C-8E2B-1B114A9F9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D658187-BACA-416A-ADFD-6F859B673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574B7-6FB2-453E-B3C3-810B221AC0ED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2020-08-06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B46C5BE-0754-4494-B057-6368A61D5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C8D055C-76FA-408D-AAD4-1650DEE97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BBC40-A6BF-439A-975D-2CAA367092E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3941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3EA8A8D-DD82-4D44-AFA4-DA6DE6C61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04DDAAD-D4EC-4C6B-A536-F7A242EE3A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B3C94E8-D885-4B61-9A35-DC956B85F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574B7-6FB2-453E-B3C3-810B221AC0ED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2020-08-06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663534F-6F70-40DC-A1FC-5F7BC9177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667E4C5-3C51-4DF2-BB1B-7F1B9F600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BBC40-A6BF-439A-975D-2CAA367092E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6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41B98DA-7F84-4654-A194-0FF7A4560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A1C4722-6E8D-4E4E-B380-9A0948B685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3EB8294-93A0-470E-9E53-6B3A0A27AB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F2CEF05-8BF8-49C4-8153-9C3D15F9B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574B7-6FB2-453E-B3C3-810B221AC0ED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2020-08-06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9433F06-C524-4270-96D3-E732A4B2D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49441AF-D108-4495-953B-EDDDF0CC2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BBC40-A6BF-439A-975D-2CAA367092E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0654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16A2160-3567-497C-81EF-2977726B8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AF7D616-B998-483F-8ACD-7503CB17A0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968EAB6-1FA5-4D12-ABD9-DA7D3F96E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ACAACD6-C586-4903-8B5F-0591282FE9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A14E38F-81BF-4589-A48D-CEC050F9E0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0BD99392-26AA-4F41-BAFE-099D8D301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574B7-6FB2-453E-B3C3-810B221AC0ED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2020-08-06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6ADA574-7AF6-4031-B949-17830821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08C0644E-DE97-49AC-A932-DF2ED8061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BBC40-A6BF-439A-975D-2CAA367092E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321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C7A970B-4452-45F5-89A6-A21B4CF34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00C5DC3-1AFF-4981-A613-F085920A7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574B7-6FB2-453E-B3C3-810B221AC0ED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2020-08-06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3D64D01-C734-481A-8351-AC3855F41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40E223F-2DE9-43E5-B69E-AA40194F8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BBC40-A6BF-439A-975D-2CAA367092E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589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CA9FD8E3-380B-4796-8323-07E0565D3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574B7-6FB2-453E-B3C3-810B221AC0ED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2020-08-06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12A5B2A-9C30-4C2E-B497-FB693F355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5966E31-F326-499C-8F73-43602D474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BBC40-A6BF-439A-975D-2CAA367092E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3230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B8EA582-2F7C-4321-8C26-27F3B7967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4997B67-3636-4C09-8FE8-41EE42623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29BC4F2-C8A4-41EA-9276-7E3A0C7E27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91B02A3-746E-4C40-840A-D0AD55253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574B7-6FB2-453E-B3C3-810B221AC0ED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2020-08-06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8B9ABAB-8864-4FD0-8DAB-7412E1AE2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EA784E0-2CAE-45D2-AEC1-037F50BEC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BBC40-A6BF-439A-975D-2CAA367092E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7800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8750B94-3A34-40CE-9342-5AAE0B359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F311627-0DB0-48ED-AE75-77E34CE178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7061DC7-E129-4E39-B429-04A9A8052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D643063-5BBF-4F65-B46D-660F776BB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574B7-6FB2-453E-B3C3-810B221AC0ED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2020-08-06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FE9923F-114A-4786-8FBA-F5C32FF86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20A6714-7413-42FB-9AA5-6BF56D39C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BBC40-A6BF-439A-975D-2CAA367092E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2831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0A601F8D-8332-4D0D-8A2E-86138AF74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534AB11-6089-4325-AE49-B11B7DABAB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C3D860F-6208-489F-A5BC-1B1AB22987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574B7-6FB2-453E-B3C3-810B221AC0ED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2020-08-06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52C2793-AE1C-4088-AF18-96DD2163BE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5EBFF8B-0A45-4775-9DD7-A3BAE9184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BBC40-A6BF-439A-975D-2CAA367092E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223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927100" y="1085850"/>
            <a:ext cx="8521700" cy="6881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66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7.[NG</a:t>
            </a:r>
            <a:r>
              <a:rPr lang="vi-VN" altLang="ko-KR" sz="66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Ữ PHÁP</a:t>
            </a:r>
            <a:r>
              <a:rPr lang="en-US" altLang="ko-KR" sz="66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]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66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DANH TỪ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66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~</a:t>
            </a:r>
            <a:r>
              <a:rPr lang="ko-KR" altLang="ko-KR" sz="66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보다</a:t>
            </a:r>
            <a:endParaRPr lang="ko-KR" altLang="ko-KR" sz="6600" kern="100" dirty="0">
              <a:solidFill>
                <a:srgbClr val="C0000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ko-KR" altLang="ko-KR" sz="6600" b="1" kern="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altLang="ko-KR" sz="6600" dirty="0">
              <a:solidFill>
                <a:prstClr val="black"/>
              </a:solidFill>
              <a:latin typeface="HY견명조" panose="02030600000101010101" pitchFamily="18" charset="-127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ko-KR" sz="6600" b="1" i="0" u="none" strike="noStrike" kern="1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749939-01C1-46BB-9AA3-7A573889B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180000"/>
            <a:ext cx="10858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7805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41299" y="296353"/>
            <a:ext cx="9083675" cy="6321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o-KR" altLang="ko-KR" sz="3600" b="1" kern="100" dirty="0"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①</a:t>
            </a:r>
            <a:r>
              <a:rPr lang="ko-KR" altLang="ko-KR" sz="3600" b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600" b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 NGH</a:t>
            </a:r>
            <a:r>
              <a:rPr lang="en-US" altLang="ko-KR" sz="3600" b="1" kern="100" dirty="0"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ĨA:</a:t>
            </a:r>
            <a:endParaRPr lang="ko-KR" altLang="ko-KR" sz="3600" b="1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ko-KR" sz="2800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‘</a:t>
            </a:r>
            <a:r>
              <a:rPr lang="ko-KR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보다</a:t>
            </a:r>
            <a:r>
              <a:rPr lang="en-US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’ </a:t>
            </a:r>
            <a:r>
              <a:rPr lang="en-US" altLang="ko-KR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Thể</a:t>
            </a: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hiện</a:t>
            </a: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lời</a:t>
            </a: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nói</a:t>
            </a: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của</a:t>
            </a: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vế</a:t>
            </a: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trước</a:t>
            </a: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là</a:t>
            </a: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mục</a:t>
            </a: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tiêu</a:t>
            </a: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để</a:t>
            </a: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so </a:t>
            </a:r>
            <a:r>
              <a:rPr lang="en-US" altLang="ko-KR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sánh</a:t>
            </a: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:</a:t>
            </a:r>
            <a:r>
              <a:rPr lang="en-US" altLang="ko-KR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o-KR" altLang="ko-KR" sz="28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altLang="ko-KR" sz="2800" b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hơn, so với </a:t>
            </a:r>
            <a:r>
              <a:rPr lang="vi-VN" altLang="ko-KR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= </a:t>
            </a:r>
            <a:r>
              <a:rPr lang="ko-KR" altLang="ko-KR" sz="2800" b="1" kern="100" dirty="0">
                <a:solidFill>
                  <a:srgbClr val="FF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에 비하여</a:t>
            </a:r>
            <a:endParaRPr lang="ko-KR" altLang="ko-KR" sz="2800" kern="100" dirty="0">
              <a:latin typeface="HY견명조" panose="02030600000101010101" pitchFamily="18" charset="-127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kết hợp với</a:t>
            </a:r>
            <a:r>
              <a:rPr lang="en-US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‘</a:t>
            </a:r>
            <a:r>
              <a:rPr lang="ko-KR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더</a:t>
            </a:r>
            <a:r>
              <a:rPr lang="ko-KR" altLang="ko-KR" sz="28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ko-KR" sz="2800" kern="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 nữa, hơn nữa</a:t>
            </a:r>
            <a:r>
              <a:rPr lang="en-US" altLang="ko-KR" sz="2800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’</a:t>
            </a: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ko-KR" altLang="ko-KR" sz="28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HY견명조" panose="02030600000101010101" pitchFamily="18" charset="-127"/>
              <a:buChar char="·"/>
            </a:pPr>
            <a:r>
              <a:rPr lang="ko-KR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부산은</a:t>
            </a:r>
            <a:r>
              <a:rPr lang="ko-KR" altLang="ko-KR" sz="28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대구</a:t>
            </a:r>
            <a:r>
              <a:rPr lang="ko-KR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보다</a:t>
            </a:r>
            <a:r>
              <a:rPr lang="ko-KR" altLang="ko-KR" sz="28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커요</a:t>
            </a:r>
            <a:r>
              <a:rPr lang="en-US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 </a:t>
            </a:r>
            <a:r>
              <a:rPr lang="ko-KR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그렇지만</a:t>
            </a:r>
            <a:r>
              <a:rPr lang="ko-KR" altLang="ko-KR" sz="28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서울</a:t>
            </a:r>
            <a:r>
              <a:rPr lang="ko-KR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보다</a:t>
            </a:r>
            <a:r>
              <a:rPr lang="ko-KR" altLang="ko-KR" sz="28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작아요</a:t>
            </a:r>
            <a:r>
              <a:rPr lang="en-US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28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HY견명조" panose="02030600000101010101" pitchFamily="18" charset="-127"/>
              <a:buChar char="·"/>
            </a:pPr>
            <a:r>
              <a:rPr lang="en-US" altLang="ko-KR" sz="28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BuSan</a:t>
            </a:r>
            <a:r>
              <a:rPr lang="en-US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l</a:t>
            </a:r>
            <a:r>
              <a:rPr lang="vi-VN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ớn </a:t>
            </a:r>
            <a:r>
              <a:rPr lang="vi-VN" altLang="ko-KR" sz="2800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hơn</a:t>
            </a:r>
            <a:r>
              <a:rPr lang="vi-VN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DaeGu. Thế nhưng lại nhỏ </a:t>
            </a:r>
            <a:r>
              <a:rPr lang="vi-VN" altLang="ko-KR" sz="2800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hơn</a:t>
            </a:r>
            <a:r>
              <a:rPr lang="vi-VN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Seoul.</a:t>
            </a:r>
            <a:endParaRPr lang="ko-KR" altLang="ko-KR" sz="28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HY견명조" panose="02030600000101010101" pitchFamily="18" charset="-127"/>
              <a:buChar char="·"/>
            </a:pPr>
            <a:r>
              <a:rPr lang="ko-KR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내</a:t>
            </a:r>
            <a:r>
              <a:rPr lang="ko-KR" altLang="ko-KR" sz="28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동생은</a:t>
            </a:r>
            <a:r>
              <a:rPr lang="ko-KR" altLang="ko-KR" sz="28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나</a:t>
            </a:r>
            <a:r>
              <a:rPr lang="ko-KR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보다</a:t>
            </a:r>
            <a:r>
              <a:rPr lang="ko-KR" altLang="ko-KR" sz="28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작아요</a:t>
            </a:r>
            <a:r>
              <a:rPr lang="en-US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28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HY견명조" panose="02030600000101010101" pitchFamily="18" charset="-127"/>
              <a:buChar char="·"/>
            </a:pPr>
            <a:r>
              <a:rPr lang="en-US" altLang="ko-KR" sz="28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Em</a:t>
            </a:r>
            <a:r>
              <a:rPr lang="en-US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tôi</a:t>
            </a:r>
            <a:r>
              <a:rPr lang="en-US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nh</a:t>
            </a:r>
            <a:r>
              <a:rPr lang="vi-VN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ỏ nhắn</a:t>
            </a:r>
            <a:r>
              <a:rPr lang="vi-VN" altLang="ko-KR" sz="2800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hơn </a:t>
            </a:r>
            <a:r>
              <a:rPr lang="vi-VN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tôi</a:t>
            </a:r>
            <a:endParaRPr lang="ko-KR" altLang="ko-KR" sz="28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HY견명조" panose="02030600000101010101" pitchFamily="18" charset="-127"/>
              <a:buChar char="·"/>
            </a:pPr>
            <a:r>
              <a:rPr lang="ko-KR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후엔</a:t>
            </a:r>
            <a:r>
              <a:rPr lang="ko-KR" altLang="ko-KR" sz="28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씨는</a:t>
            </a:r>
            <a:r>
              <a:rPr lang="ko-KR" altLang="ko-KR" sz="28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나</a:t>
            </a:r>
            <a:r>
              <a:rPr lang="ko-KR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보다</a:t>
            </a:r>
            <a:r>
              <a:rPr lang="ko-KR" altLang="ko-KR" sz="28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노래를</a:t>
            </a:r>
            <a:r>
              <a:rPr lang="ko-KR" altLang="ko-KR" sz="28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잘</a:t>
            </a:r>
            <a:r>
              <a:rPr lang="ko-KR" altLang="ko-KR" sz="28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해요</a:t>
            </a:r>
            <a:r>
              <a:rPr lang="en-US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28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8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Bạn</a:t>
            </a:r>
            <a:r>
              <a:rPr lang="en-US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Hiền</a:t>
            </a:r>
            <a:r>
              <a:rPr lang="en-US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hát</a:t>
            </a:r>
            <a:r>
              <a:rPr lang="en-US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hay </a:t>
            </a:r>
            <a:r>
              <a:rPr lang="vi-VN" altLang="ko-KR" sz="2800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hơn</a:t>
            </a:r>
            <a:r>
              <a:rPr lang="en-US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tôi</a:t>
            </a:r>
            <a:r>
              <a:rPr lang="en-US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28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6100" y="1733549"/>
            <a:ext cx="3062500" cy="396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362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36821" y="115018"/>
            <a:ext cx="3129959" cy="57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o-KR" altLang="ko-KR" sz="3200" b="1" kern="100" dirty="0">
                <a:latin typeface="맑은 고딕" panose="020B0503020000020004" pitchFamily="50" charset="-127"/>
                <a:ea typeface="바탕" panose="02030600000101010101" pitchFamily="18" charset="-127"/>
                <a:cs typeface="바탕" panose="02030600000101010101" pitchFamily="18" charset="-127"/>
              </a:rPr>
              <a:t>②</a:t>
            </a:r>
            <a:r>
              <a:rPr lang="en-US" altLang="ko-KR" sz="32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HÌNH TH</a:t>
            </a:r>
            <a:r>
              <a:rPr lang="vi-VN" altLang="ko-KR" sz="32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ỨC:</a:t>
            </a:r>
            <a:endParaRPr lang="ko-KR" altLang="ko-KR" sz="3200" b="1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730736"/>
              </p:ext>
            </p:extLst>
          </p:nvPr>
        </p:nvGraphicFramePr>
        <p:xfrm>
          <a:off x="267278" y="693831"/>
          <a:ext cx="6666922" cy="15866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4615">
                  <a:extLst>
                    <a:ext uri="{9D8B030D-6E8A-4147-A177-3AD203B41FA5}">
                      <a16:colId xmlns:a16="http://schemas.microsoft.com/office/drawing/2014/main" val="2908422243"/>
                    </a:ext>
                  </a:extLst>
                </a:gridCol>
                <a:gridCol w="1798846">
                  <a:extLst>
                    <a:ext uri="{9D8B030D-6E8A-4147-A177-3AD203B41FA5}">
                      <a16:colId xmlns:a16="http://schemas.microsoft.com/office/drawing/2014/main" val="2583884968"/>
                    </a:ext>
                  </a:extLst>
                </a:gridCol>
                <a:gridCol w="1144615">
                  <a:extLst>
                    <a:ext uri="{9D8B030D-6E8A-4147-A177-3AD203B41FA5}">
                      <a16:colId xmlns:a16="http://schemas.microsoft.com/office/drawing/2014/main" val="2937263332"/>
                    </a:ext>
                  </a:extLst>
                </a:gridCol>
                <a:gridCol w="1798846">
                  <a:extLst>
                    <a:ext uri="{9D8B030D-6E8A-4147-A177-3AD203B41FA5}">
                      <a16:colId xmlns:a16="http://schemas.microsoft.com/office/drawing/2014/main" val="15335227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 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phụ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 cuối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포도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Nho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ko-KR" sz="20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보다</a:t>
                      </a:r>
                    </a:p>
                    <a:p>
                      <a:pPr indent="76200"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 b="0" kern="1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hơn, </a:t>
                      </a:r>
                      <a:endParaRPr lang="en-US" sz="2000" b="0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76200"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 b="0" kern="1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 với</a:t>
                      </a:r>
                      <a:endParaRPr lang="ko-KR" sz="2000" b="0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포도보다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4573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phụ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 cuối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수박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vi-VN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ưa hấu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수박보다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767053"/>
                  </a:ext>
                </a:extLst>
              </a:tr>
            </a:tbl>
          </a:graphicData>
        </a:graphic>
      </p:graphicFrame>
      <p:sp>
        <p:nvSpPr>
          <p:cNvPr id="4" name="직사각형 3"/>
          <p:cNvSpPr/>
          <p:nvPr/>
        </p:nvSpPr>
        <p:spPr>
          <a:xfrm>
            <a:off x="229756" y="2324511"/>
            <a:ext cx="10159422" cy="4868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· </a:t>
            </a:r>
            <a:r>
              <a:rPr lang="vi-VN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Có phụ Âm cuối, Không Có phụ Âm cuối</a:t>
            </a:r>
            <a:r>
              <a:rPr lang="vi-VN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+</a:t>
            </a:r>
            <a:r>
              <a:rPr lang="en-US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‘</a:t>
            </a:r>
            <a:r>
              <a:rPr lang="ko-KR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보다</a:t>
            </a:r>
            <a:r>
              <a:rPr lang="en-US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’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 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altLang="ko-KR" sz="2400" kern="100" dirty="0">
                <a:latin typeface="Segoe UI Symbol" panose="020B0502040204020203" pitchFamily="34" charset="0"/>
                <a:ea typeface="HY견명조" panose="02030600000101010101" pitchFamily="18" charset="-127"/>
                <a:cs typeface="Segoe UI Symbol" panose="020B0502040204020203" pitchFamily="34" charset="0"/>
              </a:rPr>
              <a:t>☞</a:t>
            </a:r>
            <a:r>
              <a:rPr lang="vi-VN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vi-VN" altLang="ko-KR" sz="2400" kern="100" dirty="0"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ĐỐI CHIẾU NGỮ PHÁP</a:t>
            </a:r>
            <a:r>
              <a:rPr lang="vi-VN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:</a:t>
            </a:r>
            <a:endParaRPr lang="en-US" altLang="ko-KR" sz="2400" kern="100" dirty="0"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altLang="ko-KR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‘</a:t>
            </a:r>
            <a:r>
              <a:rPr lang="ko-KR" altLang="ko-KR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보다</a:t>
            </a:r>
            <a:r>
              <a:rPr lang="ko-KR" altLang="ko-KR" sz="2400" kern="100" dirty="0">
                <a:solidFill>
                  <a:srgbClr val="FF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더</a:t>
            </a:r>
            <a:r>
              <a:rPr lang="ko-KR" altLang="ko-KR" sz="2400" kern="100" dirty="0">
                <a:solidFill>
                  <a:srgbClr val="FF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ko-KR" sz="2400" kern="100" dirty="0">
                <a:solidFill>
                  <a:srgbClr val="FF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hơn nữa’và‘</a:t>
            </a:r>
            <a:r>
              <a:rPr lang="ko-KR" altLang="ko-KR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보다</a:t>
            </a:r>
            <a:r>
              <a:rPr lang="ko-KR" altLang="ko-KR" sz="2400" kern="100" dirty="0">
                <a:solidFill>
                  <a:srgbClr val="FF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덜</a:t>
            </a:r>
            <a:r>
              <a:rPr lang="vi-VN" altLang="ko-KR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’</a:t>
            </a:r>
            <a:r>
              <a:rPr lang="vi-VN" altLang="ko-KR" sz="2400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kém, ít (hơn), thua, không bằng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vi-VN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 </a:t>
            </a:r>
            <a:r>
              <a:rPr lang="vi-VN" altLang="ko-KR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</a:t>
            </a:r>
            <a:r>
              <a:rPr lang="ko-KR" altLang="ko-KR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보다</a:t>
            </a:r>
            <a:r>
              <a:rPr lang="ko-KR" altLang="ko-KR" sz="2400" kern="100" dirty="0">
                <a:solidFill>
                  <a:srgbClr val="FF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더</a:t>
            </a:r>
            <a:r>
              <a:rPr lang="vi-VN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: N</a:t>
            </a:r>
            <a:r>
              <a:rPr lang="vi-VN" altLang="ko-KR" sz="2400" kern="100" dirty="0"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ghiêm trọng hơn bất kỳ tiêu chuẩn nào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vi-VN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 </a:t>
            </a:r>
            <a:r>
              <a:rPr lang="vi-VN" altLang="ko-KR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</a:t>
            </a:r>
            <a:r>
              <a:rPr lang="ko-KR" altLang="ko-KR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보다</a:t>
            </a:r>
            <a:r>
              <a:rPr lang="ko-KR" altLang="ko-KR" sz="2400" kern="100" dirty="0">
                <a:solidFill>
                  <a:srgbClr val="FF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덜</a:t>
            </a:r>
            <a:r>
              <a:rPr lang="vi-VN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: Kém hơn</a:t>
            </a:r>
            <a:r>
              <a:rPr lang="vi-VN" altLang="ko-KR" sz="2400" kern="100" dirty="0"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 bất kỳ tiêu chuẩn nào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Aft>
                <a:spcPts val="800"/>
              </a:spcAft>
            </a:pPr>
            <a:r>
              <a:rPr lang="vi-VN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 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→ 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제주도는</a:t>
            </a:r>
            <a:r>
              <a:rPr lang="ko-KR" altLang="ko-KR" sz="24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겨울에</a:t>
            </a:r>
            <a:r>
              <a:rPr lang="ko-KR" altLang="ko-KR" sz="24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서울</a:t>
            </a:r>
            <a:r>
              <a:rPr lang="ko-KR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보다</a:t>
            </a:r>
            <a:r>
              <a:rPr lang="ko-KR" altLang="ko-KR" sz="24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덜</a:t>
            </a:r>
            <a:r>
              <a:rPr lang="ko-KR" altLang="ko-KR" sz="24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추워요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 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     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Đảo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Tế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Châu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không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lạnh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bằng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vi-VN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Seoul.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    → 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서울이</a:t>
            </a:r>
            <a:r>
              <a:rPr lang="ko-KR" altLang="ko-KR" sz="24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도쿄</a:t>
            </a:r>
            <a:r>
              <a:rPr lang="ko-KR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보다</a:t>
            </a:r>
            <a:r>
              <a:rPr lang="ko-KR" altLang="ko-KR" sz="24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물가가</a:t>
            </a:r>
            <a:r>
              <a:rPr lang="ko-KR" altLang="ko-KR" sz="24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덜</a:t>
            </a:r>
            <a:r>
              <a:rPr lang="ko-KR" altLang="ko-KR" sz="24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비싸요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 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        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Gía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cả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ở Seoul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rẻ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hơn</a:t>
            </a:r>
            <a:r>
              <a:rPr lang="en-US" altLang="ko-KR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Tokyo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 </a:t>
            </a:r>
            <a:endParaRPr lang="ko-KR" altLang="ko-KR" sz="12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071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30200" y="265554"/>
            <a:ext cx="10896600" cy="6592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32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LUYỆN TẬP1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: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Hãy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áp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dụng</a:t>
            </a:r>
            <a:r>
              <a:rPr lang="en-US" altLang="ko-KR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‘</a:t>
            </a:r>
            <a:r>
              <a:rPr lang="ko-KR" altLang="ko-KR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보다</a:t>
            </a:r>
            <a:r>
              <a:rPr lang="ko-KR" altLang="ko-KR" sz="2400" kern="100" dirty="0">
                <a:solidFill>
                  <a:srgbClr val="FF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더</a:t>
            </a:r>
            <a:r>
              <a:rPr lang="en-US" altLang="ko-KR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’,‘</a:t>
            </a:r>
            <a:r>
              <a:rPr lang="ko-KR" altLang="ko-KR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보다</a:t>
            </a:r>
            <a:r>
              <a:rPr lang="ko-KR" altLang="ko-KR" sz="2400" kern="100" dirty="0">
                <a:solidFill>
                  <a:srgbClr val="FF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덜</a:t>
            </a:r>
            <a:r>
              <a:rPr lang="en-US" altLang="ko-KR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’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để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hoàn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thành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những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câu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sau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지하철이</a:t>
            </a:r>
            <a:r>
              <a:rPr lang="ko-KR" altLang="ko-KR" sz="24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버스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     </a:t>
            </a:r>
            <a:r>
              <a:rPr lang="ko-KR" altLang="ko-KR" sz="24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시간이</a:t>
            </a:r>
            <a:r>
              <a:rPr lang="ko-KR" altLang="ko-KR" sz="24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ko-KR" sz="24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걸립니다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  <a:r>
              <a:rPr lang="en-US" altLang="ko-KR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48260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Tàu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điện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ngầm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mất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ít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thời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gian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hơn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xe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buýt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</a:p>
          <a:p>
            <a:pPr marL="482600" algn="just">
              <a:lnSpc>
                <a:spcPct val="107000"/>
              </a:lnSpc>
              <a:spcAft>
                <a:spcPts val="800"/>
              </a:spcAft>
            </a:pP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2. 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한국은</a:t>
            </a:r>
            <a:r>
              <a:rPr lang="ko-KR" altLang="ko-KR" sz="24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겨울</a:t>
            </a:r>
            <a:r>
              <a:rPr lang="en-US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    </a:t>
            </a:r>
            <a:r>
              <a:rPr lang="ko-KR" altLang="ko-KR" sz="24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여름에</a:t>
            </a:r>
            <a:r>
              <a:rPr lang="ko-KR" altLang="ko-KR" sz="24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비가</a:t>
            </a:r>
            <a:r>
              <a:rPr lang="ko-KR" altLang="ko-KR" sz="24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ko-KR" sz="24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많이</a:t>
            </a:r>
            <a:r>
              <a:rPr lang="ko-KR" altLang="ko-KR" sz="24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옵니다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48260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Hàn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Quốc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vào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mùa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Hè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mưa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nhiều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hơn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so </a:t>
            </a:r>
            <a:r>
              <a:rPr lang="en-US" altLang="ko-KR" sz="2400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với</a:t>
            </a:r>
            <a:r>
              <a:rPr lang="en-US" altLang="ko-KR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mùa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Đ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ông</a:t>
            </a:r>
            <a:endParaRPr lang="en-US" altLang="ko-KR" sz="2400" kern="100" dirty="0"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marL="482600" algn="just">
              <a:lnSpc>
                <a:spcPct val="107000"/>
              </a:lnSpc>
              <a:spcAft>
                <a:spcPts val="800"/>
              </a:spcAft>
            </a:pP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3. 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부산이</a:t>
            </a:r>
            <a:r>
              <a:rPr lang="ko-KR" altLang="ko-KR" sz="24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서울</a:t>
            </a:r>
            <a:r>
              <a:rPr lang="en-US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     </a:t>
            </a:r>
            <a:r>
              <a:rPr lang="ko-KR" altLang="ko-KR" sz="24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겨울에</a:t>
            </a:r>
            <a:r>
              <a:rPr lang="ko-KR" altLang="ko-KR" sz="24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  </a:t>
            </a:r>
            <a:r>
              <a:rPr lang="ko-KR" altLang="ko-KR" sz="24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춥습니다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48260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Vào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Mùa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Đ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ông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Busan</a:t>
            </a:r>
            <a:r>
              <a:rPr lang="en-US" altLang="ko-KR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ít</a:t>
            </a:r>
            <a:r>
              <a:rPr lang="en-US" altLang="ko-KR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lạnh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hơn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so </a:t>
            </a:r>
            <a:r>
              <a:rPr lang="en-US" altLang="ko-KR" sz="2400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với</a:t>
            </a:r>
            <a:r>
              <a:rPr lang="en-US" altLang="ko-KR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Seoul</a:t>
            </a:r>
          </a:p>
          <a:p>
            <a:pPr marL="482600" algn="just">
              <a:lnSpc>
                <a:spcPct val="107000"/>
              </a:lnSpc>
              <a:spcAft>
                <a:spcPts val="800"/>
              </a:spcAft>
            </a:pP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4. 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베트남이</a:t>
            </a:r>
            <a:r>
              <a:rPr lang="ko-KR" altLang="ko-KR" sz="24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한국</a:t>
            </a:r>
            <a:r>
              <a:rPr lang="en-US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   </a:t>
            </a:r>
            <a:r>
              <a:rPr lang="ko-KR" altLang="ko-KR" sz="24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인구가</a:t>
            </a:r>
            <a:r>
              <a:rPr lang="ko-KR" altLang="ko-KR" sz="24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  </a:t>
            </a:r>
            <a:r>
              <a:rPr lang="ko-KR" altLang="ko-KR" sz="24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많습니다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48260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Dân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số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của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Việt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Nam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đông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hơn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so </a:t>
            </a:r>
            <a:r>
              <a:rPr lang="en-US" altLang="ko-KR" sz="24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với</a:t>
            </a:r>
            <a:r>
              <a:rPr lang="en-US" altLang="ko-KR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Hàn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Quốc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591484" y="1377434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보다</a:t>
            </a:r>
            <a:endParaRPr lang="ko-KR" altLang="en-US" sz="2400" dirty="0"/>
          </a:p>
        </p:txBody>
      </p:sp>
      <p:sp>
        <p:nvSpPr>
          <p:cNvPr id="4" name="직사각형 3"/>
          <p:cNvSpPr/>
          <p:nvPr/>
        </p:nvSpPr>
        <p:spPr>
          <a:xfrm>
            <a:off x="2229474" y="4344364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보다</a:t>
            </a:r>
            <a:endParaRPr lang="ko-KR" altLang="en-US" sz="2400" dirty="0"/>
          </a:p>
        </p:txBody>
      </p:sp>
      <p:sp>
        <p:nvSpPr>
          <p:cNvPr id="5" name="직사각형 4"/>
          <p:cNvSpPr/>
          <p:nvPr/>
        </p:nvSpPr>
        <p:spPr>
          <a:xfrm>
            <a:off x="2247899" y="2861786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보다</a:t>
            </a:r>
            <a:endParaRPr lang="ko-KR" altLang="en-US" sz="2400" dirty="0"/>
          </a:p>
        </p:txBody>
      </p:sp>
      <p:sp>
        <p:nvSpPr>
          <p:cNvPr id="6" name="직사각형 5"/>
          <p:cNvSpPr/>
          <p:nvPr/>
        </p:nvSpPr>
        <p:spPr>
          <a:xfrm>
            <a:off x="2524124" y="5809666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보다</a:t>
            </a:r>
            <a:endParaRPr lang="ko-KR" altLang="en-US" sz="2400" dirty="0"/>
          </a:p>
        </p:txBody>
      </p:sp>
      <p:sp>
        <p:nvSpPr>
          <p:cNvPr id="7" name="직사각형 6"/>
          <p:cNvSpPr/>
          <p:nvPr/>
        </p:nvSpPr>
        <p:spPr>
          <a:xfrm>
            <a:off x="4239740" y="1367908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덜</a:t>
            </a:r>
            <a:endParaRPr lang="ko-KR" altLang="en-US" sz="2400" dirty="0"/>
          </a:p>
        </p:txBody>
      </p:sp>
      <p:sp>
        <p:nvSpPr>
          <p:cNvPr id="8" name="직사각형 7"/>
          <p:cNvSpPr/>
          <p:nvPr/>
        </p:nvSpPr>
        <p:spPr>
          <a:xfrm>
            <a:off x="3916760" y="4346241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덜</a:t>
            </a:r>
            <a:endParaRPr lang="ko-KR" altLang="en-US" sz="2400" dirty="0"/>
          </a:p>
        </p:txBody>
      </p:sp>
      <p:sp>
        <p:nvSpPr>
          <p:cNvPr id="9" name="직사각형 8"/>
          <p:cNvSpPr/>
          <p:nvPr/>
        </p:nvSpPr>
        <p:spPr>
          <a:xfrm>
            <a:off x="4637803" y="2842735"/>
            <a:ext cx="4745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더</a:t>
            </a:r>
            <a:endParaRPr lang="ko-KR" altLang="en-US" sz="2400" dirty="0"/>
          </a:p>
        </p:txBody>
      </p:sp>
      <p:sp>
        <p:nvSpPr>
          <p:cNvPr id="10" name="직사각형 9"/>
          <p:cNvSpPr/>
          <p:nvPr/>
        </p:nvSpPr>
        <p:spPr>
          <a:xfrm>
            <a:off x="4162981" y="5809666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더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3019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79400" y="168721"/>
            <a:ext cx="9309100" cy="6592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32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LUYỆN TẬP2: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Hãy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áp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dụng</a:t>
            </a:r>
            <a:r>
              <a:rPr lang="en-US" altLang="ko-KR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‘</a:t>
            </a:r>
            <a:r>
              <a:rPr lang="ko-KR" altLang="ko-KR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보다</a:t>
            </a:r>
            <a:r>
              <a:rPr lang="ko-KR" altLang="ko-KR" sz="2400" kern="100" dirty="0">
                <a:solidFill>
                  <a:srgbClr val="FF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더</a:t>
            </a:r>
            <a:r>
              <a:rPr lang="en-US" altLang="ko-KR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’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để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hoàn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thành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những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câu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sau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빠르다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: 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비행기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&gt; 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기차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48260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→ </a:t>
            </a:r>
            <a:r>
              <a:rPr lang="ko-KR" altLang="ko-KR" sz="2400" u="sng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비행기가</a:t>
            </a:r>
            <a:r>
              <a:rPr lang="ko-KR" altLang="ko-KR" sz="2400" u="sng" kern="100" dirty="0">
                <a:solidFill>
                  <a:srgbClr val="C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u="sng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기차보다</a:t>
            </a:r>
            <a:r>
              <a:rPr lang="ko-KR" altLang="ko-KR" sz="2400" u="sng" kern="100" dirty="0">
                <a:solidFill>
                  <a:srgbClr val="C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u="sng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더</a:t>
            </a:r>
            <a:r>
              <a:rPr lang="ko-KR" altLang="ko-KR" sz="2400" u="sng" kern="100" dirty="0">
                <a:solidFill>
                  <a:srgbClr val="C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u="sng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빠릅니다</a:t>
            </a:r>
            <a:r>
              <a:rPr lang="en-US" altLang="ko-KR" sz="2400" u="sng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 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48260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u="sng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Máy</a:t>
            </a:r>
            <a:r>
              <a:rPr lang="en-US" altLang="ko-KR" sz="2400" u="sng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bay </a:t>
            </a:r>
            <a:r>
              <a:rPr lang="en-US" altLang="ko-KR" sz="2400" u="sng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nhanh</a:t>
            </a:r>
            <a:r>
              <a:rPr lang="en-US" altLang="ko-KR" sz="2400" u="sng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h</a:t>
            </a:r>
            <a:r>
              <a:rPr lang="vi-VN" altLang="ko-KR" sz="2400" u="sng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ơn so với Tàu Hỏa.</a:t>
            </a:r>
            <a:endParaRPr lang="en-US" altLang="ko-KR" sz="2400" u="sng" kern="100" dirty="0">
              <a:solidFill>
                <a:srgbClr val="C00000"/>
              </a:solidFill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marL="482600" algn="just">
              <a:lnSpc>
                <a:spcPct val="107000"/>
              </a:lnSpc>
              <a:spcAft>
                <a:spcPts val="800"/>
              </a:spcAft>
            </a:pP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맵다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: 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떡볶이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&gt; 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비빔밥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48260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→ </a:t>
            </a:r>
            <a:r>
              <a:rPr lang="ko-KR" altLang="ko-KR" sz="2400" u="sng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떡볶이가</a:t>
            </a:r>
            <a:r>
              <a:rPr lang="ko-KR" altLang="ko-KR" sz="2400" u="sng" kern="100" dirty="0">
                <a:solidFill>
                  <a:srgbClr val="C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u="sng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비빔밥보다</a:t>
            </a:r>
            <a:r>
              <a:rPr lang="ko-KR" altLang="ko-KR" sz="2400" u="sng" kern="100" dirty="0">
                <a:solidFill>
                  <a:srgbClr val="C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u="sng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더</a:t>
            </a:r>
            <a:r>
              <a:rPr lang="ko-KR" altLang="ko-KR" sz="2400" u="sng" kern="100" dirty="0">
                <a:solidFill>
                  <a:srgbClr val="C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u="sng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맵습니다</a:t>
            </a:r>
            <a:r>
              <a:rPr lang="en-US" altLang="ko-KR" sz="2400" u="sng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 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48260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u="sng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Bánh</a:t>
            </a:r>
            <a:r>
              <a:rPr lang="en-US" altLang="ko-KR" sz="2400" u="sng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u="sng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nếp</a:t>
            </a:r>
            <a:r>
              <a:rPr lang="en-US" altLang="ko-KR" sz="2400" u="sng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u="sng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trắng</a:t>
            </a:r>
            <a:r>
              <a:rPr lang="en-US" altLang="ko-KR" sz="2400" u="sng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cay </a:t>
            </a:r>
            <a:r>
              <a:rPr lang="en-US" altLang="ko-KR" sz="2400" u="sng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hơn</a:t>
            </a:r>
            <a:r>
              <a:rPr lang="en-US" altLang="ko-KR" sz="2400" u="sng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so </a:t>
            </a:r>
            <a:r>
              <a:rPr lang="en-US" altLang="ko-KR" sz="2400" u="sng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với</a:t>
            </a:r>
            <a:r>
              <a:rPr lang="en-US" altLang="ko-KR" sz="2400" u="sng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u="sng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cơm</a:t>
            </a:r>
            <a:r>
              <a:rPr lang="en-US" altLang="ko-KR" sz="2400" u="sng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u="sng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trộn</a:t>
            </a:r>
            <a:r>
              <a:rPr lang="en-US" altLang="ko-KR" sz="2400" u="sng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</a:p>
          <a:p>
            <a:pPr marL="482600" algn="just">
              <a:lnSpc>
                <a:spcPct val="107000"/>
              </a:lnSpc>
              <a:spcAft>
                <a:spcPts val="800"/>
              </a:spcAft>
            </a:pP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두껍다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: 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사전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&gt; 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소설책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48260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→ </a:t>
            </a:r>
            <a:r>
              <a:rPr lang="ko-KR" altLang="ko-KR" sz="2400" u="sng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사전이</a:t>
            </a:r>
            <a:r>
              <a:rPr lang="ko-KR" altLang="ko-KR" sz="2400" u="sng" kern="100" dirty="0">
                <a:solidFill>
                  <a:srgbClr val="C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u="sng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소설책보다</a:t>
            </a:r>
            <a:r>
              <a:rPr lang="ko-KR" altLang="ko-KR" sz="2400" u="sng" kern="100" dirty="0">
                <a:solidFill>
                  <a:srgbClr val="C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u="sng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더</a:t>
            </a:r>
            <a:r>
              <a:rPr lang="ko-KR" altLang="ko-KR" sz="2400" u="sng" kern="100" dirty="0">
                <a:solidFill>
                  <a:srgbClr val="C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u="sng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두껍습니다</a:t>
            </a:r>
            <a:r>
              <a:rPr lang="en-US" altLang="ko-KR" sz="2400" u="sng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 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48260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u="sng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</a:t>
            </a:r>
            <a:r>
              <a:rPr lang="vi-VN" altLang="ko-KR" sz="2400" u="sng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ừ Điển dày hơn so với Tiểu Thuyết.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25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403</Words>
  <Application>Microsoft Office PowerPoint</Application>
  <PresentationFormat>와이드스크린</PresentationFormat>
  <Paragraphs>74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1" baseType="lpstr">
      <vt:lpstr>HY견명조</vt:lpstr>
      <vt:lpstr>맑은 고딕</vt:lpstr>
      <vt:lpstr>Arial</vt:lpstr>
      <vt:lpstr>Segoe UI Symbol</vt:lpstr>
      <vt:lpstr>Times New Roman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Sky123.Org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이 유락</cp:lastModifiedBy>
  <cp:revision>28</cp:revision>
  <dcterms:created xsi:type="dcterms:W3CDTF">2020-06-10T05:10:35Z</dcterms:created>
  <dcterms:modified xsi:type="dcterms:W3CDTF">2020-08-06T04:18:09Z</dcterms:modified>
</cp:coreProperties>
</file>